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4"/>
  </p:notesMasterIdLst>
  <p:sldIdLst>
    <p:sldId id="256" r:id="rId2"/>
    <p:sldId id="257" r:id="rId3"/>
    <p:sldId id="382" r:id="rId4"/>
    <p:sldId id="438" r:id="rId5"/>
    <p:sldId id="394" r:id="rId6"/>
    <p:sldId id="395" r:id="rId7"/>
    <p:sldId id="396" r:id="rId8"/>
    <p:sldId id="398" r:id="rId9"/>
    <p:sldId id="400" r:id="rId10"/>
    <p:sldId id="402" r:id="rId11"/>
    <p:sldId id="404" r:id="rId12"/>
    <p:sldId id="406" r:id="rId13"/>
    <p:sldId id="440" r:id="rId14"/>
    <p:sldId id="408" r:id="rId15"/>
    <p:sldId id="410" r:id="rId16"/>
    <p:sldId id="412" r:id="rId17"/>
    <p:sldId id="413" r:id="rId18"/>
    <p:sldId id="414" r:id="rId19"/>
    <p:sldId id="415" r:id="rId20"/>
    <p:sldId id="416" r:id="rId21"/>
    <p:sldId id="417" r:id="rId22"/>
    <p:sldId id="418" r:id="rId23"/>
    <p:sldId id="419" r:id="rId24"/>
    <p:sldId id="420" r:id="rId25"/>
    <p:sldId id="421" r:id="rId26"/>
    <p:sldId id="422" r:id="rId27"/>
    <p:sldId id="424" r:id="rId28"/>
    <p:sldId id="425" r:id="rId29"/>
    <p:sldId id="426" r:id="rId30"/>
    <p:sldId id="427" r:id="rId31"/>
    <p:sldId id="429" r:id="rId32"/>
    <p:sldId id="43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BBBD23-AED4-415E-84BF-C0D9AA0D411F}" type="datetimeFigureOut">
              <a:rPr lang="en-US" smtClean="0"/>
              <a:pPr/>
              <a:t>01-Jun-13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15E6C-FB61-4EE5-B106-C600EE34320A}"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E0EB19-4408-4705-9ACF-27F2671C53AF}" type="slidenum">
              <a:rPr lang="en-US"/>
              <a:pPr/>
              <a:t>4</a:t>
            </a:fld>
            <a:endParaRPr lang="en-US" dirty="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59AF08EA-74FD-45A4-90C6-74F2B0A7B7E0}" type="slidenum">
              <a:rPr lang="en-US"/>
              <a:pPr/>
              <a:t>5</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The time value of money concept recognizes that a dollar today is worth more than a dollar a year from now. Therefore, projects that promise earlier returns are preferable to those that promise later returns.  </a:t>
            </a:r>
          </a:p>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2B11D87-12B5-4FCA-9214-6DEC9F094639}" type="slidenum">
              <a:rPr lang="en-US"/>
              <a:pPr/>
              <a:t>6</a:t>
            </a:fld>
            <a:endParaRPr lang="en-US" dirty="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xfrm>
            <a:off x="914400" y="4343400"/>
            <a:ext cx="5029200" cy="4114800"/>
          </a:xfrm>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EC375371-7503-4D5E-AAD9-304CC4E1DCC2}" type="slidenum">
              <a:rPr lang="en-US"/>
              <a:pPr/>
              <a:t>12</a:t>
            </a:fld>
            <a:endParaRPr lang="en-US" dirty="0"/>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Although some investments involve a single sum to be received (or paid) at a single point in the future, other investments involve a series of identical cash flows known as an annuity.</a:t>
            </a:r>
          </a:p>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DEF9B2A-A277-47EF-B475-9FD7DA4430CA}" type="slidenum">
              <a:rPr lang="en-US"/>
              <a:pPr/>
              <a:t>17</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dirty="0" smtClean="0"/>
              <a:t>Learning objective number 1 is to evaluate the acceptability of an investment project using the net present value method.</a:t>
            </a:r>
          </a:p>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74AD8679-1BAD-4EB4-8F67-3775EDEC385A}" type="slidenum">
              <a:rPr lang="en-US"/>
              <a:pPr/>
              <a:t>18</a:t>
            </a:fld>
            <a:endParaRPr lang="en-US"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A company’s cost of capital, which is defined as the average rate of return a company must pay to its long-term creditors and shareholders for the use of their funds, is usually regarded as the minimum required rate of return. When the cost of capital is used as the discount rate, it serves as a screening device in net present value analysis.</a:t>
            </a:r>
          </a:p>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903EDDB-6064-4C19-AD33-CA4433F80E2D}" type="slidenum">
              <a:rPr lang="en-US" smtClean="0"/>
              <a:pPr/>
              <a:t>19</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ADB5278C-6132-4200-AB1E-3CF6E5E7712F}" type="slidenum">
              <a:rPr lang="en-US"/>
              <a:pPr/>
              <a:t>20</a:t>
            </a:fld>
            <a:endParaRPr lang="en-US" dirty="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xfrm>
            <a:off x="914400" y="4343400"/>
            <a:ext cx="5029200" cy="4114800"/>
          </a:xfrm>
          <a:noFill/>
          <a:ln/>
        </p:spPr>
        <p:txBody>
          <a:bodyPr/>
          <a:lstStyle/>
          <a:p>
            <a:pPr marL="228600" indent="-228600" eaLnBrk="1" hangingPunct="1"/>
            <a:r>
              <a:rPr lang="en-US" dirty="0" smtClean="0">
                <a:cs typeface="Times New Roman" pitchFamily="18" charset="0"/>
              </a:rPr>
              <a:t>Two simplifying assumptions are usually made in net present value analysis:</a:t>
            </a:r>
          </a:p>
          <a:p>
            <a:pPr marL="228600" indent="-228600" eaLnBrk="1" hangingPunct="1"/>
            <a:r>
              <a:rPr lang="en-US" dirty="0" smtClean="0">
                <a:cs typeface="Times New Roman" pitchFamily="18" charset="0"/>
              </a:rPr>
              <a:t> </a:t>
            </a:r>
          </a:p>
          <a:p>
            <a:pPr marL="228600" indent="-228600" eaLnBrk="1" hangingPunct="1">
              <a:buFontTx/>
              <a:buAutoNum type="arabicPeriod"/>
            </a:pPr>
            <a:r>
              <a:rPr lang="en-US" dirty="0" smtClean="0"/>
              <a:t>The first assumption is that all cash flows other than the initial</a:t>
            </a:r>
            <a:br>
              <a:rPr lang="en-US" dirty="0" smtClean="0"/>
            </a:br>
            <a:r>
              <a:rPr lang="en-US" dirty="0" smtClean="0"/>
              <a:t>investment occur at the end of periods.</a:t>
            </a:r>
          </a:p>
          <a:p>
            <a:pPr marL="228600" indent="-228600" eaLnBrk="1" hangingPunct="1">
              <a:buFontTx/>
              <a:buAutoNum type="arabicPeriod"/>
            </a:pPr>
            <a:r>
              <a:rPr lang="en-US" dirty="0" smtClean="0">
                <a:cs typeface="Times New Roman" pitchFamily="18" charset="0"/>
              </a:rPr>
              <a:t>The second assumption is that all cash flows generated by an</a:t>
            </a:r>
            <a:br>
              <a:rPr lang="en-US" dirty="0" smtClean="0">
                <a:cs typeface="Times New Roman" pitchFamily="18" charset="0"/>
              </a:rPr>
            </a:br>
            <a:r>
              <a:rPr lang="en-US" dirty="0" smtClean="0">
                <a:cs typeface="Times New Roman" pitchFamily="18" charset="0"/>
              </a:rPr>
              <a:t>investment project are immediately reinvested at a rate of return</a:t>
            </a:r>
            <a:br>
              <a:rPr lang="en-US" dirty="0" smtClean="0">
                <a:cs typeface="Times New Roman" pitchFamily="18" charset="0"/>
              </a:rPr>
            </a:br>
            <a:r>
              <a:rPr lang="en-US" dirty="0" smtClean="0">
                <a:cs typeface="Times New Roman" pitchFamily="18" charset="0"/>
              </a:rPr>
              <a:t>equal to the discount rate.</a:t>
            </a:r>
            <a:r>
              <a:rPr lang="en-US" dirty="0" smtClean="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DA8FCCEF-9F6E-4727-88A3-A3E3221DEF5E}" type="slidenum">
              <a:rPr lang="en-US"/>
              <a:pPr/>
              <a:t>21</a:t>
            </a:fld>
            <a:endParaRPr lang="en-US" dirty="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cs typeface="Times New Roman" pitchFamily="18" charset="0"/>
              </a:rPr>
              <a:t>Examples of typical cash outflows that are included in net present value calculations are as shown. Notice the term working capital, which is defined as current assets less current liabilities.</a:t>
            </a:r>
            <a:r>
              <a:rPr lang="en-US" dirty="0" smtClean="0"/>
              <a:t> </a:t>
            </a:r>
          </a:p>
          <a:p>
            <a:pPr eaLnBrk="1" hangingPunct="1"/>
            <a:endParaRPr lang="en-US" dirty="0" smtClean="0"/>
          </a:p>
          <a:p>
            <a:pPr eaLnBrk="1" hangingPunct="1"/>
            <a:r>
              <a:rPr lang="en-US" dirty="0" smtClean="0">
                <a:cs typeface="Times New Roman" pitchFamily="18" charset="0"/>
              </a:rPr>
              <a:t>The initial investment in working capital is a cash outflow at the beginning of the project for items such as inventories.  It is recaptured at the end of the project when working capital is no longer required. Thus, working capital is recognized as a cash outflow at the beginning of the project and a cash inflow at the end of the project.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DF1C20F9-9D96-4725-B4B7-724E599F8913}" type="slidenum">
              <a:rPr lang="en-US"/>
              <a:pPr/>
              <a:t>22</a:t>
            </a:fld>
            <a:endParaRPr lang="en-US" dirty="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Examples of typical cash inflows that are included in net present value calculations are as shown.</a:t>
            </a:r>
          </a:p>
          <a:p>
            <a:pPr eaLnBrk="1" hangingPunct="1"/>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55CC275-CDD7-4068-8672-D25CDEEC44B2}" type="slidenum">
              <a:rPr lang="en-US" smtClean="0"/>
              <a:pPr/>
              <a:t>23</a:t>
            </a:fld>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E8FCDF6-609D-4C6C-84A1-4AE82E1670D9}" type="slidenum">
              <a:rPr lang="en-US" smtClean="0"/>
              <a:pPr/>
              <a:t>24</a:t>
            </a:fld>
            <a:endParaRPr 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1262A68-D0F8-45F4-8C49-549B9AD15904}" type="slidenum">
              <a:rPr lang="en-US" smtClean="0"/>
              <a:pPr/>
              <a:t>25</a:t>
            </a:fld>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AB7692D0-7D26-42EA-95D4-E9A8F2F5AFE7}" type="slidenum">
              <a:rPr lang="en-US"/>
              <a:pPr/>
              <a:t>26</a:t>
            </a:fld>
            <a:endParaRPr lang="en-US" dirty="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The net present value method compares the present value of a project’s cash inflows with the present value of its cash outflows. The difference between these two streams of cash flows is called the net present value.</a:t>
            </a:r>
          </a:p>
          <a:p>
            <a:pPr eaLnBrk="1" hangingPunct="1"/>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0BE4C4B-FC11-4E4B-A68C-88A97DF27DA8}" type="slidenum">
              <a:rPr lang="en-US"/>
              <a:pPr/>
              <a:t>27</a:t>
            </a:fld>
            <a:endParaRPr lang="en-US"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cs typeface="Times New Roman" pitchFamily="18" charset="0"/>
              </a:rPr>
              <a:t>The net present value is interpreted as follows:</a:t>
            </a:r>
          </a:p>
          <a:p>
            <a:pPr eaLnBrk="1" hangingPunct="1"/>
            <a:r>
              <a:rPr lang="en-US" dirty="0" smtClean="0">
                <a:cs typeface="Times New Roman" pitchFamily="18" charset="0"/>
              </a:rPr>
              <a:t> </a:t>
            </a:r>
          </a:p>
          <a:p>
            <a:pPr eaLnBrk="1" hangingPunct="1">
              <a:buFontTx/>
              <a:buChar char="•"/>
            </a:pPr>
            <a:r>
              <a:rPr lang="en-US" dirty="0" smtClean="0"/>
              <a:t> If the net present value is positive, then the project is acceptable.</a:t>
            </a:r>
          </a:p>
          <a:p>
            <a:pPr eaLnBrk="1" hangingPunct="1">
              <a:buFontTx/>
              <a:buChar char="•"/>
            </a:pPr>
            <a:r>
              <a:rPr lang="en-US" dirty="0" smtClean="0">
                <a:cs typeface="Times New Roman" pitchFamily="18" charset="0"/>
              </a:rPr>
              <a:t> If the net present value is zero, then the project is acceptable.</a:t>
            </a:r>
          </a:p>
          <a:p>
            <a:pPr eaLnBrk="1" hangingPunct="1">
              <a:buFontTx/>
              <a:buChar char="•"/>
            </a:pPr>
            <a:r>
              <a:rPr lang="en-US" dirty="0" smtClean="0">
                <a:cs typeface="Times New Roman" pitchFamily="18" charset="0"/>
              </a:rPr>
              <a:t> If the net present value is negative, then the project is not acceptable.</a:t>
            </a:r>
          </a:p>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9E4E1F92-AFF8-42B9-864C-E2063F7AD894}" type="slidenum">
              <a:rPr lang="en-US"/>
              <a:pPr/>
              <a:t>28</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xfrm>
            <a:off x="914400" y="4343400"/>
            <a:ext cx="5029200" cy="4114800"/>
          </a:xfrm>
          <a:noFill/>
          <a:ln/>
        </p:spPr>
        <p:txBody>
          <a:bodyPr/>
          <a:lstStyle/>
          <a:p>
            <a:pPr eaLnBrk="1" hangingPunct="1"/>
            <a:r>
              <a:rPr lang="en-US" dirty="0" smtClean="0"/>
              <a:t>Net present value analysis emphasizes cash flows and not accounting net income. The reason is that accounting net income is based on accruals that ignore the timing of cash flows into and out of an organization.</a:t>
            </a:r>
          </a:p>
          <a:p>
            <a:pPr eaLnBrk="1" hangingPunct="1"/>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ADE8A3A-B2C4-4CEB-9582-697E53B2F492}" type="slidenum">
              <a:rPr lang="en-US" smtClean="0"/>
              <a:pPr/>
              <a:t>29</a:t>
            </a:fld>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81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98CB5C3-718D-4CAE-B74D-F3DE6BD5984C}" type="slidenum">
              <a:rPr lang="en-US" smtClean="0"/>
              <a:pPr/>
              <a:t>30</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CA61D98-6E0E-4595-A2F3-E9266E2CE29D}" type="slidenum">
              <a:rPr lang="en-US" smtClean="0"/>
              <a:pPr/>
              <a:t>31</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dirty="0" smtClean="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768943C8-71C1-439F-B213-6C15AF1938F3}" type="slidenum">
              <a:rPr lang="en-US" smtClean="0"/>
              <a:pPr/>
              <a:t>32</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2BAFB9-21E7-4D5F-BF74-28B051AA8FE0}" type="datetimeFigureOut">
              <a:rPr lang="en-US" smtClean="0"/>
              <a:pPr/>
              <a:t>01-Jun-13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7CED3EA-8254-4E09-8A32-DF4215BAD0BD}"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2BAFB9-21E7-4D5F-BF74-28B051AA8FE0}" type="datetimeFigureOut">
              <a:rPr lang="en-US" smtClean="0"/>
              <a:pPr/>
              <a:t>01-Jun-13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CED3EA-8254-4E09-8A32-DF4215BAD0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4.xml"/><Relationship Id="rId7"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Microsoft_Office_Excel_97-2003_Worksheet1.xls"/></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Arial" pitchFamily="34" charset="0"/>
                <a:cs typeface="Arial" pitchFamily="34" charset="0"/>
              </a:rPr>
              <a:t>Investment Analysis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dirty="0" smtClean="0">
                <a:latin typeface="Arial" pitchFamily="34" charset="0"/>
                <a:cs typeface="Arial" pitchFamily="34" charset="0"/>
              </a:rPr>
              <a:t>Lecture: 6</a:t>
            </a:r>
          </a:p>
          <a:p>
            <a:r>
              <a:rPr lang="en-US" dirty="0" smtClean="0">
                <a:latin typeface="Arial" pitchFamily="34" charset="0"/>
                <a:cs typeface="Arial" pitchFamily="34" charset="0"/>
              </a:rPr>
              <a:t>Course Code: MBF702</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Arial" pitchFamily="34" charset="0"/>
                <a:cs typeface="Arial" pitchFamily="34" charset="0"/>
              </a:rPr>
              <a:t>Outline</a:t>
            </a:r>
            <a:endParaRPr lang="en-US"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Investment analysis - RECAP</a:t>
            </a:r>
          </a:p>
          <a:p>
            <a:r>
              <a:rPr lang="en-US" sz="1800" dirty="0" smtClean="0">
                <a:latin typeface="Arial" pitchFamily="34" charset="0"/>
                <a:cs typeface="Arial" pitchFamily="34" charset="0"/>
              </a:rPr>
              <a:t>Time value of money</a:t>
            </a:r>
          </a:p>
          <a:p>
            <a:r>
              <a:rPr lang="en-US" sz="1800" dirty="0" smtClean="0">
                <a:latin typeface="Arial" pitchFamily="34" charset="0"/>
                <a:cs typeface="Arial" pitchFamily="34" charset="0"/>
              </a:rPr>
              <a:t>Annuity</a:t>
            </a:r>
          </a:p>
          <a:p>
            <a:r>
              <a:rPr lang="en-US" sz="1800" dirty="0" smtClean="0">
                <a:latin typeface="Arial" pitchFamily="34" charset="0"/>
                <a:cs typeface="Arial" pitchFamily="34" charset="0"/>
              </a:rPr>
              <a:t>Cash flows </a:t>
            </a:r>
          </a:p>
          <a:p>
            <a:r>
              <a:rPr lang="en-US" sz="1800" dirty="0" smtClean="0">
                <a:latin typeface="Arial" pitchFamily="34" charset="0"/>
                <a:cs typeface="Arial" pitchFamily="34" charset="0"/>
              </a:rPr>
              <a:t>Net present value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down)">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Investment analysis - recap</a:t>
            </a:r>
            <a:endParaRPr lang="en-US" sz="2800" dirty="0"/>
          </a:p>
        </p:txBody>
      </p:sp>
      <p:sp>
        <p:nvSpPr>
          <p:cNvPr id="3" name="Content Placeholder 2"/>
          <p:cNvSpPr>
            <a:spLocks noGrp="1"/>
          </p:cNvSpPr>
          <p:nvPr>
            <p:ph idx="1"/>
          </p:nvPr>
        </p:nvSpPr>
        <p:spPr/>
        <p:txBody>
          <a:bodyPr>
            <a:normAutofit/>
          </a:bodyPr>
          <a:lstStyle/>
          <a:p>
            <a:pPr>
              <a:buNone/>
            </a:pPr>
            <a:r>
              <a:rPr lang="en-US" sz="1800" dirty="0" smtClean="0"/>
              <a:t>	”Investment analysis is the study of financial securities for the purpose of successful investing.”</a:t>
            </a:r>
          </a:p>
          <a:p>
            <a:endParaRPr lang="en-US" sz="1800" dirty="0" smtClean="0"/>
          </a:p>
          <a:p>
            <a:pPr>
              <a:buNone/>
            </a:pPr>
            <a:r>
              <a:rPr lang="en-US" sz="1800" dirty="0" smtClean="0"/>
              <a:t>	This definition contains within it a number of important points. </a:t>
            </a:r>
          </a:p>
          <a:p>
            <a:endParaRPr lang="en-US" sz="1800" dirty="0" smtClean="0"/>
          </a:p>
          <a:p>
            <a:r>
              <a:rPr lang="en-US" sz="1800" dirty="0" smtClean="0"/>
              <a:t>Firstly, there are the facts about financial securities: how to trade and what assets there are to trade. </a:t>
            </a:r>
          </a:p>
          <a:p>
            <a:r>
              <a:rPr lang="en-US" sz="1800" dirty="0" smtClean="0"/>
              <a:t>Secondly, there are issues involved in studying these securities: the calculation of risks, returns and the relationship between the two. </a:t>
            </a:r>
          </a:p>
          <a:p>
            <a:r>
              <a:rPr lang="en-US" sz="1800" dirty="0" smtClean="0"/>
              <a:t>Then there is the question of what success means for an investor, and the investment strategies which ensure that choices are successful. </a:t>
            </a:r>
          </a:p>
          <a:p>
            <a:r>
              <a:rPr lang="en-US" sz="1800" dirty="0" smtClean="0"/>
              <a:t>Finally, there are the theories that are necessary to try to understand how the markets work and how assets are priced</a:t>
            </a:r>
          </a:p>
          <a:p>
            <a:endParaRPr lang="en-US" sz="18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685800" y="910680"/>
            <a:ext cx="7772400" cy="769441"/>
          </a:xfrm>
        </p:spPr>
        <p:txBody>
          <a:bodyPr>
            <a:spAutoFit/>
          </a:bodyPr>
          <a:lstStyle/>
          <a:p>
            <a:r>
              <a:rPr lang="en-GB" dirty="0">
                <a:solidFill>
                  <a:srgbClr val="333333"/>
                </a:solidFill>
                <a:latin typeface="Arial" pitchFamily="34" charset="0"/>
                <a:cs typeface="Arial" pitchFamily="34" charset="0"/>
              </a:rPr>
              <a:t>Investment Appraisal</a:t>
            </a:r>
          </a:p>
        </p:txBody>
      </p:sp>
      <p:pic>
        <p:nvPicPr>
          <p:cNvPr id="34819" name="Picture 3" descr="ia7"/>
          <p:cNvPicPr>
            <a:picLocks noChangeAspect="1" noChangeArrowheads="1"/>
          </p:cNvPicPr>
          <p:nvPr/>
        </p:nvPicPr>
        <p:blipFill>
          <a:blip r:embed="rId3"/>
          <a:srcRect/>
          <a:stretch>
            <a:fillRect/>
          </a:stretch>
        </p:blipFill>
        <p:spPr bwMode="auto">
          <a:xfrm>
            <a:off x="120650" y="2263775"/>
            <a:ext cx="8904288" cy="3451225"/>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2"/>
          <p:cNvSpPr>
            <a:spLocks noGrp="1" noChangeArrowheads="1"/>
          </p:cNvSpPr>
          <p:nvPr>
            <p:ph type="title"/>
          </p:nvPr>
        </p:nvSpPr>
        <p:spPr/>
        <p:txBody>
          <a:bodyPr/>
          <a:lstStyle/>
          <a:p>
            <a:pPr eaLnBrk="1" hangingPunct="1"/>
            <a:r>
              <a:rPr lang="en-US" dirty="0" smtClean="0"/>
              <a:t>Time Value of Money</a:t>
            </a:r>
          </a:p>
        </p:txBody>
      </p:sp>
      <p:sp>
        <p:nvSpPr>
          <p:cNvPr id="47106" name="Rectangle 2"/>
          <p:cNvSpPr>
            <a:spLocks noGrp="1" noChangeArrowheads="1"/>
          </p:cNvSpPr>
          <p:nvPr>
            <p:ph type="body" idx="4294967295"/>
          </p:nvPr>
        </p:nvSpPr>
        <p:spPr>
          <a:xfrm>
            <a:off x="152400" y="1600200"/>
            <a:ext cx="5562600" cy="4572000"/>
          </a:xfrm>
        </p:spPr>
        <p:txBody>
          <a:bodyPr lIns="90488" tIns="44450" rIns="90488" bIns="44450">
            <a:normAutofit/>
          </a:bodyPr>
          <a:lstStyle/>
          <a:p>
            <a:pPr algn="ctr" eaLnBrk="1" hangingPunct="1">
              <a:buFont typeface="Wingdings" pitchFamily="2" charset="2"/>
              <a:buNone/>
              <a:defRPr/>
            </a:pPr>
            <a:r>
              <a:rPr lang="en-US" sz="2400" dirty="0" smtClean="0">
                <a:effectLst>
                  <a:outerShdw blurRad="38100" dist="38100" dir="2700000" algn="tl">
                    <a:srgbClr val="C0C0C0"/>
                  </a:outerShdw>
                </a:effectLst>
              </a:rPr>
              <a:t>	A dollar today is worth more than a dollar a year from now.  Therefore, investments that promise earlier returns are preferable to those that promise later returns. </a:t>
            </a:r>
          </a:p>
          <a:p>
            <a:pPr algn="ctr" eaLnBrk="1" hangingPunct="1">
              <a:buFont typeface="Wingdings" pitchFamily="2" charset="2"/>
              <a:buNone/>
              <a:defRPr/>
            </a:pPr>
            <a:endParaRPr lang="en-US" sz="2400" dirty="0" smtClean="0">
              <a:effectLst>
                <a:outerShdw blurRad="38100" dist="38100" dir="2700000" algn="tl">
                  <a:srgbClr val="C0C0C0"/>
                </a:outerShdw>
              </a:effectLst>
            </a:endParaRPr>
          </a:p>
          <a:p>
            <a:pPr>
              <a:buNone/>
            </a:pPr>
            <a:r>
              <a:rPr lang="en-US" sz="2400" dirty="0" smtClean="0">
                <a:effectLst>
                  <a:outerShdw blurRad="38100" dist="38100" dir="2700000" algn="tl">
                    <a:srgbClr val="C0C0C0"/>
                  </a:outerShdw>
                </a:effectLst>
              </a:rPr>
              <a:t>	</a:t>
            </a:r>
            <a:r>
              <a:rPr lang="en-US" sz="1400" dirty="0" smtClean="0"/>
              <a:t>The time value of money concept recognizes that a dollar today is worth more than a dollar a year from now. Therefore, projects that promise earlier returns are preferable to those that promise later returns.  </a:t>
            </a:r>
          </a:p>
          <a:p>
            <a:endParaRPr lang="en-US" sz="2000" dirty="0" smtClean="0"/>
          </a:p>
          <a:p>
            <a:pPr algn="ctr" eaLnBrk="1" hangingPunct="1">
              <a:buFont typeface="Wingdings" pitchFamily="2" charset="2"/>
              <a:buNone/>
              <a:defRPr/>
            </a:pPr>
            <a:endParaRPr lang="en-US" sz="2000" dirty="0" smtClean="0">
              <a:effectLst>
                <a:outerShdw blurRad="38100" dist="38100" dir="2700000" algn="tl">
                  <a:srgbClr val="C0C0C0"/>
                </a:outerShdw>
              </a:effectLst>
            </a:endParaRPr>
          </a:p>
        </p:txBody>
      </p:sp>
      <p:grpSp>
        <p:nvGrpSpPr>
          <p:cNvPr id="2" name="Group 3"/>
          <p:cNvGrpSpPr>
            <a:grpSpLocks/>
          </p:cNvGrpSpPr>
          <p:nvPr/>
        </p:nvGrpSpPr>
        <p:grpSpPr bwMode="auto">
          <a:xfrm>
            <a:off x="6026150" y="2362200"/>
            <a:ext cx="2508250" cy="2819400"/>
            <a:chOff x="3460" y="1054"/>
            <a:chExt cx="2008" cy="2381"/>
          </a:xfrm>
        </p:grpSpPr>
        <p:sp>
          <p:nvSpPr>
            <p:cNvPr id="47108" name="Freeform 4"/>
            <p:cNvSpPr>
              <a:spLocks/>
            </p:cNvSpPr>
            <p:nvPr/>
          </p:nvSpPr>
          <p:spPr bwMode="auto">
            <a:xfrm>
              <a:off x="4381" y="1054"/>
              <a:ext cx="166" cy="304"/>
            </a:xfrm>
            <a:custGeom>
              <a:avLst/>
              <a:gdLst/>
              <a:ahLst/>
              <a:cxnLst>
                <a:cxn ang="0">
                  <a:pos x="500" y="0"/>
                </a:cxn>
                <a:cxn ang="0">
                  <a:pos x="500" y="910"/>
                </a:cxn>
                <a:cxn ang="0">
                  <a:pos x="391" y="895"/>
                </a:cxn>
                <a:cxn ang="0">
                  <a:pos x="278" y="885"/>
                </a:cxn>
                <a:cxn ang="0">
                  <a:pos x="163" y="885"/>
                </a:cxn>
                <a:cxn ang="0">
                  <a:pos x="50" y="892"/>
                </a:cxn>
                <a:cxn ang="0">
                  <a:pos x="0" y="900"/>
                </a:cxn>
                <a:cxn ang="0">
                  <a:pos x="0" y="0"/>
                </a:cxn>
                <a:cxn ang="0">
                  <a:pos x="500" y="0"/>
                </a:cxn>
              </a:cxnLst>
              <a:rect l="0" t="0" r="r" b="b"/>
              <a:pathLst>
                <a:path w="500" h="910">
                  <a:moveTo>
                    <a:pt x="500" y="0"/>
                  </a:moveTo>
                  <a:lnTo>
                    <a:pt x="500" y="910"/>
                  </a:lnTo>
                  <a:lnTo>
                    <a:pt x="391" y="895"/>
                  </a:lnTo>
                  <a:lnTo>
                    <a:pt x="278" y="885"/>
                  </a:lnTo>
                  <a:lnTo>
                    <a:pt x="163" y="885"/>
                  </a:lnTo>
                  <a:lnTo>
                    <a:pt x="50" y="892"/>
                  </a:lnTo>
                  <a:lnTo>
                    <a:pt x="0" y="900"/>
                  </a:lnTo>
                  <a:lnTo>
                    <a:pt x="0" y="0"/>
                  </a:lnTo>
                  <a:lnTo>
                    <a:pt x="500" y="0"/>
                  </a:lnTo>
                  <a:close/>
                </a:path>
              </a:pathLst>
            </a:custGeom>
            <a:solidFill>
              <a:srgbClr val="00A000"/>
            </a:solidFill>
            <a:ln w="0">
              <a:solidFill>
                <a:srgbClr val="00A000"/>
              </a:solidFill>
              <a:prstDash val="solid"/>
              <a:round/>
              <a:headEnd/>
              <a:tailEnd/>
            </a:ln>
            <a:effectLst>
              <a:outerShdw dist="53882" dir="2700000" algn="ctr" rotWithShape="0">
                <a:schemeClr val="tx1"/>
              </a:outerShdw>
            </a:effectLst>
          </p:spPr>
          <p:txBody>
            <a:bodyPr/>
            <a:lstStyle/>
            <a:p>
              <a:pPr>
                <a:defRPr/>
              </a:pPr>
              <a:endParaRPr lang="en-US" dirty="0"/>
            </a:p>
          </p:txBody>
        </p:sp>
        <p:sp>
          <p:nvSpPr>
            <p:cNvPr id="47109" name="Freeform 5"/>
            <p:cNvSpPr>
              <a:spLocks/>
            </p:cNvSpPr>
            <p:nvPr/>
          </p:nvSpPr>
          <p:spPr bwMode="auto">
            <a:xfrm>
              <a:off x="4237" y="1054"/>
              <a:ext cx="1231" cy="2381"/>
            </a:xfrm>
            <a:custGeom>
              <a:avLst/>
              <a:gdLst/>
              <a:ahLst/>
              <a:cxnLst>
                <a:cxn ang="0">
                  <a:pos x="1558" y="7141"/>
                </a:cxn>
                <a:cxn ang="0">
                  <a:pos x="1676" y="5853"/>
                </a:cxn>
                <a:cxn ang="0">
                  <a:pos x="1897" y="5684"/>
                </a:cxn>
                <a:cxn ang="0">
                  <a:pos x="2090" y="5483"/>
                </a:cxn>
                <a:cxn ang="0">
                  <a:pos x="2249" y="5254"/>
                </a:cxn>
                <a:cxn ang="0">
                  <a:pos x="2374" y="5006"/>
                </a:cxn>
                <a:cxn ang="0">
                  <a:pos x="2459" y="4739"/>
                </a:cxn>
                <a:cxn ang="0">
                  <a:pos x="2499" y="4466"/>
                </a:cxn>
                <a:cxn ang="0">
                  <a:pos x="2499" y="4183"/>
                </a:cxn>
                <a:cxn ang="0">
                  <a:pos x="2459" y="3908"/>
                </a:cxn>
                <a:cxn ang="0">
                  <a:pos x="2374" y="3640"/>
                </a:cxn>
                <a:cxn ang="0">
                  <a:pos x="2251" y="3393"/>
                </a:cxn>
                <a:cxn ang="0">
                  <a:pos x="2090" y="3165"/>
                </a:cxn>
                <a:cxn ang="0">
                  <a:pos x="1899" y="2963"/>
                </a:cxn>
                <a:cxn ang="0">
                  <a:pos x="1678" y="2792"/>
                </a:cxn>
                <a:cxn ang="0">
                  <a:pos x="1421" y="2662"/>
                </a:cxn>
                <a:cxn ang="0">
                  <a:pos x="1154" y="2593"/>
                </a:cxn>
                <a:cxn ang="0">
                  <a:pos x="899" y="2558"/>
                </a:cxn>
                <a:cxn ang="0">
                  <a:pos x="567" y="2514"/>
                </a:cxn>
                <a:cxn ang="0">
                  <a:pos x="455" y="2494"/>
                </a:cxn>
                <a:cxn ang="0">
                  <a:pos x="351" y="2465"/>
                </a:cxn>
                <a:cxn ang="0">
                  <a:pos x="257" y="2421"/>
                </a:cxn>
                <a:cxn ang="0">
                  <a:pos x="175" y="2362"/>
                </a:cxn>
                <a:cxn ang="0">
                  <a:pos x="104" y="2297"/>
                </a:cxn>
                <a:cxn ang="0">
                  <a:pos x="52" y="2224"/>
                </a:cxn>
                <a:cxn ang="0">
                  <a:pos x="16" y="2144"/>
                </a:cxn>
                <a:cxn ang="0">
                  <a:pos x="0" y="2062"/>
                </a:cxn>
                <a:cxn ang="0">
                  <a:pos x="2" y="1979"/>
                </a:cxn>
                <a:cxn ang="0">
                  <a:pos x="23" y="1899"/>
                </a:cxn>
                <a:cxn ang="0">
                  <a:pos x="62" y="1819"/>
                </a:cxn>
                <a:cxn ang="0">
                  <a:pos x="120" y="1748"/>
                </a:cxn>
                <a:cxn ang="0">
                  <a:pos x="192" y="1685"/>
                </a:cxn>
                <a:cxn ang="0">
                  <a:pos x="277" y="1631"/>
                </a:cxn>
                <a:cxn ang="0">
                  <a:pos x="374" y="1589"/>
                </a:cxn>
                <a:cxn ang="0">
                  <a:pos x="482" y="1555"/>
                </a:cxn>
                <a:cxn ang="0">
                  <a:pos x="591" y="1540"/>
                </a:cxn>
                <a:cxn ang="0">
                  <a:pos x="707" y="1535"/>
                </a:cxn>
                <a:cxn ang="0">
                  <a:pos x="816" y="1549"/>
                </a:cxn>
                <a:cxn ang="0">
                  <a:pos x="925" y="1576"/>
                </a:cxn>
                <a:cxn ang="0">
                  <a:pos x="1026" y="1612"/>
                </a:cxn>
                <a:cxn ang="0">
                  <a:pos x="1116" y="1662"/>
                </a:cxn>
                <a:cxn ang="0">
                  <a:pos x="1195" y="1722"/>
                </a:cxn>
                <a:cxn ang="0">
                  <a:pos x="1255" y="1792"/>
                </a:cxn>
                <a:cxn ang="0">
                  <a:pos x="1302" y="1865"/>
                </a:cxn>
                <a:cxn ang="0">
                  <a:pos x="1332" y="1949"/>
                </a:cxn>
                <a:cxn ang="0">
                  <a:pos x="1993" y="1970"/>
                </a:cxn>
                <a:cxn ang="0">
                  <a:pos x="1974" y="1838"/>
                </a:cxn>
                <a:cxn ang="0">
                  <a:pos x="1919" y="1651"/>
                </a:cxn>
                <a:cxn ang="0">
                  <a:pos x="1826" y="1474"/>
                </a:cxn>
                <a:cxn ang="0">
                  <a:pos x="1699" y="1313"/>
                </a:cxn>
                <a:cxn ang="0">
                  <a:pos x="1566" y="1195"/>
                </a:cxn>
                <a:cxn ang="0">
                  <a:pos x="3696" y="0"/>
                </a:cxn>
              </a:cxnLst>
              <a:rect l="0" t="0" r="r" b="b"/>
              <a:pathLst>
                <a:path w="3696" h="7141">
                  <a:moveTo>
                    <a:pt x="3696" y="7141"/>
                  </a:moveTo>
                  <a:lnTo>
                    <a:pt x="1558" y="7141"/>
                  </a:lnTo>
                  <a:lnTo>
                    <a:pt x="1558" y="5925"/>
                  </a:lnTo>
                  <a:lnTo>
                    <a:pt x="1676" y="5853"/>
                  </a:lnTo>
                  <a:lnTo>
                    <a:pt x="1788" y="5774"/>
                  </a:lnTo>
                  <a:lnTo>
                    <a:pt x="1897" y="5684"/>
                  </a:lnTo>
                  <a:lnTo>
                    <a:pt x="1997" y="5588"/>
                  </a:lnTo>
                  <a:lnTo>
                    <a:pt x="2090" y="5483"/>
                  </a:lnTo>
                  <a:lnTo>
                    <a:pt x="2175" y="5373"/>
                  </a:lnTo>
                  <a:lnTo>
                    <a:pt x="2249" y="5254"/>
                  </a:lnTo>
                  <a:lnTo>
                    <a:pt x="2314" y="5133"/>
                  </a:lnTo>
                  <a:lnTo>
                    <a:pt x="2374" y="5006"/>
                  </a:lnTo>
                  <a:lnTo>
                    <a:pt x="2423" y="4874"/>
                  </a:lnTo>
                  <a:lnTo>
                    <a:pt x="2459" y="4739"/>
                  </a:lnTo>
                  <a:lnTo>
                    <a:pt x="2484" y="4602"/>
                  </a:lnTo>
                  <a:lnTo>
                    <a:pt x="2499" y="4466"/>
                  </a:lnTo>
                  <a:lnTo>
                    <a:pt x="2505" y="4323"/>
                  </a:lnTo>
                  <a:lnTo>
                    <a:pt x="2499" y="4183"/>
                  </a:lnTo>
                  <a:lnTo>
                    <a:pt x="2484" y="4045"/>
                  </a:lnTo>
                  <a:lnTo>
                    <a:pt x="2459" y="3908"/>
                  </a:lnTo>
                  <a:lnTo>
                    <a:pt x="2423" y="3775"/>
                  </a:lnTo>
                  <a:lnTo>
                    <a:pt x="2374" y="3640"/>
                  </a:lnTo>
                  <a:lnTo>
                    <a:pt x="2316" y="3517"/>
                  </a:lnTo>
                  <a:lnTo>
                    <a:pt x="2251" y="3393"/>
                  </a:lnTo>
                  <a:lnTo>
                    <a:pt x="2176" y="3273"/>
                  </a:lnTo>
                  <a:lnTo>
                    <a:pt x="2090" y="3165"/>
                  </a:lnTo>
                  <a:lnTo>
                    <a:pt x="1998" y="3060"/>
                  </a:lnTo>
                  <a:lnTo>
                    <a:pt x="1899" y="2963"/>
                  </a:lnTo>
                  <a:lnTo>
                    <a:pt x="1791" y="2873"/>
                  </a:lnTo>
                  <a:lnTo>
                    <a:pt x="1678" y="2792"/>
                  </a:lnTo>
                  <a:lnTo>
                    <a:pt x="1559" y="2725"/>
                  </a:lnTo>
                  <a:lnTo>
                    <a:pt x="1421" y="2662"/>
                  </a:lnTo>
                  <a:lnTo>
                    <a:pt x="1298" y="2621"/>
                  </a:lnTo>
                  <a:lnTo>
                    <a:pt x="1154" y="2593"/>
                  </a:lnTo>
                  <a:lnTo>
                    <a:pt x="1031" y="2576"/>
                  </a:lnTo>
                  <a:lnTo>
                    <a:pt x="899" y="2558"/>
                  </a:lnTo>
                  <a:lnTo>
                    <a:pt x="759" y="2539"/>
                  </a:lnTo>
                  <a:lnTo>
                    <a:pt x="567" y="2514"/>
                  </a:lnTo>
                  <a:lnTo>
                    <a:pt x="510" y="2503"/>
                  </a:lnTo>
                  <a:lnTo>
                    <a:pt x="455" y="2494"/>
                  </a:lnTo>
                  <a:lnTo>
                    <a:pt x="404" y="2480"/>
                  </a:lnTo>
                  <a:lnTo>
                    <a:pt x="351" y="2465"/>
                  </a:lnTo>
                  <a:lnTo>
                    <a:pt x="304" y="2442"/>
                  </a:lnTo>
                  <a:lnTo>
                    <a:pt x="257" y="2421"/>
                  </a:lnTo>
                  <a:lnTo>
                    <a:pt x="214" y="2390"/>
                  </a:lnTo>
                  <a:lnTo>
                    <a:pt x="175" y="2362"/>
                  </a:lnTo>
                  <a:lnTo>
                    <a:pt x="140" y="2331"/>
                  </a:lnTo>
                  <a:lnTo>
                    <a:pt x="104" y="2297"/>
                  </a:lnTo>
                  <a:lnTo>
                    <a:pt x="77" y="2261"/>
                  </a:lnTo>
                  <a:lnTo>
                    <a:pt x="52" y="2224"/>
                  </a:lnTo>
                  <a:lnTo>
                    <a:pt x="31" y="2184"/>
                  </a:lnTo>
                  <a:lnTo>
                    <a:pt x="16" y="2144"/>
                  </a:lnTo>
                  <a:lnTo>
                    <a:pt x="5" y="2103"/>
                  </a:lnTo>
                  <a:lnTo>
                    <a:pt x="0" y="2062"/>
                  </a:lnTo>
                  <a:lnTo>
                    <a:pt x="0" y="2022"/>
                  </a:lnTo>
                  <a:lnTo>
                    <a:pt x="2" y="1979"/>
                  </a:lnTo>
                  <a:lnTo>
                    <a:pt x="9" y="1940"/>
                  </a:lnTo>
                  <a:lnTo>
                    <a:pt x="23" y="1899"/>
                  </a:lnTo>
                  <a:lnTo>
                    <a:pt x="39" y="1858"/>
                  </a:lnTo>
                  <a:lnTo>
                    <a:pt x="62" y="1819"/>
                  </a:lnTo>
                  <a:lnTo>
                    <a:pt x="90" y="1784"/>
                  </a:lnTo>
                  <a:lnTo>
                    <a:pt x="120" y="1748"/>
                  </a:lnTo>
                  <a:lnTo>
                    <a:pt x="154" y="1715"/>
                  </a:lnTo>
                  <a:lnTo>
                    <a:pt x="192" y="1685"/>
                  </a:lnTo>
                  <a:lnTo>
                    <a:pt x="233" y="1658"/>
                  </a:lnTo>
                  <a:lnTo>
                    <a:pt x="277" y="1631"/>
                  </a:lnTo>
                  <a:lnTo>
                    <a:pt x="324" y="1608"/>
                  </a:lnTo>
                  <a:lnTo>
                    <a:pt x="374" y="1589"/>
                  </a:lnTo>
                  <a:lnTo>
                    <a:pt x="428" y="1573"/>
                  </a:lnTo>
                  <a:lnTo>
                    <a:pt x="482" y="1555"/>
                  </a:lnTo>
                  <a:lnTo>
                    <a:pt x="535" y="1546"/>
                  </a:lnTo>
                  <a:lnTo>
                    <a:pt x="591" y="1540"/>
                  </a:lnTo>
                  <a:lnTo>
                    <a:pt x="649" y="1535"/>
                  </a:lnTo>
                  <a:lnTo>
                    <a:pt x="707" y="1535"/>
                  </a:lnTo>
                  <a:lnTo>
                    <a:pt x="759" y="1542"/>
                  </a:lnTo>
                  <a:lnTo>
                    <a:pt x="816" y="1549"/>
                  </a:lnTo>
                  <a:lnTo>
                    <a:pt x="873" y="1560"/>
                  </a:lnTo>
                  <a:lnTo>
                    <a:pt x="925" y="1576"/>
                  </a:lnTo>
                  <a:lnTo>
                    <a:pt x="976" y="1592"/>
                  </a:lnTo>
                  <a:lnTo>
                    <a:pt x="1026" y="1612"/>
                  </a:lnTo>
                  <a:lnTo>
                    <a:pt x="1072" y="1636"/>
                  </a:lnTo>
                  <a:lnTo>
                    <a:pt x="1116" y="1662"/>
                  </a:lnTo>
                  <a:lnTo>
                    <a:pt x="1155" y="1691"/>
                  </a:lnTo>
                  <a:lnTo>
                    <a:pt x="1195" y="1722"/>
                  </a:lnTo>
                  <a:lnTo>
                    <a:pt x="1225" y="1757"/>
                  </a:lnTo>
                  <a:lnTo>
                    <a:pt x="1255" y="1792"/>
                  </a:lnTo>
                  <a:lnTo>
                    <a:pt x="1282" y="1827"/>
                  </a:lnTo>
                  <a:lnTo>
                    <a:pt x="1302" y="1865"/>
                  </a:lnTo>
                  <a:lnTo>
                    <a:pt x="1318" y="1907"/>
                  </a:lnTo>
                  <a:lnTo>
                    <a:pt x="1332" y="1949"/>
                  </a:lnTo>
                  <a:lnTo>
                    <a:pt x="1334" y="1970"/>
                  </a:lnTo>
                  <a:lnTo>
                    <a:pt x="1993" y="1970"/>
                  </a:lnTo>
                  <a:lnTo>
                    <a:pt x="1990" y="1935"/>
                  </a:lnTo>
                  <a:lnTo>
                    <a:pt x="1974" y="1838"/>
                  </a:lnTo>
                  <a:lnTo>
                    <a:pt x="1948" y="1741"/>
                  </a:lnTo>
                  <a:lnTo>
                    <a:pt x="1919" y="1651"/>
                  </a:lnTo>
                  <a:lnTo>
                    <a:pt x="1874" y="1562"/>
                  </a:lnTo>
                  <a:lnTo>
                    <a:pt x="1826" y="1474"/>
                  </a:lnTo>
                  <a:lnTo>
                    <a:pt x="1764" y="1391"/>
                  </a:lnTo>
                  <a:lnTo>
                    <a:pt x="1699" y="1313"/>
                  </a:lnTo>
                  <a:lnTo>
                    <a:pt x="1622" y="1239"/>
                  </a:lnTo>
                  <a:lnTo>
                    <a:pt x="1566" y="1195"/>
                  </a:lnTo>
                  <a:lnTo>
                    <a:pt x="1566" y="0"/>
                  </a:lnTo>
                  <a:lnTo>
                    <a:pt x="3696" y="0"/>
                  </a:lnTo>
                  <a:lnTo>
                    <a:pt x="3696" y="7141"/>
                  </a:lnTo>
                  <a:close/>
                </a:path>
              </a:pathLst>
            </a:custGeom>
            <a:solidFill>
              <a:srgbClr val="00A000"/>
            </a:solidFill>
            <a:ln w="0">
              <a:solidFill>
                <a:srgbClr val="00A000"/>
              </a:solidFill>
              <a:prstDash val="solid"/>
              <a:round/>
              <a:headEnd/>
              <a:tailEnd/>
            </a:ln>
            <a:effectLst>
              <a:outerShdw dist="53882" dir="2700000" algn="ctr" rotWithShape="0">
                <a:schemeClr val="tx1"/>
              </a:outerShdw>
            </a:effectLst>
          </p:spPr>
          <p:txBody>
            <a:bodyPr/>
            <a:lstStyle/>
            <a:p>
              <a:pPr>
                <a:defRPr/>
              </a:pPr>
              <a:endParaRPr lang="en-US" dirty="0"/>
            </a:p>
          </p:txBody>
        </p:sp>
        <p:sp>
          <p:nvSpPr>
            <p:cNvPr id="47110" name="Freeform 6"/>
            <p:cNvSpPr>
              <a:spLocks/>
            </p:cNvSpPr>
            <p:nvPr/>
          </p:nvSpPr>
          <p:spPr bwMode="auto">
            <a:xfrm>
              <a:off x="4379" y="3098"/>
              <a:ext cx="168" cy="337"/>
            </a:xfrm>
            <a:custGeom>
              <a:avLst/>
              <a:gdLst/>
              <a:ahLst/>
              <a:cxnLst>
                <a:cxn ang="0">
                  <a:pos x="0" y="1011"/>
                </a:cxn>
                <a:cxn ang="0">
                  <a:pos x="0" y="0"/>
                </a:cxn>
                <a:cxn ang="0">
                  <a:pos x="53" y="8"/>
                </a:cxn>
                <a:cxn ang="0">
                  <a:pos x="190" y="18"/>
                </a:cxn>
                <a:cxn ang="0">
                  <a:pos x="330" y="16"/>
                </a:cxn>
                <a:cxn ang="0">
                  <a:pos x="467" y="6"/>
                </a:cxn>
                <a:cxn ang="0">
                  <a:pos x="501" y="2"/>
                </a:cxn>
                <a:cxn ang="0">
                  <a:pos x="501" y="1011"/>
                </a:cxn>
                <a:cxn ang="0">
                  <a:pos x="0" y="1011"/>
                </a:cxn>
              </a:cxnLst>
              <a:rect l="0" t="0" r="r" b="b"/>
              <a:pathLst>
                <a:path w="501" h="1011">
                  <a:moveTo>
                    <a:pt x="0" y="1011"/>
                  </a:moveTo>
                  <a:lnTo>
                    <a:pt x="0" y="0"/>
                  </a:lnTo>
                  <a:lnTo>
                    <a:pt x="53" y="8"/>
                  </a:lnTo>
                  <a:lnTo>
                    <a:pt x="190" y="18"/>
                  </a:lnTo>
                  <a:lnTo>
                    <a:pt x="330" y="16"/>
                  </a:lnTo>
                  <a:lnTo>
                    <a:pt x="467" y="6"/>
                  </a:lnTo>
                  <a:lnTo>
                    <a:pt x="501" y="2"/>
                  </a:lnTo>
                  <a:lnTo>
                    <a:pt x="501" y="1011"/>
                  </a:lnTo>
                  <a:lnTo>
                    <a:pt x="0" y="1011"/>
                  </a:lnTo>
                  <a:close/>
                </a:path>
              </a:pathLst>
            </a:custGeom>
            <a:solidFill>
              <a:srgbClr val="00A000"/>
            </a:solidFill>
            <a:ln w="0">
              <a:solidFill>
                <a:srgbClr val="00A000"/>
              </a:solidFill>
              <a:prstDash val="solid"/>
              <a:round/>
              <a:headEnd/>
              <a:tailEnd/>
            </a:ln>
            <a:effectLst>
              <a:outerShdw dist="53882" dir="2700000" algn="ctr" rotWithShape="0">
                <a:schemeClr val="tx1"/>
              </a:outerShdw>
            </a:effectLst>
          </p:spPr>
          <p:txBody>
            <a:bodyPr/>
            <a:lstStyle/>
            <a:p>
              <a:pPr>
                <a:defRPr/>
              </a:pPr>
              <a:endParaRPr lang="en-US" dirty="0"/>
            </a:p>
          </p:txBody>
        </p:sp>
        <p:sp>
          <p:nvSpPr>
            <p:cNvPr id="47111" name="Freeform 7"/>
            <p:cNvSpPr>
              <a:spLocks/>
            </p:cNvSpPr>
            <p:nvPr/>
          </p:nvSpPr>
          <p:spPr bwMode="auto">
            <a:xfrm>
              <a:off x="3460" y="1054"/>
              <a:ext cx="1004" cy="2381"/>
            </a:xfrm>
            <a:custGeom>
              <a:avLst/>
              <a:gdLst/>
              <a:ahLst/>
              <a:cxnLst>
                <a:cxn ang="0">
                  <a:pos x="2134" y="5"/>
                </a:cxn>
                <a:cxn ang="0">
                  <a:pos x="2092" y="1160"/>
                </a:cxn>
                <a:cxn ang="0">
                  <a:pos x="1932" y="1297"/>
                </a:cxn>
                <a:cxn ang="0">
                  <a:pos x="1801" y="1454"/>
                </a:cxn>
                <a:cxn ang="0">
                  <a:pos x="1706" y="1631"/>
                </a:cxn>
                <a:cxn ang="0">
                  <a:pos x="1644" y="1817"/>
                </a:cxn>
                <a:cxn ang="0">
                  <a:pos x="1621" y="2009"/>
                </a:cxn>
                <a:cxn ang="0">
                  <a:pos x="1637" y="2200"/>
                </a:cxn>
                <a:cxn ang="0">
                  <a:pos x="1688" y="2387"/>
                </a:cxn>
                <a:cxn ang="0">
                  <a:pos x="1776" y="2565"/>
                </a:cxn>
                <a:cxn ang="0">
                  <a:pos x="1902" y="2728"/>
                </a:cxn>
                <a:cxn ang="0">
                  <a:pos x="2052" y="2869"/>
                </a:cxn>
                <a:cxn ang="0">
                  <a:pos x="2228" y="2985"/>
                </a:cxn>
                <a:cxn ang="0">
                  <a:pos x="2438" y="3072"/>
                </a:cxn>
                <a:cxn ang="0">
                  <a:pos x="2651" y="3126"/>
                </a:cxn>
                <a:cxn ang="0">
                  <a:pos x="2873" y="3154"/>
                </a:cxn>
                <a:cxn ang="0">
                  <a:pos x="3012" y="3295"/>
                </a:cxn>
                <a:cxn ang="0">
                  <a:pos x="2845" y="3307"/>
                </a:cxn>
                <a:cxn ang="0">
                  <a:pos x="2642" y="3361"/>
                </a:cxn>
                <a:cxn ang="0">
                  <a:pos x="2456" y="3457"/>
                </a:cxn>
                <a:cxn ang="0">
                  <a:pos x="2292" y="3588"/>
                </a:cxn>
                <a:cxn ang="0">
                  <a:pos x="2157" y="3747"/>
                </a:cxn>
                <a:cxn ang="0">
                  <a:pos x="2071" y="3906"/>
                </a:cxn>
                <a:cxn ang="0">
                  <a:pos x="1342" y="3588"/>
                </a:cxn>
                <a:cxn ang="0">
                  <a:pos x="1269" y="3787"/>
                </a:cxn>
                <a:cxn ang="0">
                  <a:pos x="1206" y="4058"/>
                </a:cxn>
                <a:cxn ang="0">
                  <a:pos x="1186" y="4338"/>
                </a:cxn>
                <a:cxn ang="0">
                  <a:pos x="1210" y="4616"/>
                </a:cxn>
                <a:cxn ang="0">
                  <a:pos x="1275" y="4887"/>
                </a:cxn>
                <a:cxn ang="0">
                  <a:pos x="1382" y="5144"/>
                </a:cxn>
                <a:cxn ang="0">
                  <a:pos x="1524" y="5381"/>
                </a:cxn>
                <a:cxn ang="0">
                  <a:pos x="1703" y="5595"/>
                </a:cxn>
                <a:cxn ang="0">
                  <a:pos x="1913" y="5780"/>
                </a:cxn>
                <a:cxn ang="0">
                  <a:pos x="2126" y="5920"/>
                </a:cxn>
                <a:cxn ang="0">
                  <a:pos x="0" y="7141"/>
                </a:cxn>
              </a:cxnLst>
              <a:rect l="0" t="0" r="r" b="b"/>
              <a:pathLst>
                <a:path w="3012" h="7141">
                  <a:moveTo>
                    <a:pt x="0" y="0"/>
                  </a:moveTo>
                  <a:lnTo>
                    <a:pt x="2134" y="5"/>
                  </a:lnTo>
                  <a:lnTo>
                    <a:pt x="2134" y="1131"/>
                  </a:lnTo>
                  <a:lnTo>
                    <a:pt x="2092" y="1160"/>
                  </a:lnTo>
                  <a:lnTo>
                    <a:pt x="2010" y="1226"/>
                  </a:lnTo>
                  <a:lnTo>
                    <a:pt x="1932" y="1297"/>
                  </a:lnTo>
                  <a:lnTo>
                    <a:pt x="1863" y="1372"/>
                  </a:lnTo>
                  <a:lnTo>
                    <a:pt x="1801" y="1454"/>
                  </a:lnTo>
                  <a:lnTo>
                    <a:pt x="1749" y="1542"/>
                  </a:lnTo>
                  <a:lnTo>
                    <a:pt x="1706" y="1631"/>
                  </a:lnTo>
                  <a:lnTo>
                    <a:pt x="1672" y="1722"/>
                  </a:lnTo>
                  <a:lnTo>
                    <a:pt x="1644" y="1817"/>
                  </a:lnTo>
                  <a:lnTo>
                    <a:pt x="1624" y="1908"/>
                  </a:lnTo>
                  <a:lnTo>
                    <a:pt x="1621" y="2009"/>
                  </a:lnTo>
                  <a:lnTo>
                    <a:pt x="1624" y="2103"/>
                  </a:lnTo>
                  <a:lnTo>
                    <a:pt x="1637" y="2200"/>
                  </a:lnTo>
                  <a:lnTo>
                    <a:pt x="1657" y="2294"/>
                  </a:lnTo>
                  <a:lnTo>
                    <a:pt x="1688" y="2387"/>
                  </a:lnTo>
                  <a:lnTo>
                    <a:pt x="1729" y="2476"/>
                  </a:lnTo>
                  <a:lnTo>
                    <a:pt x="1776" y="2565"/>
                  </a:lnTo>
                  <a:lnTo>
                    <a:pt x="1838" y="2647"/>
                  </a:lnTo>
                  <a:lnTo>
                    <a:pt x="1902" y="2728"/>
                  </a:lnTo>
                  <a:lnTo>
                    <a:pt x="1975" y="2800"/>
                  </a:lnTo>
                  <a:lnTo>
                    <a:pt x="2052" y="2869"/>
                  </a:lnTo>
                  <a:lnTo>
                    <a:pt x="2141" y="2932"/>
                  </a:lnTo>
                  <a:lnTo>
                    <a:pt x="2228" y="2985"/>
                  </a:lnTo>
                  <a:lnTo>
                    <a:pt x="2326" y="3033"/>
                  </a:lnTo>
                  <a:lnTo>
                    <a:pt x="2438" y="3072"/>
                  </a:lnTo>
                  <a:lnTo>
                    <a:pt x="2541" y="3102"/>
                  </a:lnTo>
                  <a:lnTo>
                    <a:pt x="2651" y="3126"/>
                  </a:lnTo>
                  <a:lnTo>
                    <a:pt x="2763" y="3141"/>
                  </a:lnTo>
                  <a:lnTo>
                    <a:pt x="2873" y="3154"/>
                  </a:lnTo>
                  <a:lnTo>
                    <a:pt x="3012" y="3167"/>
                  </a:lnTo>
                  <a:lnTo>
                    <a:pt x="3012" y="3295"/>
                  </a:lnTo>
                  <a:lnTo>
                    <a:pt x="2947" y="3297"/>
                  </a:lnTo>
                  <a:lnTo>
                    <a:pt x="2845" y="3307"/>
                  </a:lnTo>
                  <a:lnTo>
                    <a:pt x="2741" y="3330"/>
                  </a:lnTo>
                  <a:lnTo>
                    <a:pt x="2642" y="3361"/>
                  </a:lnTo>
                  <a:lnTo>
                    <a:pt x="2546" y="3405"/>
                  </a:lnTo>
                  <a:lnTo>
                    <a:pt x="2456" y="3457"/>
                  </a:lnTo>
                  <a:lnTo>
                    <a:pt x="2371" y="3518"/>
                  </a:lnTo>
                  <a:lnTo>
                    <a:pt x="2292" y="3588"/>
                  </a:lnTo>
                  <a:lnTo>
                    <a:pt x="2219" y="3663"/>
                  </a:lnTo>
                  <a:lnTo>
                    <a:pt x="2157" y="3747"/>
                  </a:lnTo>
                  <a:lnTo>
                    <a:pt x="2104" y="3837"/>
                  </a:lnTo>
                  <a:lnTo>
                    <a:pt x="2071" y="3906"/>
                  </a:lnTo>
                  <a:lnTo>
                    <a:pt x="1939" y="3852"/>
                  </a:lnTo>
                  <a:lnTo>
                    <a:pt x="1342" y="3588"/>
                  </a:lnTo>
                  <a:lnTo>
                    <a:pt x="1315" y="3655"/>
                  </a:lnTo>
                  <a:lnTo>
                    <a:pt x="1269" y="3787"/>
                  </a:lnTo>
                  <a:lnTo>
                    <a:pt x="1232" y="3921"/>
                  </a:lnTo>
                  <a:lnTo>
                    <a:pt x="1206" y="4058"/>
                  </a:lnTo>
                  <a:lnTo>
                    <a:pt x="1191" y="4195"/>
                  </a:lnTo>
                  <a:lnTo>
                    <a:pt x="1186" y="4338"/>
                  </a:lnTo>
                  <a:lnTo>
                    <a:pt x="1191" y="4476"/>
                  </a:lnTo>
                  <a:lnTo>
                    <a:pt x="1210" y="4616"/>
                  </a:lnTo>
                  <a:lnTo>
                    <a:pt x="1237" y="4752"/>
                  </a:lnTo>
                  <a:lnTo>
                    <a:pt x="1275" y="4887"/>
                  </a:lnTo>
                  <a:lnTo>
                    <a:pt x="1325" y="5016"/>
                  </a:lnTo>
                  <a:lnTo>
                    <a:pt x="1382" y="5144"/>
                  </a:lnTo>
                  <a:lnTo>
                    <a:pt x="1450" y="5264"/>
                  </a:lnTo>
                  <a:lnTo>
                    <a:pt x="1524" y="5381"/>
                  </a:lnTo>
                  <a:lnTo>
                    <a:pt x="1611" y="5492"/>
                  </a:lnTo>
                  <a:lnTo>
                    <a:pt x="1703" y="5595"/>
                  </a:lnTo>
                  <a:lnTo>
                    <a:pt x="1804" y="5692"/>
                  </a:lnTo>
                  <a:lnTo>
                    <a:pt x="1913" y="5780"/>
                  </a:lnTo>
                  <a:lnTo>
                    <a:pt x="2025" y="5860"/>
                  </a:lnTo>
                  <a:lnTo>
                    <a:pt x="2126" y="5920"/>
                  </a:lnTo>
                  <a:lnTo>
                    <a:pt x="2126" y="7141"/>
                  </a:lnTo>
                  <a:lnTo>
                    <a:pt x="0" y="7141"/>
                  </a:lnTo>
                  <a:lnTo>
                    <a:pt x="0" y="0"/>
                  </a:lnTo>
                  <a:close/>
                </a:path>
              </a:pathLst>
            </a:custGeom>
            <a:solidFill>
              <a:srgbClr val="00A000"/>
            </a:solidFill>
            <a:ln w="0">
              <a:solidFill>
                <a:srgbClr val="00A000"/>
              </a:solidFill>
              <a:prstDash val="solid"/>
              <a:round/>
              <a:headEnd/>
              <a:tailEnd/>
            </a:ln>
            <a:effectLst>
              <a:outerShdw dist="53882" dir="2700000" algn="ctr" rotWithShape="0">
                <a:schemeClr val="tx1"/>
              </a:outerShdw>
            </a:effectLst>
          </p:spPr>
          <p:txBody>
            <a:bodyPr/>
            <a:lstStyle/>
            <a:p>
              <a:pPr>
                <a:defRPr/>
              </a:pPr>
              <a:endParaRPr lang="en-US" dirty="0"/>
            </a:p>
          </p:txBody>
        </p:sp>
        <p:sp>
          <p:nvSpPr>
            <p:cNvPr id="47112" name="Freeform 8"/>
            <p:cNvSpPr>
              <a:spLocks/>
            </p:cNvSpPr>
            <p:nvPr/>
          </p:nvSpPr>
          <p:spPr bwMode="auto">
            <a:xfrm>
              <a:off x="4073" y="2110"/>
              <a:ext cx="782" cy="776"/>
            </a:xfrm>
            <a:custGeom>
              <a:avLst/>
              <a:gdLst/>
              <a:ahLst/>
              <a:cxnLst>
                <a:cxn ang="0">
                  <a:pos x="196" y="836"/>
                </a:cxn>
                <a:cxn ang="0">
                  <a:pos x="152" y="1039"/>
                </a:cxn>
                <a:cxn ang="0">
                  <a:pos x="148" y="1249"/>
                </a:cxn>
                <a:cxn ang="0">
                  <a:pos x="187" y="1455"/>
                </a:cxn>
                <a:cxn ang="0">
                  <a:pos x="269" y="1649"/>
                </a:cxn>
                <a:cxn ang="0">
                  <a:pos x="386" y="1821"/>
                </a:cxn>
                <a:cxn ang="0">
                  <a:pos x="538" y="1966"/>
                </a:cxn>
                <a:cxn ang="0">
                  <a:pos x="713" y="2077"/>
                </a:cxn>
                <a:cxn ang="0">
                  <a:pos x="907" y="2151"/>
                </a:cxn>
                <a:cxn ang="0">
                  <a:pos x="1115" y="2183"/>
                </a:cxn>
                <a:cxn ang="0">
                  <a:pos x="1325" y="2175"/>
                </a:cxn>
                <a:cxn ang="0">
                  <a:pos x="1527" y="2122"/>
                </a:cxn>
                <a:cxn ang="0">
                  <a:pos x="1712" y="2031"/>
                </a:cxn>
                <a:cxn ang="0">
                  <a:pos x="1877" y="1902"/>
                </a:cxn>
                <a:cxn ang="0">
                  <a:pos x="2014" y="1744"/>
                </a:cxn>
                <a:cxn ang="0">
                  <a:pos x="2116" y="1561"/>
                </a:cxn>
                <a:cxn ang="0">
                  <a:pos x="2179" y="1362"/>
                </a:cxn>
                <a:cxn ang="0">
                  <a:pos x="2200" y="1153"/>
                </a:cxn>
                <a:cxn ang="0">
                  <a:pos x="2179" y="945"/>
                </a:cxn>
                <a:cxn ang="0">
                  <a:pos x="2114" y="747"/>
                </a:cxn>
                <a:cxn ang="0">
                  <a:pos x="2012" y="564"/>
                </a:cxn>
                <a:cxn ang="0">
                  <a:pos x="1874" y="406"/>
                </a:cxn>
                <a:cxn ang="0">
                  <a:pos x="1708" y="278"/>
                </a:cxn>
                <a:cxn ang="0">
                  <a:pos x="1519" y="188"/>
                </a:cxn>
                <a:cxn ang="0">
                  <a:pos x="1317" y="137"/>
                </a:cxn>
                <a:cxn ang="0">
                  <a:pos x="1174" y="128"/>
                </a:cxn>
                <a:cxn ang="0">
                  <a:pos x="1267" y="5"/>
                </a:cxn>
                <a:cxn ang="0">
                  <a:pos x="1497" y="39"/>
                </a:cxn>
                <a:cxn ang="0">
                  <a:pos x="1707" y="114"/>
                </a:cxn>
                <a:cxn ang="0">
                  <a:pos x="1898" y="237"/>
                </a:cxn>
                <a:cxn ang="0">
                  <a:pos x="2060" y="391"/>
                </a:cxn>
                <a:cxn ang="0">
                  <a:pos x="2189" y="574"/>
                </a:cxn>
                <a:cxn ang="0">
                  <a:pos x="2280" y="776"/>
                </a:cxn>
                <a:cxn ang="0">
                  <a:pos x="2331" y="994"/>
                </a:cxn>
                <a:cxn ang="0">
                  <a:pos x="2342" y="1217"/>
                </a:cxn>
                <a:cxn ang="0">
                  <a:pos x="2309" y="1437"/>
                </a:cxn>
                <a:cxn ang="0">
                  <a:pos x="2235" y="1650"/>
                </a:cxn>
                <a:cxn ang="0">
                  <a:pos x="2122" y="1841"/>
                </a:cxn>
                <a:cxn ang="0">
                  <a:pos x="1976" y="2009"/>
                </a:cxn>
                <a:cxn ang="0">
                  <a:pos x="1799" y="2147"/>
                </a:cxn>
                <a:cxn ang="0">
                  <a:pos x="1599" y="2248"/>
                </a:cxn>
                <a:cxn ang="0">
                  <a:pos x="1385" y="2309"/>
                </a:cxn>
                <a:cxn ang="0">
                  <a:pos x="1166" y="2330"/>
                </a:cxn>
                <a:cxn ang="0">
                  <a:pos x="944" y="2307"/>
                </a:cxn>
                <a:cxn ang="0">
                  <a:pos x="728" y="2242"/>
                </a:cxn>
                <a:cxn ang="0">
                  <a:pos x="529" y="2139"/>
                </a:cxn>
                <a:cxn ang="0">
                  <a:pos x="356" y="1996"/>
                </a:cxn>
                <a:cxn ang="0">
                  <a:pos x="213" y="1829"/>
                </a:cxn>
                <a:cxn ang="0">
                  <a:pos x="101" y="1635"/>
                </a:cxn>
                <a:cxn ang="0">
                  <a:pos x="31" y="1423"/>
                </a:cxn>
                <a:cxn ang="0">
                  <a:pos x="0" y="1202"/>
                </a:cxn>
                <a:cxn ang="0">
                  <a:pos x="16" y="977"/>
                </a:cxn>
                <a:cxn ang="0">
                  <a:pos x="70" y="762"/>
                </a:cxn>
                <a:cxn ang="0">
                  <a:pos x="233" y="739"/>
                </a:cxn>
              </a:cxnLst>
              <a:rect l="0" t="0" r="r" b="b"/>
              <a:pathLst>
                <a:path w="2343" h="2330">
                  <a:moveTo>
                    <a:pt x="233" y="739"/>
                  </a:moveTo>
                  <a:lnTo>
                    <a:pt x="196" y="836"/>
                  </a:lnTo>
                  <a:lnTo>
                    <a:pt x="169" y="935"/>
                  </a:lnTo>
                  <a:lnTo>
                    <a:pt x="152" y="1039"/>
                  </a:lnTo>
                  <a:lnTo>
                    <a:pt x="144" y="1145"/>
                  </a:lnTo>
                  <a:lnTo>
                    <a:pt x="148" y="1249"/>
                  </a:lnTo>
                  <a:lnTo>
                    <a:pt x="164" y="1351"/>
                  </a:lnTo>
                  <a:lnTo>
                    <a:pt x="187" y="1455"/>
                  </a:lnTo>
                  <a:lnTo>
                    <a:pt x="223" y="1552"/>
                  </a:lnTo>
                  <a:lnTo>
                    <a:pt x="269" y="1649"/>
                  </a:lnTo>
                  <a:lnTo>
                    <a:pt x="323" y="1737"/>
                  </a:lnTo>
                  <a:lnTo>
                    <a:pt x="386" y="1821"/>
                  </a:lnTo>
                  <a:lnTo>
                    <a:pt x="458" y="1895"/>
                  </a:lnTo>
                  <a:lnTo>
                    <a:pt x="538" y="1966"/>
                  </a:lnTo>
                  <a:lnTo>
                    <a:pt x="623" y="2026"/>
                  </a:lnTo>
                  <a:lnTo>
                    <a:pt x="713" y="2077"/>
                  </a:lnTo>
                  <a:lnTo>
                    <a:pt x="809" y="2118"/>
                  </a:lnTo>
                  <a:lnTo>
                    <a:pt x="907" y="2151"/>
                  </a:lnTo>
                  <a:lnTo>
                    <a:pt x="1012" y="2172"/>
                  </a:lnTo>
                  <a:lnTo>
                    <a:pt x="1115" y="2183"/>
                  </a:lnTo>
                  <a:lnTo>
                    <a:pt x="1220" y="2183"/>
                  </a:lnTo>
                  <a:lnTo>
                    <a:pt x="1325" y="2175"/>
                  </a:lnTo>
                  <a:lnTo>
                    <a:pt x="1427" y="2153"/>
                  </a:lnTo>
                  <a:lnTo>
                    <a:pt x="1527" y="2122"/>
                  </a:lnTo>
                  <a:lnTo>
                    <a:pt x="1621" y="2082"/>
                  </a:lnTo>
                  <a:lnTo>
                    <a:pt x="1712" y="2031"/>
                  </a:lnTo>
                  <a:lnTo>
                    <a:pt x="1799" y="1971"/>
                  </a:lnTo>
                  <a:lnTo>
                    <a:pt x="1877" y="1902"/>
                  </a:lnTo>
                  <a:lnTo>
                    <a:pt x="1952" y="1829"/>
                  </a:lnTo>
                  <a:lnTo>
                    <a:pt x="2014" y="1744"/>
                  </a:lnTo>
                  <a:lnTo>
                    <a:pt x="2071" y="1655"/>
                  </a:lnTo>
                  <a:lnTo>
                    <a:pt x="2116" y="1561"/>
                  </a:lnTo>
                  <a:lnTo>
                    <a:pt x="2152" y="1463"/>
                  </a:lnTo>
                  <a:lnTo>
                    <a:pt x="2179" y="1362"/>
                  </a:lnTo>
                  <a:lnTo>
                    <a:pt x="2193" y="1258"/>
                  </a:lnTo>
                  <a:lnTo>
                    <a:pt x="2200" y="1153"/>
                  </a:lnTo>
                  <a:lnTo>
                    <a:pt x="2193" y="1049"/>
                  </a:lnTo>
                  <a:lnTo>
                    <a:pt x="2179" y="945"/>
                  </a:lnTo>
                  <a:lnTo>
                    <a:pt x="2151" y="844"/>
                  </a:lnTo>
                  <a:lnTo>
                    <a:pt x="2114" y="747"/>
                  </a:lnTo>
                  <a:lnTo>
                    <a:pt x="2068" y="651"/>
                  </a:lnTo>
                  <a:lnTo>
                    <a:pt x="2012" y="564"/>
                  </a:lnTo>
                  <a:lnTo>
                    <a:pt x="1947" y="483"/>
                  </a:lnTo>
                  <a:lnTo>
                    <a:pt x="1874" y="406"/>
                  </a:lnTo>
                  <a:lnTo>
                    <a:pt x="1796" y="339"/>
                  </a:lnTo>
                  <a:lnTo>
                    <a:pt x="1708" y="278"/>
                  </a:lnTo>
                  <a:lnTo>
                    <a:pt x="1617" y="230"/>
                  </a:lnTo>
                  <a:lnTo>
                    <a:pt x="1519" y="188"/>
                  </a:lnTo>
                  <a:lnTo>
                    <a:pt x="1419" y="159"/>
                  </a:lnTo>
                  <a:lnTo>
                    <a:pt x="1317" y="137"/>
                  </a:lnTo>
                  <a:lnTo>
                    <a:pt x="1214" y="128"/>
                  </a:lnTo>
                  <a:lnTo>
                    <a:pt x="1174" y="128"/>
                  </a:lnTo>
                  <a:lnTo>
                    <a:pt x="1174" y="0"/>
                  </a:lnTo>
                  <a:lnTo>
                    <a:pt x="1267" y="5"/>
                  </a:lnTo>
                  <a:lnTo>
                    <a:pt x="1393" y="23"/>
                  </a:lnTo>
                  <a:lnTo>
                    <a:pt x="1497" y="39"/>
                  </a:lnTo>
                  <a:lnTo>
                    <a:pt x="1599" y="68"/>
                  </a:lnTo>
                  <a:lnTo>
                    <a:pt x="1707" y="114"/>
                  </a:lnTo>
                  <a:lnTo>
                    <a:pt x="1807" y="171"/>
                  </a:lnTo>
                  <a:lnTo>
                    <a:pt x="1898" y="237"/>
                  </a:lnTo>
                  <a:lnTo>
                    <a:pt x="1983" y="310"/>
                  </a:lnTo>
                  <a:lnTo>
                    <a:pt x="2060" y="391"/>
                  </a:lnTo>
                  <a:lnTo>
                    <a:pt x="2130" y="479"/>
                  </a:lnTo>
                  <a:lnTo>
                    <a:pt x="2189" y="574"/>
                  </a:lnTo>
                  <a:lnTo>
                    <a:pt x="2238" y="674"/>
                  </a:lnTo>
                  <a:lnTo>
                    <a:pt x="2280" y="776"/>
                  </a:lnTo>
                  <a:lnTo>
                    <a:pt x="2311" y="883"/>
                  </a:lnTo>
                  <a:lnTo>
                    <a:pt x="2331" y="994"/>
                  </a:lnTo>
                  <a:lnTo>
                    <a:pt x="2343" y="1105"/>
                  </a:lnTo>
                  <a:lnTo>
                    <a:pt x="2342" y="1217"/>
                  </a:lnTo>
                  <a:lnTo>
                    <a:pt x="2329" y="1328"/>
                  </a:lnTo>
                  <a:lnTo>
                    <a:pt x="2309" y="1437"/>
                  </a:lnTo>
                  <a:lnTo>
                    <a:pt x="2277" y="1546"/>
                  </a:lnTo>
                  <a:lnTo>
                    <a:pt x="2235" y="1650"/>
                  </a:lnTo>
                  <a:lnTo>
                    <a:pt x="2184" y="1750"/>
                  </a:lnTo>
                  <a:lnTo>
                    <a:pt x="2122" y="1841"/>
                  </a:lnTo>
                  <a:lnTo>
                    <a:pt x="2052" y="1930"/>
                  </a:lnTo>
                  <a:lnTo>
                    <a:pt x="1976" y="2009"/>
                  </a:lnTo>
                  <a:lnTo>
                    <a:pt x="1890" y="2082"/>
                  </a:lnTo>
                  <a:lnTo>
                    <a:pt x="1799" y="2147"/>
                  </a:lnTo>
                  <a:lnTo>
                    <a:pt x="1702" y="2202"/>
                  </a:lnTo>
                  <a:lnTo>
                    <a:pt x="1599" y="2248"/>
                  </a:lnTo>
                  <a:lnTo>
                    <a:pt x="1493" y="2283"/>
                  </a:lnTo>
                  <a:lnTo>
                    <a:pt x="1385" y="2309"/>
                  </a:lnTo>
                  <a:lnTo>
                    <a:pt x="1276" y="2325"/>
                  </a:lnTo>
                  <a:lnTo>
                    <a:pt x="1166" y="2330"/>
                  </a:lnTo>
                  <a:lnTo>
                    <a:pt x="1053" y="2322"/>
                  </a:lnTo>
                  <a:lnTo>
                    <a:pt x="944" y="2307"/>
                  </a:lnTo>
                  <a:lnTo>
                    <a:pt x="833" y="2279"/>
                  </a:lnTo>
                  <a:lnTo>
                    <a:pt x="728" y="2242"/>
                  </a:lnTo>
                  <a:lnTo>
                    <a:pt x="628" y="2195"/>
                  </a:lnTo>
                  <a:lnTo>
                    <a:pt x="529" y="2139"/>
                  </a:lnTo>
                  <a:lnTo>
                    <a:pt x="439" y="2076"/>
                  </a:lnTo>
                  <a:lnTo>
                    <a:pt x="356" y="1996"/>
                  </a:lnTo>
                  <a:lnTo>
                    <a:pt x="280" y="1918"/>
                  </a:lnTo>
                  <a:lnTo>
                    <a:pt x="213" y="1829"/>
                  </a:lnTo>
                  <a:lnTo>
                    <a:pt x="152" y="1735"/>
                  </a:lnTo>
                  <a:lnTo>
                    <a:pt x="101" y="1635"/>
                  </a:lnTo>
                  <a:lnTo>
                    <a:pt x="61" y="1530"/>
                  </a:lnTo>
                  <a:lnTo>
                    <a:pt x="31" y="1423"/>
                  </a:lnTo>
                  <a:lnTo>
                    <a:pt x="10" y="1311"/>
                  </a:lnTo>
                  <a:lnTo>
                    <a:pt x="0" y="1202"/>
                  </a:lnTo>
                  <a:lnTo>
                    <a:pt x="2" y="1089"/>
                  </a:lnTo>
                  <a:lnTo>
                    <a:pt x="16" y="977"/>
                  </a:lnTo>
                  <a:lnTo>
                    <a:pt x="37" y="867"/>
                  </a:lnTo>
                  <a:lnTo>
                    <a:pt x="70" y="762"/>
                  </a:lnTo>
                  <a:lnTo>
                    <a:pt x="101" y="685"/>
                  </a:lnTo>
                  <a:lnTo>
                    <a:pt x="233" y="739"/>
                  </a:lnTo>
                  <a:close/>
                </a:path>
              </a:pathLst>
            </a:custGeom>
            <a:solidFill>
              <a:srgbClr val="00A000"/>
            </a:solidFill>
            <a:ln w="0">
              <a:solidFill>
                <a:srgbClr val="00A000"/>
              </a:solidFill>
              <a:prstDash val="solid"/>
              <a:round/>
              <a:headEnd/>
              <a:tailEnd/>
            </a:ln>
            <a:effectLst>
              <a:outerShdw dist="53882" dir="2700000" algn="ctr" rotWithShape="0">
                <a:schemeClr val="tx1"/>
              </a:outerShdw>
            </a:effectLst>
          </p:spPr>
          <p:txBody>
            <a:bodyPr/>
            <a:lstStyle/>
            <a:p>
              <a:pPr>
                <a:defRPr/>
              </a:pPr>
              <a:endParaRPr lang="en-US" dirty="0"/>
            </a:p>
          </p:txBody>
        </p:sp>
        <p:sp>
          <p:nvSpPr>
            <p:cNvPr id="47113" name="Freeform 9"/>
            <p:cNvSpPr>
              <a:spLocks/>
            </p:cNvSpPr>
            <p:nvPr/>
          </p:nvSpPr>
          <p:spPr bwMode="auto">
            <a:xfrm>
              <a:off x="4121" y="2153"/>
              <a:ext cx="685" cy="685"/>
            </a:xfrm>
            <a:custGeom>
              <a:avLst/>
              <a:gdLst/>
              <a:ahLst/>
              <a:cxnLst>
                <a:cxn ang="0">
                  <a:pos x="52" y="708"/>
                </a:cxn>
                <a:cxn ang="0">
                  <a:pos x="8" y="911"/>
                </a:cxn>
                <a:cxn ang="0">
                  <a:pos x="4" y="1121"/>
                </a:cxn>
                <a:cxn ang="0">
                  <a:pos x="43" y="1327"/>
                </a:cxn>
                <a:cxn ang="0">
                  <a:pos x="125" y="1521"/>
                </a:cxn>
                <a:cxn ang="0">
                  <a:pos x="242" y="1693"/>
                </a:cxn>
                <a:cxn ang="0">
                  <a:pos x="394" y="1838"/>
                </a:cxn>
                <a:cxn ang="0">
                  <a:pos x="569" y="1949"/>
                </a:cxn>
                <a:cxn ang="0">
                  <a:pos x="763" y="2023"/>
                </a:cxn>
                <a:cxn ang="0">
                  <a:pos x="971" y="2055"/>
                </a:cxn>
                <a:cxn ang="0">
                  <a:pos x="1181" y="2047"/>
                </a:cxn>
                <a:cxn ang="0">
                  <a:pos x="1383" y="1994"/>
                </a:cxn>
                <a:cxn ang="0">
                  <a:pos x="1568" y="1903"/>
                </a:cxn>
                <a:cxn ang="0">
                  <a:pos x="1733" y="1774"/>
                </a:cxn>
                <a:cxn ang="0">
                  <a:pos x="1870" y="1616"/>
                </a:cxn>
                <a:cxn ang="0">
                  <a:pos x="1972" y="1433"/>
                </a:cxn>
                <a:cxn ang="0">
                  <a:pos x="2035" y="1234"/>
                </a:cxn>
                <a:cxn ang="0">
                  <a:pos x="2056" y="1025"/>
                </a:cxn>
                <a:cxn ang="0">
                  <a:pos x="2035" y="817"/>
                </a:cxn>
                <a:cxn ang="0">
                  <a:pos x="1970" y="619"/>
                </a:cxn>
                <a:cxn ang="0">
                  <a:pos x="1868" y="436"/>
                </a:cxn>
                <a:cxn ang="0">
                  <a:pos x="1730" y="278"/>
                </a:cxn>
                <a:cxn ang="0">
                  <a:pos x="1564" y="150"/>
                </a:cxn>
                <a:cxn ang="0">
                  <a:pos x="1375" y="60"/>
                </a:cxn>
                <a:cxn ang="0">
                  <a:pos x="1173" y="9"/>
                </a:cxn>
                <a:cxn ang="0">
                  <a:pos x="1030" y="0"/>
                </a:cxn>
                <a:cxn ang="0">
                  <a:pos x="863" y="12"/>
                </a:cxn>
                <a:cxn ang="0">
                  <a:pos x="660" y="66"/>
                </a:cxn>
                <a:cxn ang="0">
                  <a:pos x="474" y="162"/>
                </a:cxn>
                <a:cxn ang="0">
                  <a:pos x="310" y="293"/>
                </a:cxn>
                <a:cxn ang="0">
                  <a:pos x="175" y="452"/>
                </a:cxn>
                <a:cxn ang="0">
                  <a:pos x="89" y="611"/>
                </a:cxn>
              </a:cxnLst>
              <a:rect l="0" t="0" r="r" b="b"/>
              <a:pathLst>
                <a:path w="2056" h="2055">
                  <a:moveTo>
                    <a:pt x="89" y="611"/>
                  </a:moveTo>
                  <a:lnTo>
                    <a:pt x="52" y="708"/>
                  </a:lnTo>
                  <a:lnTo>
                    <a:pt x="25" y="807"/>
                  </a:lnTo>
                  <a:lnTo>
                    <a:pt x="8" y="911"/>
                  </a:lnTo>
                  <a:lnTo>
                    <a:pt x="0" y="1017"/>
                  </a:lnTo>
                  <a:lnTo>
                    <a:pt x="4" y="1121"/>
                  </a:lnTo>
                  <a:lnTo>
                    <a:pt x="20" y="1223"/>
                  </a:lnTo>
                  <a:lnTo>
                    <a:pt x="43" y="1327"/>
                  </a:lnTo>
                  <a:lnTo>
                    <a:pt x="79" y="1424"/>
                  </a:lnTo>
                  <a:lnTo>
                    <a:pt x="125" y="1521"/>
                  </a:lnTo>
                  <a:lnTo>
                    <a:pt x="179" y="1609"/>
                  </a:lnTo>
                  <a:lnTo>
                    <a:pt x="242" y="1693"/>
                  </a:lnTo>
                  <a:lnTo>
                    <a:pt x="314" y="1767"/>
                  </a:lnTo>
                  <a:lnTo>
                    <a:pt x="394" y="1838"/>
                  </a:lnTo>
                  <a:lnTo>
                    <a:pt x="479" y="1898"/>
                  </a:lnTo>
                  <a:lnTo>
                    <a:pt x="569" y="1949"/>
                  </a:lnTo>
                  <a:lnTo>
                    <a:pt x="665" y="1990"/>
                  </a:lnTo>
                  <a:lnTo>
                    <a:pt x="763" y="2023"/>
                  </a:lnTo>
                  <a:lnTo>
                    <a:pt x="868" y="2044"/>
                  </a:lnTo>
                  <a:lnTo>
                    <a:pt x="971" y="2055"/>
                  </a:lnTo>
                  <a:lnTo>
                    <a:pt x="1076" y="2055"/>
                  </a:lnTo>
                  <a:lnTo>
                    <a:pt x="1181" y="2047"/>
                  </a:lnTo>
                  <a:lnTo>
                    <a:pt x="1283" y="2025"/>
                  </a:lnTo>
                  <a:lnTo>
                    <a:pt x="1383" y="1994"/>
                  </a:lnTo>
                  <a:lnTo>
                    <a:pt x="1477" y="1954"/>
                  </a:lnTo>
                  <a:lnTo>
                    <a:pt x="1568" y="1903"/>
                  </a:lnTo>
                  <a:lnTo>
                    <a:pt x="1655" y="1843"/>
                  </a:lnTo>
                  <a:lnTo>
                    <a:pt x="1733" y="1774"/>
                  </a:lnTo>
                  <a:lnTo>
                    <a:pt x="1808" y="1701"/>
                  </a:lnTo>
                  <a:lnTo>
                    <a:pt x="1870" y="1616"/>
                  </a:lnTo>
                  <a:lnTo>
                    <a:pt x="1927" y="1527"/>
                  </a:lnTo>
                  <a:lnTo>
                    <a:pt x="1972" y="1433"/>
                  </a:lnTo>
                  <a:lnTo>
                    <a:pt x="2008" y="1335"/>
                  </a:lnTo>
                  <a:lnTo>
                    <a:pt x="2035" y="1234"/>
                  </a:lnTo>
                  <a:lnTo>
                    <a:pt x="2049" y="1130"/>
                  </a:lnTo>
                  <a:lnTo>
                    <a:pt x="2056" y="1025"/>
                  </a:lnTo>
                  <a:lnTo>
                    <a:pt x="2049" y="921"/>
                  </a:lnTo>
                  <a:lnTo>
                    <a:pt x="2035" y="817"/>
                  </a:lnTo>
                  <a:lnTo>
                    <a:pt x="2007" y="716"/>
                  </a:lnTo>
                  <a:lnTo>
                    <a:pt x="1970" y="619"/>
                  </a:lnTo>
                  <a:lnTo>
                    <a:pt x="1924" y="523"/>
                  </a:lnTo>
                  <a:lnTo>
                    <a:pt x="1868" y="436"/>
                  </a:lnTo>
                  <a:lnTo>
                    <a:pt x="1803" y="355"/>
                  </a:lnTo>
                  <a:lnTo>
                    <a:pt x="1730" y="278"/>
                  </a:lnTo>
                  <a:lnTo>
                    <a:pt x="1652" y="211"/>
                  </a:lnTo>
                  <a:lnTo>
                    <a:pt x="1564" y="150"/>
                  </a:lnTo>
                  <a:lnTo>
                    <a:pt x="1473" y="102"/>
                  </a:lnTo>
                  <a:lnTo>
                    <a:pt x="1375" y="60"/>
                  </a:lnTo>
                  <a:lnTo>
                    <a:pt x="1275" y="31"/>
                  </a:lnTo>
                  <a:lnTo>
                    <a:pt x="1173" y="9"/>
                  </a:lnTo>
                  <a:lnTo>
                    <a:pt x="1070" y="0"/>
                  </a:lnTo>
                  <a:lnTo>
                    <a:pt x="1030" y="0"/>
                  </a:lnTo>
                  <a:lnTo>
                    <a:pt x="965" y="2"/>
                  </a:lnTo>
                  <a:lnTo>
                    <a:pt x="863" y="12"/>
                  </a:lnTo>
                  <a:lnTo>
                    <a:pt x="759" y="35"/>
                  </a:lnTo>
                  <a:lnTo>
                    <a:pt x="660" y="66"/>
                  </a:lnTo>
                  <a:lnTo>
                    <a:pt x="564" y="110"/>
                  </a:lnTo>
                  <a:lnTo>
                    <a:pt x="474" y="162"/>
                  </a:lnTo>
                  <a:lnTo>
                    <a:pt x="389" y="223"/>
                  </a:lnTo>
                  <a:lnTo>
                    <a:pt x="310" y="293"/>
                  </a:lnTo>
                  <a:lnTo>
                    <a:pt x="237" y="368"/>
                  </a:lnTo>
                  <a:lnTo>
                    <a:pt x="175" y="452"/>
                  </a:lnTo>
                  <a:lnTo>
                    <a:pt x="122" y="542"/>
                  </a:lnTo>
                  <a:lnTo>
                    <a:pt x="89" y="611"/>
                  </a:lnTo>
                  <a:close/>
                </a:path>
              </a:pathLst>
            </a:custGeom>
            <a:solidFill>
              <a:srgbClr val="FFFFFF"/>
            </a:solidFill>
            <a:ln w="0">
              <a:solidFill>
                <a:srgbClr val="FFFFFF"/>
              </a:solidFill>
              <a:prstDash val="solid"/>
              <a:round/>
              <a:headEnd/>
              <a:tailEnd/>
            </a:ln>
            <a:effectLst>
              <a:outerShdw dist="53882" dir="2700000" algn="ctr" rotWithShape="0">
                <a:schemeClr val="tx1"/>
              </a:outerShdw>
            </a:effectLst>
          </p:spPr>
          <p:txBody>
            <a:bodyPr/>
            <a:lstStyle/>
            <a:p>
              <a:pPr>
                <a:defRPr/>
              </a:pPr>
              <a:endParaRPr lang="en-US" dirty="0"/>
            </a:p>
          </p:txBody>
        </p:sp>
        <p:sp>
          <p:nvSpPr>
            <p:cNvPr id="47114" name="Freeform 10"/>
            <p:cNvSpPr>
              <a:spLocks/>
            </p:cNvSpPr>
            <p:nvPr/>
          </p:nvSpPr>
          <p:spPr bwMode="auto">
            <a:xfrm>
              <a:off x="4431" y="2195"/>
              <a:ext cx="240" cy="365"/>
            </a:xfrm>
            <a:custGeom>
              <a:avLst/>
              <a:gdLst/>
              <a:ahLst/>
              <a:cxnLst>
                <a:cxn ang="0">
                  <a:pos x="196" y="855"/>
                </a:cxn>
                <a:cxn ang="0">
                  <a:pos x="81" y="0"/>
                </a:cxn>
                <a:cxn ang="0">
                  <a:pos x="0" y="1095"/>
                </a:cxn>
                <a:cxn ang="0">
                  <a:pos x="720" y="925"/>
                </a:cxn>
                <a:cxn ang="0">
                  <a:pos x="196" y="855"/>
                </a:cxn>
              </a:cxnLst>
              <a:rect l="0" t="0" r="r" b="b"/>
              <a:pathLst>
                <a:path w="720" h="1095">
                  <a:moveTo>
                    <a:pt x="196" y="855"/>
                  </a:moveTo>
                  <a:lnTo>
                    <a:pt x="81" y="0"/>
                  </a:lnTo>
                  <a:lnTo>
                    <a:pt x="0" y="1095"/>
                  </a:lnTo>
                  <a:lnTo>
                    <a:pt x="720" y="925"/>
                  </a:lnTo>
                  <a:lnTo>
                    <a:pt x="196" y="855"/>
                  </a:lnTo>
                  <a:close/>
                </a:path>
              </a:pathLst>
            </a:custGeom>
            <a:solidFill>
              <a:srgbClr val="000000"/>
            </a:solidFill>
            <a:ln w="0">
              <a:solidFill>
                <a:srgbClr val="000000"/>
              </a:solidFill>
              <a:prstDash val="solid"/>
              <a:round/>
              <a:headEnd/>
              <a:tailEnd/>
            </a:ln>
            <a:effectLst>
              <a:outerShdw dist="53882" dir="2700000" algn="ctr" rotWithShape="0">
                <a:schemeClr val="tx1"/>
              </a:outerShdw>
            </a:effectLst>
          </p:spPr>
          <p:txBody>
            <a:bodyPr/>
            <a:lstStyle/>
            <a:p>
              <a:pPr>
                <a:defRPr/>
              </a:pPr>
              <a:endParaRPr lang="en-US" dirty="0"/>
            </a:p>
          </p:txBody>
        </p:sp>
      </p:grpSp>
    </p:spTree>
  </p:cSld>
  <p:clrMapOvr>
    <a:masterClrMapping/>
  </p:clrMapOvr>
  <p:transition>
    <p:checke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3352800" y="1930400"/>
            <a:ext cx="5562600" cy="1938992"/>
          </a:xfrm>
          <a:prstGeom prst="rect">
            <a:avLst/>
          </a:prstGeom>
          <a:solidFill>
            <a:srgbClr val="00B0F0"/>
          </a:solidFill>
          <a:ln w="9525">
            <a:solidFill>
              <a:schemeClr val="tx1"/>
            </a:solid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2400" baseline="0" dirty="0"/>
              <a:t>The </a:t>
            </a:r>
            <a:r>
              <a:rPr lang="en-US" sz="2400" dirty="0" smtClean="0"/>
              <a:t>investment analysis or </a:t>
            </a:r>
            <a:r>
              <a:rPr lang="en-US" sz="2400" baseline="0" dirty="0" smtClean="0"/>
              <a:t>capital </a:t>
            </a:r>
            <a:r>
              <a:rPr lang="en-US" sz="2400" baseline="0" dirty="0"/>
              <a:t>budgeting techniques that best recognize the time value of money are those that involve </a:t>
            </a:r>
            <a:r>
              <a:rPr lang="en-US" sz="2400" baseline="0" dirty="0">
                <a:solidFill>
                  <a:srgbClr val="FF0000"/>
                </a:solidFill>
                <a:effectLst>
                  <a:outerShdw blurRad="38100" dist="38100" dir="2700000" algn="tl">
                    <a:srgbClr val="000000"/>
                  </a:outerShdw>
                </a:effectLst>
              </a:rPr>
              <a:t>discounted cash flows</a:t>
            </a:r>
            <a:r>
              <a:rPr lang="en-US" sz="2400" baseline="0" dirty="0"/>
              <a:t>.</a:t>
            </a:r>
          </a:p>
        </p:txBody>
      </p:sp>
      <p:sp>
        <p:nvSpPr>
          <p:cNvPr id="37891" name="Rectangle 5"/>
          <p:cNvSpPr>
            <a:spLocks noGrp="1" noChangeArrowheads="1"/>
          </p:cNvSpPr>
          <p:nvPr>
            <p:ph type="title"/>
          </p:nvPr>
        </p:nvSpPr>
        <p:spPr/>
        <p:txBody>
          <a:bodyPr/>
          <a:lstStyle/>
          <a:p>
            <a:pPr eaLnBrk="1" hangingPunct="1"/>
            <a:r>
              <a:rPr lang="en-US" dirty="0" smtClean="0"/>
              <a:t>Time Value of Money</a:t>
            </a:r>
          </a:p>
        </p:txBody>
      </p:sp>
      <p:pic>
        <p:nvPicPr>
          <p:cNvPr id="37892" name="Picture 3"/>
          <p:cNvPicPr>
            <a:picLocks noGrp="1" noChangeAspect="1" noChangeArrowheads="1"/>
          </p:cNvPicPr>
          <p:nvPr>
            <p:ph type="clipArt" sz="half" idx="4294967295"/>
          </p:nvPr>
        </p:nvPicPr>
        <p:blipFill>
          <a:blip r:embed="rId3" cstate="print"/>
          <a:srcRect/>
          <a:stretch>
            <a:fillRect/>
          </a:stretch>
        </p:blipFill>
        <p:spPr>
          <a:xfrm>
            <a:off x="533400" y="3200400"/>
            <a:ext cx="2693988" cy="2089150"/>
          </a:xfrm>
          <a:noFill/>
        </p:spPr>
      </p:pic>
    </p:spTree>
  </p:cSld>
  <p:clrMapOvr>
    <a:masterClrMapping/>
  </p:clrMapOvr>
  <p:transition>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4000" b="0"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5" name="TextBox 4"/>
          <p:cNvSpPr txBox="1"/>
          <p:nvPr/>
        </p:nvSpPr>
        <p:spPr>
          <a:xfrm>
            <a:off x="304800" y="1752600"/>
            <a:ext cx="8229600" cy="4462760"/>
          </a:xfrm>
          <a:prstGeom prst="rect">
            <a:avLst/>
          </a:prstGeom>
          <a:noFill/>
        </p:spPr>
        <p:txBody>
          <a:bodyPr wrap="square" rtlCol="0">
            <a:spAutoFit/>
          </a:bodyPr>
          <a:lstStyle/>
          <a:p>
            <a:pPr algn="ctr"/>
            <a:r>
              <a:rPr lang="en-US" sz="3200" b="1" u="sng" dirty="0" smtClean="0"/>
              <a:t>Time Value of Money</a:t>
            </a:r>
          </a:p>
          <a:p>
            <a:pPr algn="ctr"/>
            <a:endParaRPr lang="en-US" b="1" u="sng" dirty="0" smtClean="0"/>
          </a:p>
          <a:p>
            <a:pPr algn="ctr"/>
            <a:endParaRPr lang="en-US" b="1" u="sng" dirty="0" smtClean="0"/>
          </a:p>
          <a:p>
            <a:pPr algn="ctr"/>
            <a:endParaRPr lang="en-US" dirty="0" smtClean="0"/>
          </a:p>
          <a:p>
            <a:r>
              <a:rPr lang="en-US" dirty="0" smtClean="0"/>
              <a:t> </a:t>
            </a:r>
          </a:p>
          <a:p>
            <a:r>
              <a:rPr lang="en-US" dirty="0" smtClean="0"/>
              <a:t>If someone offers you Rs 1,000 today or Rs 1,000 in one year, what would you do?</a:t>
            </a:r>
          </a:p>
          <a:p>
            <a:r>
              <a:rPr lang="en-US" dirty="0" smtClean="0"/>
              <a:t> </a:t>
            </a:r>
          </a:p>
          <a:p>
            <a:endParaRPr lang="en-US" dirty="0" smtClean="0"/>
          </a:p>
          <a:p>
            <a:r>
              <a:rPr lang="en-US" dirty="0" smtClean="0"/>
              <a:t>If someone offers you Rs 980 today or Rs 1,000 in one year, what would you do?</a:t>
            </a:r>
          </a:p>
          <a:p>
            <a:r>
              <a:rPr lang="en-US" dirty="0" smtClean="0"/>
              <a:t> </a:t>
            </a:r>
          </a:p>
          <a:p>
            <a:endParaRPr lang="en-US" dirty="0" smtClean="0"/>
          </a:p>
          <a:p>
            <a:r>
              <a:rPr lang="en-US" dirty="0" smtClean="0"/>
              <a:t>If someone offers you Rs 900 today or Rs 1,000 in one years, what would you do?</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Time value of money</a:t>
            </a:r>
          </a:p>
        </p:txBody>
      </p:sp>
      <p:sp>
        <p:nvSpPr>
          <p:cNvPr id="5" name="TextBox 4"/>
          <p:cNvSpPr txBox="1"/>
          <p:nvPr/>
        </p:nvSpPr>
        <p:spPr>
          <a:xfrm>
            <a:off x="1219200" y="4724400"/>
            <a:ext cx="7467600" cy="2031325"/>
          </a:xfrm>
          <a:prstGeom prst="rect">
            <a:avLst/>
          </a:prstGeom>
          <a:noFill/>
        </p:spPr>
        <p:txBody>
          <a:bodyPr wrap="square" rtlCol="0">
            <a:spAutoFit/>
          </a:bodyPr>
          <a:lstStyle/>
          <a:p>
            <a:pPr>
              <a:buFont typeface="Wingdings" pitchFamily="2" charset="2"/>
              <a:buChar char="Ø"/>
            </a:pPr>
            <a:r>
              <a:rPr lang="en-US" sz="1400" dirty="0" smtClean="0"/>
              <a:t>Example 1:  Invest Rs1,000 at 10% for 1 year, then the Future Value is Rs1,100</a:t>
            </a:r>
          </a:p>
          <a:p>
            <a:pPr lvl="1">
              <a:buFont typeface="Wingdings" pitchFamily="2" charset="2"/>
              <a:buChar char="§"/>
            </a:pPr>
            <a:r>
              <a:rPr lang="en-US" sz="1400" dirty="0" smtClean="0"/>
              <a:t>  Formula </a:t>
            </a:r>
            <a:r>
              <a:rPr lang="en-US" sz="1400" dirty="0" smtClean="0">
                <a:sym typeface="Wingdings" pitchFamily="2" charset="2"/>
              </a:rPr>
              <a:t></a:t>
            </a:r>
            <a:r>
              <a:rPr lang="en-US" sz="1400" dirty="0" smtClean="0"/>
              <a:t> Rs1,000  *  1.10  =  Rs	1,100 (Year 1)</a:t>
            </a:r>
          </a:p>
          <a:p>
            <a:pPr lvl="1"/>
            <a:endParaRPr lang="en-US" sz="1400" dirty="0" smtClean="0"/>
          </a:p>
          <a:p>
            <a:pPr>
              <a:buFont typeface="Wingdings" pitchFamily="2" charset="2"/>
              <a:buChar char="Ø"/>
            </a:pPr>
            <a:r>
              <a:rPr lang="en-US" sz="1400" dirty="0" smtClean="0"/>
              <a:t>Example 2:  Invest Rs1,000 at 10% for 2 years, then the Future Value is Rs1,210</a:t>
            </a:r>
          </a:p>
          <a:p>
            <a:pPr lvl="1">
              <a:buFont typeface="Wingdings" pitchFamily="2" charset="2"/>
              <a:buChar char="§"/>
            </a:pPr>
            <a:r>
              <a:rPr lang="en-US" sz="1400" dirty="0" smtClean="0"/>
              <a:t>  Formula </a:t>
            </a:r>
            <a:r>
              <a:rPr lang="en-US" sz="1400" dirty="0" smtClean="0">
                <a:sym typeface="Wingdings" pitchFamily="2" charset="2"/>
              </a:rPr>
              <a:t></a:t>
            </a:r>
            <a:r>
              <a:rPr lang="en-US" sz="1400" dirty="0" smtClean="0"/>
              <a:t> Rs1,000  *  1.10  =  Rs1,100 (Year 1);       Rs1,100  *  1.10  =  Rs1,210 (Year 2)</a:t>
            </a:r>
          </a:p>
          <a:p>
            <a:pPr marL="4763" lvl="1"/>
            <a:endParaRPr lang="en-US" sz="1400" dirty="0" smtClean="0"/>
          </a:p>
          <a:p>
            <a:pPr>
              <a:buFont typeface="Wingdings" pitchFamily="2" charset="2"/>
              <a:buChar char="Ø"/>
            </a:pPr>
            <a:r>
              <a:rPr lang="en-US" sz="1400" dirty="0" smtClean="0"/>
              <a:t>Example 3:  Invest Rs1,000 at 10% for 10 years, then the Future Value is Rs2,593.74</a:t>
            </a:r>
          </a:p>
          <a:p>
            <a:pPr lvl="1">
              <a:buFont typeface="Wingdings" pitchFamily="2" charset="2"/>
              <a:buChar char="§"/>
            </a:pPr>
            <a:r>
              <a:rPr lang="en-US" sz="1400" dirty="0" smtClean="0"/>
              <a:t>  Formula </a:t>
            </a:r>
            <a:r>
              <a:rPr lang="en-US" sz="1400" dirty="0" smtClean="0">
                <a:sym typeface="Wingdings" pitchFamily="2" charset="2"/>
              </a:rPr>
              <a:t></a:t>
            </a:r>
            <a:r>
              <a:rPr lang="en-US" sz="1400" dirty="0" smtClean="0"/>
              <a:t> Rs1,000  *  1.10^10  =  Rs2,593.74 (Year 10)</a:t>
            </a:r>
            <a:endParaRPr lang="en-US" sz="1400" dirty="0"/>
          </a:p>
        </p:txBody>
      </p:sp>
      <p:graphicFrame>
        <p:nvGraphicFramePr>
          <p:cNvPr id="6" name="Table 5"/>
          <p:cNvGraphicFramePr>
            <a:graphicFrameLocks noGrp="1"/>
          </p:cNvGraphicFramePr>
          <p:nvPr/>
        </p:nvGraphicFramePr>
        <p:xfrm>
          <a:off x="1447800" y="914400"/>
          <a:ext cx="6324600" cy="3581402"/>
        </p:xfrm>
        <a:graphic>
          <a:graphicData uri="http://schemas.openxmlformats.org/drawingml/2006/table">
            <a:tbl>
              <a:tblPr/>
              <a:tblGrid>
                <a:gridCol w="2488104"/>
                <a:gridCol w="1278832"/>
                <a:gridCol w="1278832"/>
                <a:gridCol w="1278832"/>
              </a:tblGrid>
              <a:tr h="489895">
                <a:tc gridSpan="4">
                  <a:txBody>
                    <a:bodyPr/>
                    <a:lstStyle/>
                    <a:p>
                      <a:pPr marL="0" marR="0" algn="ctr">
                        <a:spcBef>
                          <a:spcPts val="0"/>
                        </a:spcBef>
                        <a:spcAft>
                          <a:spcPts val="0"/>
                        </a:spcAft>
                      </a:pPr>
                      <a:r>
                        <a:rPr lang="en-US" sz="1400" b="1" dirty="0">
                          <a:latin typeface="Tahoma"/>
                          <a:ea typeface="Times New Roman"/>
                          <a:cs typeface="Times New Roman"/>
                        </a:rPr>
                        <a:t>Future Value</a:t>
                      </a:r>
                      <a:endParaRPr lang="en-US" sz="12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15443">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Arial"/>
                          <a:ea typeface="Times New Roman"/>
                          <a:cs typeface="Times New Roman"/>
                        </a:rPr>
                        <a:t>Example</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Arial"/>
                          <a:ea typeface="Times New Roman"/>
                          <a:cs typeface="Times New Roman"/>
                        </a:rPr>
                        <a:t>Example</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Arial"/>
                          <a:ea typeface="Times New Roman"/>
                          <a:cs typeface="Times New Roman"/>
                        </a:rPr>
                        <a:t>Example</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r>
              <a:tr h="347008">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Arial"/>
                          <a:ea typeface="Times New Roman"/>
                          <a:cs typeface="Times New Roman"/>
                        </a:rPr>
                        <a:t>1</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Times New Roman"/>
                          <a:cs typeface="Times New Roman"/>
                        </a:rPr>
                        <a:t>2</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Times New Roman"/>
                          <a:cs typeface="Times New Roman"/>
                        </a:rPr>
                        <a:t>3</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347008">
                <a:tc>
                  <a:txBody>
                    <a:bodyPr/>
                    <a:lstStyle/>
                    <a:p>
                      <a:pPr marL="0" marR="0" algn="ctr">
                        <a:spcBef>
                          <a:spcPts val="0"/>
                        </a:spcBef>
                        <a:spcAft>
                          <a:spcPts val="0"/>
                        </a:spcAft>
                      </a:pPr>
                      <a:r>
                        <a:rPr lang="en-US" sz="1400" dirty="0">
                          <a:latin typeface="Arial"/>
                          <a:ea typeface="Times New Roman"/>
                          <a:cs typeface="Times New Roman"/>
                        </a:rPr>
                        <a:t>Present Value</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Rs1,000 </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Rs1,000 </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Rs1,000 </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47008">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r>
              <a:tr h="347008">
                <a:tc>
                  <a:txBody>
                    <a:bodyPr/>
                    <a:lstStyle/>
                    <a:p>
                      <a:pPr marL="0" marR="0" algn="ctr">
                        <a:spcBef>
                          <a:spcPts val="0"/>
                        </a:spcBef>
                        <a:spcAft>
                          <a:spcPts val="0"/>
                        </a:spcAft>
                      </a:pPr>
                      <a:r>
                        <a:rPr lang="en-US" sz="1400" dirty="0">
                          <a:latin typeface="Arial"/>
                          <a:ea typeface="Times New Roman"/>
                          <a:cs typeface="Times New Roman"/>
                        </a:rPr>
                        <a:t>Interest Rate</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r>
              <a:tr h="347008">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r>
              <a:tr h="347008">
                <a:tc>
                  <a:txBody>
                    <a:bodyPr/>
                    <a:lstStyle/>
                    <a:p>
                      <a:pPr marL="0" marR="0" algn="ctr">
                        <a:spcBef>
                          <a:spcPts val="0"/>
                        </a:spcBef>
                        <a:spcAft>
                          <a:spcPts val="0"/>
                        </a:spcAft>
                      </a:pPr>
                      <a:r>
                        <a:rPr lang="en-US" sz="1400" dirty="0">
                          <a:latin typeface="Arial"/>
                          <a:ea typeface="Times New Roman"/>
                          <a:cs typeface="Times New Roman"/>
                        </a:rPr>
                        <a:t>Number of Years</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Arial"/>
                          <a:ea typeface="Times New Roman"/>
                          <a:cs typeface="Times New Roman"/>
                        </a:rPr>
                        <a:t>1 </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2 </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 </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r>
              <a:tr h="347008">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r>
              <a:tr h="347008">
                <a:tc>
                  <a:txBody>
                    <a:bodyPr/>
                    <a:lstStyle/>
                    <a:p>
                      <a:pPr marL="0" marR="0" algn="ctr">
                        <a:spcBef>
                          <a:spcPts val="0"/>
                        </a:spcBef>
                        <a:spcAft>
                          <a:spcPts val="0"/>
                        </a:spcAft>
                      </a:pPr>
                      <a:r>
                        <a:rPr lang="en-US" sz="1400" dirty="0">
                          <a:latin typeface="Arial"/>
                          <a:ea typeface="Times New Roman"/>
                          <a:cs typeface="Times New Roman"/>
                        </a:rPr>
                        <a:t>Future Value</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c>
                  <a:txBody>
                    <a:bodyPr/>
                    <a:lstStyle/>
                    <a:p>
                      <a:pPr marL="0" marR="0" algn="ctr">
                        <a:spcBef>
                          <a:spcPts val="0"/>
                        </a:spcBef>
                        <a:spcAft>
                          <a:spcPts val="0"/>
                        </a:spcAft>
                      </a:pPr>
                      <a:r>
                        <a:rPr lang="en-US" sz="1400" dirty="0" smtClean="0">
                          <a:latin typeface="Arial"/>
                          <a:ea typeface="Times New Roman"/>
                          <a:cs typeface="Times New Roman"/>
                        </a:rPr>
                        <a:t>Rs1,100</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c>
                  <a:txBody>
                    <a:bodyPr/>
                    <a:lstStyle/>
                    <a:p>
                      <a:pPr marL="0" marR="0" algn="ctr">
                        <a:spcBef>
                          <a:spcPts val="0"/>
                        </a:spcBef>
                        <a:spcAft>
                          <a:spcPts val="0"/>
                        </a:spcAft>
                      </a:pPr>
                      <a:r>
                        <a:rPr lang="en-US" sz="1400" dirty="0" smtClean="0">
                          <a:latin typeface="Arial"/>
                          <a:ea typeface="Times New Roman"/>
                          <a:cs typeface="Times New Roman"/>
                        </a:rPr>
                        <a:t>Rs1,210 </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c>
                  <a:txBody>
                    <a:bodyPr/>
                    <a:lstStyle/>
                    <a:p>
                      <a:pPr marL="0" marR="0" algn="ctr">
                        <a:spcBef>
                          <a:spcPts val="0"/>
                        </a:spcBef>
                        <a:spcAft>
                          <a:spcPts val="0"/>
                        </a:spcAft>
                      </a:pPr>
                      <a:r>
                        <a:rPr lang="en-US" sz="1400" dirty="0" smtClean="0">
                          <a:latin typeface="Arial"/>
                          <a:ea typeface="Times New Roman"/>
                          <a:cs typeface="Times New Roman"/>
                        </a:rPr>
                        <a:t>Rs2,593.74 </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lvl="0" algn="ctr">
              <a:spcBef>
                <a:spcPct val="0"/>
              </a:spcBef>
              <a:defRPr/>
            </a:pPr>
            <a:r>
              <a:rPr lang="en-US" sz="4000" dirty="0" smtClean="0"/>
              <a:t>Time value of money</a:t>
            </a:r>
          </a:p>
        </p:txBody>
      </p:sp>
      <p:sp>
        <p:nvSpPr>
          <p:cNvPr id="5" name="TextBox 4"/>
          <p:cNvSpPr txBox="1"/>
          <p:nvPr/>
        </p:nvSpPr>
        <p:spPr>
          <a:xfrm>
            <a:off x="1295400" y="4495800"/>
            <a:ext cx="7239000" cy="2246769"/>
          </a:xfrm>
          <a:prstGeom prst="rect">
            <a:avLst/>
          </a:prstGeom>
          <a:noFill/>
        </p:spPr>
        <p:txBody>
          <a:bodyPr wrap="square" rtlCol="0">
            <a:spAutoFit/>
          </a:bodyPr>
          <a:lstStyle/>
          <a:p>
            <a:pPr>
              <a:buFont typeface="Wingdings" pitchFamily="2" charset="2"/>
              <a:buChar char="Ø"/>
            </a:pPr>
            <a:r>
              <a:rPr lang="en-US" sz="1400" dirty="0" smtClean="0"/>
              <a:t>Example 1:  Desire Rs1,100 one year from now, then Present Value at 10% is Rs1,000</a:t>
            </a:r>
          </a:p>
          <a:p>
            <a:pPr lvl="1">
              <a:buFont typeface="Wingdings" pitchFamily="2" charset="2"/>
              <a:buChar char="§"/>
            </a:pPr>
            <a:r>
              <a:rPr lang="en-US" sz="1400" dirty="0" smtClean="0"/>
              <a:t>  Formula </a:t>
            </a:r>
            <a:r>
              <a:rPr lang="en-US" sz="1400" dirty="0" smtClean="0">
                <a:sym typeface="Wingdings" pitchFamily="2" charset="2"/>
              </a:rPr>
              <a:t></a:t>
            </a:r>
            <a:r>
              <a:rPr lang="en-US" sz="1400" dirty="0" smtClean="0"/>
              <a:t> Rs1,100  /  1.10  =  Rs1,000 (Year 0)</a:t>
            </a:r>
          </a:p>
          <a:p>
            <a:pPr lvl="1"/>
            <a:endParaRPr lang="en-US" sz="1400" dirty="0" smtClean="0"/>
          </a:p>
          <a:p>
            <a:pPr>
              <a:buFont typeface="Wingdings" pitchFamily="2" charset="2"/>
              <a:buChar char="Ø"/>
            </a:pPr>
            <a:r>
              <a:rPr lang="en-US" sz="1400" dirty="0" smtClean="0"/>
              <a:t>Example 2: Desire Rs1,210 two years from now, then Present Value at 10% is Rs1,000</a:t>
            </a:r>
          </a:p>
          <a:p>
            <a:pPr lvl="1">
              <a:buFont typeface="Wingdings" pitchFamily="2" charset="2"/>
              <a:buChar char="§"/>
            </a:pPr>
            <a:r>
              <a:rPr lang="en-US" sz="1400" dirty="0" smtClean="0"/>
              <a:t>  Formula </a:t>
            </a:r>
            <a:r>
              <a:rPr lang="en-US" sz="1400" dirty="0" smtClean="0">
                <a:sym typeface="Wingdings" pitchFamily="2" charset="2"/>
              </a:rPr>
              <a:t></a:t>
            </a:r>
            <a:r>
              <a:rPr lang="en-US" sz="1400" dirty="0" smtClean="0"/>
              <a:t> Rs1,210  /  1.10  =  Rs1,100 (Year 1);       Rs1,100  /  1.10  =  Rs1,000 (Year 0)</a:t>
            </a:r>
          </a:p>
          <a:p>
            <a:pPr marL="4763" lvl="1"/>
            <a:endParaRPr lang="en-US" sz="1400" dirty="0" smtClean="0"/>
          </a:p>
          <a:p>
            <a:pPr>
              <a:buFont typeface="Wingdings" pitchFamily="2" charset="2"/>
              <a:buChar char="Ø"/>
            </a:pPr>
            <a:r>
              <a:rPr lang="en-US" sz="1400" dirty="0" smtClean="0"/>
              <a:t>Example 3: Desire Rs2,593.74 ten years from now, then Present Value at 10% is Rs1,000</a:t>
            </a:r>
          </a:p>
          <a:p>
            <a:pPr lvl="1">
              <a:buFont typeface="Wingdings" pitchFamily="2" charset="2"/>
              <a:buChar char="§"/>
            </a:pPr>
            <a:r>
              <a:rPr lang="en-US" sz="1400" dirty="0" smtClean="0"/>
              <a:t>  Formula </a:t>
            </a:r>
            <a:r>
              <a:rPr lang="en-US" sz="1400" dirty="0" smtClean="0">
                <a:sym typeface="Wingdings" pitchFamily="2" charset="2"/>
              </a:rPr>
              <a:t></a:t>
            </a:r>
            <a:r>
              <a:rPr lang="en-US" sz="1400" dirty="0" smtClean="0"/>
              <a:t> Rs2,593.74  /  1.10^10  =  Rs1,000 (Year 0)</a:t>
            </a:r>
            <a:endParaRPr lang="en-US" sz="1400" dirty="0"/>
          </a:p>
        </p:txBody>
      </p:sp>
      <p:graphicFrame>
        <p:nvGraphicFramePr>
          <p:cNvPr id="8" name="Table 7"/>
          <p:cNvGraphicFramePr>
            <a:graphicFrameLocks noGrp="1"/>
          </p:cNvGraphicFramePr>
          <p:nvPr/>
        </p:nvGraphicFramePr>
        <p:xfrm>
          <a:off x="1219200" y="838200"/>
          <a:ext cx="6629401" cy="3428997"/>
        </p:xfrm>
        <a:graphic>
          <a:graphicData uri="http://schemas.openxmlformats.org/drawingml/2006/table">
            <a:tbl>
              <a:tblPr/>
              <a:tblGrid>
                <a:gridCol w="2608012"/>
                <a:gridCol w="1340463"/>
                <a:gridCol w="1340463"/>
                <a:gridCol w="1340463"/>
              </a:tblGrid>
              <a:tr h="469048">
                <a:tc gridSpan="4">
                  <a:txBody>
                    <a:bodyPr/>
                    <a:lstStyle/>
                    <a:p>
                      <a:pPr marL="0" marR="0" algn="ctr">
                        <a:spcBef>
                          <a:spcPts val="0"/>
                        </a:spcBef>
                        <a:spcAft>
                          <a:spcPts val="0"/>
                        </a:spcAft>
                      </a:pPr>
                      <a:r>
                        <a:rPr lang="en-US" sz="1400" b="1" dirty="0" smtClean="0">
                          <a:latin typeface="Tahoma"/>
                          <a:ea typeface="Times New Roman"/>
                          <a:cs typeface="Times New Roman"/>
                        </a:rPr>
                        <a:t>Present </a:t>
                      </a:r>
                      <a:r>
                        <a:rPr lang="en-US" sz="1400" b="1" dirty="0">
                          <a:latin typeface="Tahoma"/>
                          <a:ea typeface="Times New Roman"/>
                          <a:cs typeface="Times New Roman"/>
                        </a:rPr>
                        <a:t>Value</a:t>
                      </a:r>
                      <a:endParaRPr lang="en-US" sz="1200" dirty="0">
                        <a:latin typeface="Times New Roman"/>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02021">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Arial"/>
                          <a:ea typeface="Times New Roman"/>
                          <a:cs typeface="Times New Roman"/>
                        </a:rPr>
                        <a:t>Example</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Arial"/>
                          <a:ea typeface="Times New Roman"/>
                          <a:cs typeface="Times New Roman"/>
                        </a:rPr>
                        <a:t>Example</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a:latin typeface="Arial"/>
                          <a:ea typeface="Times New Roman"/>
                          <a:cs typeface="Times New Roman"/>
                        </a:rPr>
                        <a:t>Example</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r>
              <a:tr h="332241">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Arial"/>
                          <a:ea typeface="Times New Roman"/>
                          <a:cs typeface="Times New Roman"/>
                        </a:rPr>
                        <a:t>1</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Times New Roman"/>
                          <a:cs typeface="Times New Roman"/>
                        </a:rPr>
                        <a:t>2</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Arial"/>
                          <a:ea typeface="Times New Roman"/>
                          <a:cs typeface="Times New Roman"/>
                        </a:rPr>
                        <a:t>3</a:t>
                      </a:r>
                      <a:endParaRPr lang="en-US" sz="1400" dirty="0">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r h="332241">
                <a:tc>
                  <a:txBody>
                    <a:bodyPr/>
                    <a:lstStyle/>
                    <a:p>
                      <a:pPr marL="0" marR="0" algn="ctr">
                        <a:spcBef>
                          <a:spcPts val="0"/>
                        </a:spcBef>
                        <a:spcAft>
                          <a:spcPts val="0"/>
                        </a:spcAft>
                      </a:pPr>
                      <a:r>
                        <a:rPr lang="en-US" sz="1400" dirty="0" smtClean="0">
                          <a:latin typeface="Arial"/>
                          <a:ea typeface="Times New Roman"/>
                          <a:cs typeface="Times New Roman"/>
                        </a:rPr>
                        <a:t>Future </a:t>
                      </a:r>
                      <a:r>
                        <a:rPr lang="en-US" sz="1400" dirty="0">
                          <a:latin typeface="Arial"/>
                          <a:ea typeface="Times New Roman"/>
                          <a:cs typeface="Times New Roman"/>
                        </a:rPr>
                        <a:t>Value</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Rs1,100 </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Rs1,210 </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Rs2,593.74 </a:t>
                      </a:r>
                      <a:endParaRPr lang="en-US" sz="1400" dirty="0">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32241">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r>
              <a:tr h="332241">
                <a:tc>
                  <a:txBody>
                    <a:bodyPr/>
                    <a:lstStyle/>
                    <a:p>
                      <a:pPr marL="0" marR="0" algn="ctr">
                        <a:spcBef>
                          <a:spcPts val="0"/>
                        </a:spcBef>
                        <a:spcAft>
                          <a:spcPts val="0"/>
                        </a:spcAft>
                      </a:pPr>
                      <a:r>
                        <a:rPr lang="en-US" sz="1400" dirty="0">
                          <a:latin typeface="Arial"/>
                          <a:ea typeface="Times New Roman"/>
                          <a:cs typeface="Times New Roman"/>
                        </a:rPr>
                        <a:t>Interest Rate</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r>
              <a:tr h="332241">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r>
              <a:tr h="332241">
                <a:tc>
                  <a:txBody>
                    <a:bodyPr/>
                    <a:lstStyle/>
                    <a:p>
                      <a:pPr marL="0" marR="0" algn="ctr">
                        <a:spcBef>
                          <a:spcPts val="0"/>
                        </a:spcBef>
                        <a:spcAft>
                          <a:spcPts val="0"/>
                        </a:spcAft>
                      </a:pPr>
                      <a:r>
                        <a:rPr lang="en-US" sz="1400" dirty="0">
                          <a:latin typeface="Arial"/>
                          <a:ea typeface="Times New Roman"/>
                          <a:cs typeface="Times New Roman"/>
                        </a:rPr>
                        <a:t>Number of Years</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Arial"/>
                          <a:ea typeface="Times New Roman"/>
                          <a:cs typeface="Times New Roman"/>
                        </a:rPr>
                        <a:t>1 </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2 </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Arial"/>
                          <a:ea typeface="Times New Roman"/>
                          <a:cs typeface="Times New Roman"/>
                        </a:rPr>
                        <a:t>10 </a:t>
                      </a:r>
                      <a:endParaRPr lang="en-US" sz="1400" dirty="0">
                        <a:latin typeface="Times New Roman"/>
                        <a:ea typeface="Times New Roman"/>
                        <a:cs typeface="Times New Roman"/>
                      </a:endParaRPr>
                    </a:p>
                  </a:txBody>
                  <a:tcPr marL="68580" marR="68580" marT="0" marB="0" anchor="ctr">
                    <a:lnL>
                      <a:noFill/>
                    </a:lnL>
                    <a:lnR>
                      <a:noFill/>
                    </a:lnR>
                    <a:lnT>
                      <a:noFill/>
                    </a:lnT>
                    <a:lnB>
                      <a:noFill/>
                    </a:lnB>
                  </a:tcPr>
                </a:tc>
              </a:tr>
              <a:tr h="332241">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Arial"/>
                        <a:ea typeface="Times New Roman"/>
                        <a:cs typeface="Times New Roman"/>
                      </a:endParaRPr>
                    </a:p>
                  </a:txBody>
                  <a:tcPr marL="68580" marR="68580" marT="0" marB="0" anchor="ctr">
                    <a:lnL>
                      <a:noFill/>
                    </a:lnL>
                    <a:lnR>
                      <a:noFill/>
                    </a:lnR>
                    <a:lnT>
                      <a:noFill/>
                    </a:lnT>
                    <a:lnB>
                      <a:noFill/>
                    </a:lnB>
                  </a:tcPr>
                </a:tc>
              </a:tr>
              <a:tr h="332241">
                <a:tc>
                  <a:txBody>
                    <a:bodyPr/>
                    <a:lstStyle/>
                    <a:p>
                      <a:pPr marL="0" marR="0" algn="ctr">
                        <a:spcBef>
                          <a:spcPts val="0"/>
                        </a:spcBef>
                        <a:spcAft>
                          <a:spcPts val="0"/>
                        </a:spcAft>
                      </a:pPr>
                      <a:r>
                        <a:rPr lang="en-US" sz="1400" dirty="0" smtClean="0">
                          <a:latin typeface="Arial"/>
                          <a:ea typeface="Times New Roman"/>
                          <a:cs typeface="Times New Roman"/>
                        </a:rPr>
                        <a:t>Present </a:t>
                      </a:r>
                      <a:r>
                        <a:rPr lang="en-US" sz="1400" dirty="0">
                          <a:latin typeface="Arial"/>
                          <a:ea typeface="Times New Roman"/>
                          <a:cs typeface="Times New Roman"/>
                        </a:rPr>
                        <a:t>Value</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c>
                  <a:txBody>
                    <a:bodyPr/>
                    <a:lstStyle/>
                    <a:p>
                      <a:pPr marL="0" marR="0" algn="ctr">
                        <a:spcBef>
                          <a:spcPts val="0"/>
                        </a:spcBef>
                        <a:spcAft>
                          <a:spcPts val="0"/>
                        </a:spcAft>
                      </a:pPr>
                      <a:r>
                        <a:rPr lang="en-US" sz="1400" dirty="0" smtClean="0">
                          <a:latin typeface="Arial"/>
                          <a:ea typeface="Times New Roman"/>
                          <a:cs typeface="Times New Roman"/>
                        </a:rPr>
                        <a:t>Rs1,000 </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c>
                  <a:txBody>
                    <a:bodyPr/>
                    <a:lstStyle/>
                    <a:p>
                      <a:pPr marL="0" marR="0" algn="ctr">
                        <a:spcBef>
                          <a:spcPts val="0"/>
                        </a:spcBef>
                        <a:spcAft>
                          <a:spcPts val="0"/>
                        </a:spcAft>
                      </a:pPr>
                      <a:r>
                        <a:rPr lang="en-US" sz="1400" dirty="0" smtClean="0">
                          <a:latin typeface="Arial"/>
                          <a:ea typeface="Times New Roman"/>
                          <a:cs typeface="Times New Roman"/>
                        </a:rPr>
                        <a:t>Rs1,000 </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c>
                  <a:txBody>
                    <a:bodyPr/>
                    <a:lstStyle/>
                    <a:p>
                      <a:pPr marL="0" marR="0" algn="ctr">
                        <a:spcBef>
                          <a:spcPts val="0"/>
                        </a:spcBef>
                        <a:spcAft>
                          <a:spcPts val="0"/>
                        </a:spcAft>
                      </a:pPr>
                      <a:r>
                        <a:rPr lang="en-US" sz="1400" dirty="0" smtClean="0">
                          <a:latin typeface="Arial"/>
                          <a:ea typeface="Times New Roman"/>
                          <a:cs typeface="Times New Roman"/>
                        </a:rPr>
                        <a:t>Rs1,000 </a:t>
                      </a:r>
                      <a:endParaRPr lang="en-US" sz="1400" dirty="0">
                        <a:latin typeface="Times New Roman"/>
                        <a:ea typeface="Times New Roman"/>
                        <a:cs typeface="Times New Roman"/>
                      </a:endParaRPr>
                    </a:p>
                  </a:txBody>
                  <a:tcPr marL="68580" marR="68580" marT="0" marB="0" anchor="ctr">
                    <a:lnL>
                      <a:noFill/>
                    </a:lnL>
                    <a:lnR>
                      <a:noFill/>
                    </a:lnR>
                    <a:lnT>
                      <a:noFill/>
                    </a:lnT>
                    <a:lnB>
                      <a:noFill/>
                    </a:lnB>
                    <a:solidFill>
                      <a:srgbClr val="FFFF00"/>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Time value of money</a:t>
            </a:r>
          </a:p>
        </p:txBody>
      </p:sp>
      <p:sp>
        <p:nvSpPr>
          <p:cNvPr id="5" name="TextBox 4"/>
          <p:cNvSpPr txBox="1"/>
          <p:nvPr/>
        </p:nvSpPr>
        <p:spPr>
          <a:xfrm>
            <a:off x="762000" y="1752600"/>
            <a:ext cx="7848600" cy="4185761"/>
          </a:xfrm>
          <a:prstGeom prst="rect">
            <a:avLst/>
          </a:prstGeom>
          <a:noFill/>
        </p:spPr>
        <p:txBody>
          <a:bodyPr wrap="square" rtlCol="0">
            <a:spAutoFit/>
          </a:bodyPr>
          <a:lstStyle/>
          <a:p>
            <a:pPr lvl="0"/>
            <a:r>
              <a:rPr lang="en-US" dirty="0" smtClean="0"/>
              <a:t>What is the future value of Rs10,000 (invested today) in 5 years at 10%?</a:t>
            </a:r>
          </a:p>
          <a:p>
            <a:r>
              <a:rPr lang="en-US" dirty="0" smtClean="0"/>
              <a:t> </a:t>
            </a:r>
          </a:p>
          <a:p>
            <a:pPr lvl="2">
              <a:buFont typeface="Arial" pitchFamily="34" charset="0"/>
              <a:buChar char="•"/>
            </a:pPr>
            <a:r>
              <a:rPr lang="en-US" dirty="0" smtClean="0"/>
              <a:t> Answer:    Rs10,000  *  1.611  =  Rs16,110</a:t>
            </a:r>
          </a:p>
          <a:p>
            <a:r>
              <a:rPr lang="en-US" dirty="0" smtClean="0"/>
              <a:t> </a:t>
            </a:r>
          </a:p>
          <a:p>
            <a:endParaRPr lang="en-US" dirty="0" smtClean="0"/>
          </a:p>
          <a:p>
            <a:pPr lvl="0"/>
            <a:r>
              <a:rPr lang="en-US" dirty="0" smtClean="0"/>
              <a:t>What is the future value of Rs8,000 (invested today) in 20 years at 12%?</a:t>
            </a:r>
          </a:p>
          <a:p>
            <a:r>
              <a:rPr lang="en-US" dirty="0" smtClean="0"/>
              <a:t> </a:t>
            </a:r>
          </a:p>
          <a:p>
            <a:pPr lvl="2">
              <a:buFont typeface="Arial" pitchFamily="34" charset="0"/>
              <a:buChar char="•"/>
            </a:pPr>
            <a:r>
              <a:rPr lang="en-US" dirty="0" smtClean="0"/>
              <a:t> Answer:    Rs8,000  *  9.646  =  Rs77,168</a:t>
            </a:r>
          </a:p>
          <a:p>
            <a:r>
              <a:rPr lang="en-US" dirty="0" smtClean="0"/>
              <a:t> </a:t>
            </a:r>
          </a:p>
          <a:p>
            <a:endParaRPr lang="en-US" dirty="0" smtClean="0"/>
          </a:p>
          <a:p>
            <a:pPr lvl="0"/>
            <a:r>
              <a:rPr lang="en-US" dirty="0" smtClean="0"/>
              <a:t>What is the future value of Rs5,000 (invested today) in 11 years at 8%?</a:t>
            </a:r>
          </a:p>
          <a:p>
            <a:r>
              <a:rPr lang="en-US" dirty="0" smtClean="0"/>
              <a:t>  </a:t>
            </a:r>
          </a:p>
          <a:p>
            <a:pPr lvl="2">
              <a:buFont typeface="Arial" pitchFamily="34" charset="0"/>
              <a:buChar char="•"/>
            </a:pPr>
            <a:r>
              <a:rPr lang="en-US" dirty="0" smtClean="0"/>
              <a:t> Answer:    Rs5,000  *  2.332  =  Rs11,660</a:t>
            </a:r>
          </a:p>
          <a:p>
            <a:r>
              <a:rPr lang="en-US" dirty="0" smtClean="0"/>
              <a:t> </a:t>
            </a:r>
          </a:p>
          <a:p>
            <a:endParaRPr 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smtClean="0">
                <a:ln>
                  <a:noFill/>
                </a:ln>
                <a:solidFill>
                  <a:schemeClr val="tx1"/>
                </a:solidFill>
                <a:effectLst/>
                <a:uLnTx/>
                <a:uFillTx/>
                <a:latin typeface="+mj-lt"/>
                <a:ea typeface="+mj-ea"/>
                <a:cs typeface="+mj-cs"/>
              </a:rPr>
              <a:t>Annuity</a:t>
            </a:r>
          </a:p>
        </p:txBody>
      </p:sp>
      <p:sp>
        <p:nvSpPr>
          <p:cNvPr id="8" name="TextBox 7"/>
          <p:cNvSpPr txBox="1"/>
          <p:nvPr/>
        </p:nvSpPr>
        <p:spPr>
          <a:xfrm>
            <a:off x="685800" y="1219200"/>
            <a:ext cx="7924800" cy="369332"/>
          </a:xfrm>
          <a:prstGeom prst="rect">
            <a:avLst/>
          </a:prstGeom>
          <a:noFill/>
        </p:spPr>
        <p:txBody>
          <a:bodyPr wrap="square" rtlCol="0">
            <a:spAutoFit/>
          </a:bodyPr>
          <a:lstStyle/>
          <a:p>
            <a:pPr algn="ctr"/>
            <a:r>
              <a:rPr lang="en-US" dirty="0" smtClean="0"/>
              <a:t>What is an annuity?</a:t>
            </a:r>
          </a:p>
        </p:txBody>
      </p:sp>
      <p:sp>
        <p:nvSpPr>
          <p:cNvPr id="9" name="TextBox 8"/>
          <p:cNvSpPr txBox="1"/>
          <p:nvPr/>
        </p:nvSpPr>
        <p:spPr>
          <a:xfrm>
            <a:off x="762000" y="1676400"/>
            <a:ext cx="7924800" cy="369332"/>
          </a:xfrm>
          <a:prstGeom prst="rect">
            <a:avLst/>
          </a:prstGeom>
          <a:noFill/>
        </p:spPr>
        <p:txBody>
          <a:bodyPr wrap="square" rtlCol="0">
            <a:spAutoFit/>
          </a:bodyPr>
          <a:lstStyle/>
          <a:p>
            <a:pPr algn="ctr"/>
            <a:r>
              <a:rPr lang="en-US" dirty="0" smtClean="0"/>
              <a:t>Answer:    A series (or stream) of </a:t>
            </a:r>
            <a:r>
              <a:rPr lang="en-US" b="1" u="sng" dirty="0" smtClean="0"/>
              <a:t>Identical</a:t>
            </a:r>
            <a:r>
              <a:rPr lang="en-US" dirty="0" smtClean="0"/>
              <a:t> Cash Flows</a:t>
            </a:r>
          </a:p>
        </p:txBody>
      </p:sp>
      <p:sp>
        <p:nvSpPr>
          <p:cNvPr id="10" name="TextBox 9"/>
          <p:cNvSpPr txBox="1"/>
          <p:nvPr/>
        </p:nvSpPr>
        <p:spPr>
          <a:xfrm>
            <a:off x="533400" y="2895600"/>
            <a:ext cx="7924800" cy="646331"/>
          </a:xfrm>
          <a:prstGeom prst="rect">
            <a:avLst/>
          </a:prstGeom>
          <a:noFill/>
        </p:spPr>
        <p:txBody>
          <a:bodyPr wrap="square" rtlCol="0">
            <a:spAutoFit/>
          </a:bodyPr>
          <a:lstStyle/>
          <a:p>
            <a:r>
              <a:rPr lang="en-US" dirty="0" smtClean="0"/>
              <a:t>Example:    A lotto winner who chooses to receive Rs200,000 a year for 20 years.</a:t>
            </a:r>
          </a:p>
        </p:txBody>
      </p:sp>
      <p:sp>
        <p:nvSpPr>
          <p:cNvPr id="11" name="TextBox 10"/>
          <p:cNvSpPr txBox="1"/>
          <p:nvPr/>
        </p:nvSpPr>
        <p:spPr>
          <a:xfrm>
            <a:off x="533400" y="4267200"/>
            <a:ext cx="7924800" cy="369332"/>
          </a:xfrm>
          <a:prstGeom prst="rect">
            <a:avLst/>
          </a:prstGeom>
          <a:noFill/>
        </p:spPr>
        <p:txBody>
          <a:bodyPr wrap="square" rtlCol="0">
            <a:spAutoFit/>
          </a:bodyPr>
          <a:lstStyle/>
          <a:p>
            <a:r>
              <a:rPr lang="en-US" dirty="0" smtClean="0"/>
              <a:t>Example:    A person who chooses to invest Rs1,000 a year for 5 years.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1081088" y="4117975"/>
            <a:ext cx="7291387" cy="1901825"/>
            <a:chOff x="681" y="2295"/>
            <a:chExt cx="4593" cy="1198"/>
          </a:xfrm>
        </p:grpSpPr>
        <p:graphicFrame>
          <p:nvGraphicFramePr>
            <p:cNvPr id="29698" name="Object 3"/>
            <p:cNvGraphicFramePr>
              <a:graphicFrameLocks/>
            </p:cNvGraphicFramePr>
            <p:nvPr/>
          </p:nvGraphicFramePr>
          <p:xfrm>
            <a:off x="681" y="2553"/>
            <a:ext cx="810" cy="686"/>
          </p:xfrm>
          <a:graphic>
            <a:graphicData uri="http://schemas.openxmlformats.org/presentationml/2006/ole">
              <p:oleObj spid="_x0000_s1026" name="Clip" r:id="rId4" imgW="6551280" imgH="5546520" progId="">
                <p:embed/>
              </p:oleObj>
            </a:graphicData>
          </a:graphic>
        </p:graphicFrame>
        <p:graphicFrame>
          <p:nvGraphicFramePr>
            <p:cNvPr id="29699" name="Object 4"/>
            <p:cNvGraphicFramePr>
              <a:graphicFrameLocks/>
            </p:cNvGraphicFramePr>
            <p:nvPr/>
          </p:nvGraphicFramePr>
          <p:xfrm>
            <a:off x="1440" y="2553"/>
            <a:ext cx="810" cy="686"/>
          </p:xfrm>
          <a:graphic>
            <a:graphicData uri="http://schemas.openxmlformats.org/presentationml/2006/ole">
              <p:oleObj spid="_x0000_s1027" name="Clip" r:id="rId5" imgW="6551280" imgH="5546520" progId="">
                <p:embed/>
              </p:oleObj>
            </a:graphicData>
          </a:graphic>
        </p:graphicFrame>
        <p:graphicFrame>
          <p:nvGraphicFramePr>
            <p:cNvPr id="29700" name="Object 5"/>
            <p:cNvGraphicFramePr>
              <a:graphicFrameLocks/>
            </p:cNvGraphicFramePr>
            <p:nvPr/>
          </p:nvGraphicFramePr>
          <p:xfrm>
            <a:off x="2186" y="2553"/>
            <a:ext cx="810" cy="686"/>
          </p:xfrm>
          <a:graphic>
            <a:graphicData uri="http://schemas.openxmlformats.org/presentationml/2006/ole">
              <p:oleObj spid="_x0000_s1028" name="Clip" r:id="rId6" imgW="6551280" imgH="5546520" progId="">
                <p:embed/>
              </p:oleObj>
            </a:graphicData>
          </a:graphic>
        </p:graphicFrame>
        <p:graphicFrame>
          <p:nvGraphicFramePr>
            <p:cNvPr id="29701" name="Object 6"/>
            <p:cNvGraphicFramePr>
              <a:graphicFrameLocks/>
            </p:cNvGraphicFramePr>
            <p:nvPr/>
          </p:nvGraphicFramePr>
          <p:xfrm>
            <a:off x="2941" y="2553"/>
            <a:ext cx="810" cy="686"/>
          </p:xfrm>
          <a:graphic>
            <a:graphicData uri="http://schemas.openxmlformats.org/presentationml/2006/ole">
              <p:oleObj spid="_x0000_s1029" name="Clip" r:id="rId7" imgW="6551280" imgH="5546520" progId="">
                <p:embed/>
              </p:oleObj>
            </a:graphicData>
          </a:graphic>
        </p:graphicFrame>
        <p:graphicFrame>
          <p:nvGraphicFramePr>
            <p:cNvPr id="29702" name="Object 7"/>
            <p:cNvGraphicFramePr>
              <a:graphicFrameLocks/>
            </p:cNvGraphicFramePr>
            <p:nvPr/>
          </p:nvGraphicFramePr>
          <p:xfrm>
            <a:off x="3713" y="2553"/>
            <a:ext cx="810" cy="686"/>
          </p:xfrm>
          <a:graphic>
            <a:graphicData uri="http://schemas.openxmlformats.org/presentationml/2006/ole">
              <p:oleObj spid="_x0000_s1030" name="Clip" r:id="rId8" imgW="6551280" imgH="5546520" progId="">
                <p:embed/>
              </p:oleObj>
            </a:graphicData>
          </a:graphic>
        </p:graphicFrame>
        <p:graphicFrame>
          <p:nvGraphicFramePr>
            <p:cNvPr id="29703" name="Object 8"/>
            <p:cNvGraphicFramePr>
              <a:graphicFrameLocks/>
            </p:cNvGraphicFramePr>
            <p:nvPr/>
          </p:nvGraphicFramePr>
          <p:xfrm>
            <a:off x="4464" y="2553"/>
            <a:ext cx="810" cy="686"/>
          </p:xfrm>
          <a:graphic>
            <a:graphicData uri="http://schemas.openxmlformats.org/presentationml/2006/ole">
              <p:oleObj spid="_x0000_s1031" name="Clip" r:id="rId9" imgW="6551280" imgH="5546520" progId="">
                <p:embed/>
              </p:oleObj>
            </a:graphicData>
          </a:graphic>
        </p:graphicFrame>
        <p:sp>
          <p:nvSpPr>
            <p:cNvPr id="204809" name="Rectangle 9"/>
            <p:cNvSpPr>
              <a:spLocks noChangeArrowheads="1"/>
            </p:cNvSpPr>
            <p:nvPr/>
          </p:nvSpPr>
          <p:spPr bwMode="auto">
            <a:xfrm>
              <a:off x="1239" y="3207"/>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1</a:t>
              </a:r>
            </a:p>
          </p:txBody>
        </p:sp>
        <p:sp>
          <p:nvSpPr>
            <p:cNvPr id="204810" name="Rectangle 10"/>
            <p:cNvSpPr>
              <a:spLocks noChangeArrowheads="1"/>
            </p:cNvSpPr>
            <p:nvPr/>
          </p:nvSpPr>
          <p:spPr bwMode="auto">
            <a:xfrm>
              <a:off x="2007" y="3207"/>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2</a:t>
              </a:r>
            </a:p>
          </p:txBody>
        </p:sp>
        <p:sp>
          <p:nvSpPr>
            <p:cNvPr id="204811" name="Rectangle 11"/>
            <p:cNvSpPr>
              <a:spLocks noChangeArrowheads="1"/>
            </p:cNvSpPr>
            <p:nvPr/>
          </p:nvSpPr>
          <p:spPr bwMode="auto">
            <a:xfrm>
              <a:off x="2749" y="3207"/>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3</a:t>
              </a:r>
            </a:p>
          </p:txBody>
        </p:sp>
        <p:sp>
          <p:nvSpPr>
            <p:cNvPr id="204812" name="Rectangle 12"/>
            <p:cNvSpPr>
              <a:spLocks noChangeArrowheads="1"/>
            </p:cNvSpPr>
            <p:nvPr/>
          </p:nvSpPr>
          <p:spPr bwMode="auto">
            <a:xfrm>
              <a:off x="3508" y="3207"/>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4</a:t>
              </a:r>
            </a:p>
          </p:txBody>
        </p:sp>
        <p:sp>
          <p:nvSpPr>
            <p:cNvPr id="204813" name="Rectangle 13"/>
            <p:cNvSpPr>
              <a:spLocks noChangeArrowheads="1"/>
            </p:cNvSpPr>
            <p:nvPr/>
          </p:nvSpPr>
          <p:spPr bwMode="auto">
            <a:xfrm>
              <a:off x="4267" y="3207"/>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5</a:t>
              </a:r>
            </a:p>
          </p:txBody>
        </p:sp>
        <p:sp>
          <p:nvSpPr>
            <p:cNvPr id="204814" name="Rectangle 14"/>
            <p:cNvSpPr>
              <a:spLocks noChangeArrowheads="1"/>
            </p:cNvSpPr>
            <p:nvPr/>
          </p:nvSpPr>
          <p:spPr bwMode="auto">
            <a:xfrm>
              <a:off x="5053" y="3207"/>
              <a:ext cx="221" cy="286"/>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a:solidFill>
                    <a:srgbClr val="800000"/>
                  </a:solidFill>
                  <a:effectLst>
                    <a:outerShdw blurRad="38100" dist="38100" dir="2700000" algn="tl">
                      <a:srgbClr val="C0C0C0"/>
                    </a:outerShdw>
                  </a:effectLst>
                </a:rPr>
                <a:t>6</a:t>
              </a:r>
            </a:p>
          </p:txBody>
        </p:sp>
        <p:sp>
          <p:nvSpPr>
            <p:cNvPr id="204815" name="Rectangle 15"/>
            <p:cNvSpPr>
              <a:spLocks noChangeArrowheads="1"/>
            </p:cNvSpPr>
            <p:nvPr/>
          </p:nvSpPr>
          <p:spPr bwMode="auto">
            <a:xfrm>
              <a:off x="807" y="2295"/>
              <a:ext cx="68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a:t>
              </a:r>
              <a:endParaRPr lang="en-US" sz="2400" b="1" baseline="0" dirty="0">
                <a:effectLst>
                  <a:outerShdw blurRad="38100" dist="38100" dir="2700000" algn="tl">
                    <a:srgbClr val="C0C0C0"/>
                  </a:outerShdw>
                </a:effectLst>
              </a:endParaRPr>
            </a:p>
          </p:txBody>
        </p:sp>
        <p:sp>
          <p:nvSpPr>
            <p:cNvPr id="204816" name="Rectangle 16"/>
            <p:cNvSpPr>
              <a:spLocks noChangeArrowheads="1"/>
            </p:cNvSpPr>
            <p:nvPr/>
          </p:nvSpPr>
          <p:spPr bwMode="auto">
            <a:xfrm>
              <a:off x="1549" y="2295"/>
              <a:ext cx="68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a:t>
              </a:r>
              <a:endParaRPr lang="en-US" sz="2400" b="1" baseline="0" dirty="0">
                <a:effectLst>
                  <a:outerShdw blurRad="38100" dist="38100" dir="2700000" algn="tl">
                    <a:srgbClr val="C0C0C0"/>
                  </a:outerShdw>
                </a:effectLst>
              </a:endParaRPr>
            </a:p>
          </p:txBody>
        </p:sp>
        <p:sp>
          <p:nvSpPr>
            <p:cNvPr id="204817" name="Rectangle 17"/>
            <p:cNvSpPr>
              <a:spLocks noChangeArrowheads="1"/>
            </p:cNvSpPr>
            <p:nvPr/>
          </p:nvSpPr>
          <p:spPr bwMode="auto">
            <a:xfrm>
              <a:off x="2295" y="2295"/>
              <a:ext cx="68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a:t>
              </a:r>
              <a:endParaRPr lang="en-US" sz="2400" b="1" baseline="0" dirty="0">
                <a:effectLst>
                  <a:outerShdw blurRad="38100" dist="38100" dir="2700000" algn="tl">
                    <a:srgbClr val="C0C0C0"/>
                  </a:outerShdw>
                </a:effectLst>
              </a:endParaRPr>
            </a:p>
          </p:txBody>
        </p:sp>
        <p:sp>
          <p:nvSpPr>
            <p:cNvPr id="204818" name="Rectangle 18"/>
            <p:cNvSpPr>
              <a:spLocks noChangeArrowheads="1"/>
            </p:cNvSpPr>
            <p:nvPr/>
          </p:nvSpPr>
          <p:spPr bwMode="auto">
            <a:xfrm>
              <a:off x="3015" y="2295"/>
              <a:ext cx="68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a:t>
              </a:r>
              <a:endParaRPr lang="en-US" sz="2400" b="1" baseline="0" dirty="0">
                <a:effectLst>
                  <a:outerShdw blurRad="38100" dist="38100" dir="2700000" algn="tl">
                    <a:srgbClr val="C0C0C0"/>
                  </a:outerShdw>
                </a:effectLst>
              </a:endParaRPr>
            </a:p>
          </p:txBody>
        </p:sp>
        <p:sp>
          <p:nvSpPr>
            <p:cNvPr id="204819" name="Rectangle 19"/>
            <p:cNvSpPr>
              <a:spLocks noChangeArrowheads="1"/>
            </p:cNvSpPr>
            <p:nvPr/>
          </p:nvSpPr>
          <p:spPr bwMode="auto">
            <a:xfrm>
              <a:off x="3783" y="2295"/>
              <a:ext cx="68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a:t>
              </a:r>
              <a:endParaRPr lang="en-US" sz="2400" b="1" baseline="0" dirty="0">
                <a:effectLst>
                  <a:outerShdw blurRad="38100" dist="38100" dir="2700000" algn="tl">
                    <a:srgbClr val="C0C0C0"/>
                  </a:outerShdw>
                </a:effectLst>
              </a:endParaRPr>
            </a:p>
          </p:txBody>
        </p:sp>
        <p:sp>
          <p:nvSpPr>
            <p:cNvPr id="204820" name="Rectangle 20"/>
            <p:cNvSpPr>
              <a:spLocks noChangeArrowheads="1"/>
            </p:cNvSpPr>
            <p:nvPr/>
          </p:nvSpPr>
          <p:spPr bwMode="auto">
            <a:xfrm>
              <a:off x="4551" y="2295"/>
              <a:ext cx="688" cy="289"/>
            </a:xfrm>
            <a:prstGeom prst="rect">
              <a:avLst/>
            </a:prstGeom>
            <a:noFill/>
            <a:ln w="12700">
              <a:noFill/>
              <a:miter lim="800000"/>
              <a:headEnd/>
              <a:tailEnd/>
            </a:ln>
            <a:effectLst/>
          </p:spPr>
          <p:txBody>
            <a:bodyPr wrap="none" lIns="90488" tIns="44450" rIns="90488" bIns="44450">
              <a:spAutoFit/>
            </a:bodyPr>
            <a:lstStyle/>
            <a:p>
              <a:pPr eaLnBrk="0" hangingPunct="0">
                <a:defRPr/>
              </a:pPr>
              <a:r>
                <a:rPr lang="en-US" sz="2400" b="1" baseline="0" dirty="0" smtClean="0">
                  <a:effectLst>
                    <a:outerShdw blurRad="38100" dist="38100" dir="2700000" algn="tl">
                      <a:srgbClr val="C0C0C0"/>
                    </a:outerShdw>
                  </a:effectLst>
                </a:rPr>
                <a:t>Rs100</a:t>
              </a:r>
              <a:endParaRPr lang="en-US" sz="2400" b="1" baseline="0" dirty="0">
                <a:effectLst>
                  <a:outerShdw blurRad="38100" dist="38100" dir="2700000" algn="tl">
                    <a:srgbClr val="C0C0C0"/>
                  </a:outerShdw>
                </a:effectLst>
              </a:endParaRPr>
            </a:p>
          </p:txBody>
        </p:sp>
      </p:grpSp>
      <p:sp>
        <p:nvSpPr>
          <p:cNvPr id="29705" name="Rectangle 23"/>
          <p:cNvSpPr>
            <a:spLocks noGrp="1" noChangeArrowheads="1"/>
          </p:cNvSpPr>
          <p:nvPr>
            <p:ph type="title"/>
          </p:nvPr>
        </p:nvSpPr>
        <p:spPr>
          <a:xfrm>
            <a:off x="533400" y="838200"/>
            <a:ext cx="8229600" cy="715962"/>
          </a:xfrm>
        </p:spPr>
        <p:txBody>
          <a:bodyPr>
            <a:normAutofit/>
          </a:bodyPr>
          <a:lstStyle/>
          <a:p>
            <a:pPr eaLnBrk="1" hangingPunct="1"/>
            <a:r>
              <a:rPr lang="en-US" sz="2400" dirty="0" smtClean="0"/>
              <a:t>A Series of Cash Flows</a:t>
            </a:r>
          </a:p>
        </p:txBody>
      </p:sp>
      <p:sp>
        <p:nvSpPr>
          <p:cNvPr id="204821" name="Rectangle 21"/>
          <p:cNvSpPr>
            <a:spLocks noGrp="1" noChangeArrowheads="1"/>
          </p:cNvSpPr>
          <p:nvPr>
            <p:ph type="body" idx="4294967295"/>
          </p:nvPr>
        </p:nvSpPr>
        <p:spPr>
          <a:xfrm>
            <a:off x="381000" y="1981200"/>
            <a:ext cx="8534400" cy="1981200"/>
          </a:xfrm>
        </p:spPr>
        <p:txBody>
          <a:bodyPr lIns="90488" tIns="44450" rIns="90488" bIns="44450">
            <a:normAutofit/>
          </a:bodyPr>
          <a:lstStyle/>
          <a:p>
            <a:pPr algn="ctr" eaLnBrk="1" hangingPunct="1">
              <a:buFont typeface="Wingdings" pitchFamily="2" charset="2"/>
              <a:buNone/>
              <a:defRPr/>
            </a:pPr>
            <a:r>
              <a:rPr lang="en-US" sz="2800" dirty="0" smtClean="0"/>
              <a:t>An investment that involves a series of identical cash flows at the end of each year is called an </a:t>
            </a:r>
            <a:r>
              <a:rPr lang="en-US" sz="2800" dirty="0" smtClean="0">
                <a:solidFill>
                  <a:srgbClr val="FF0000"/>
                </a:solidFill>
                <a:effectLst>
                  <a:outerShdw blurRad="38100" dist="38100" dir="2700000" algn="tl">
                    <a:srgbClr val="C0C0C0"/>
                  </a:outerShdw>
                </a:effectLst>
              </a:rPr>
              <a:t>annuity</a:t>
            </a:r>
            <a:r>
              <a:rPr lang="en-US" sz="2800" dirty="0" smtClean="0"/>
              <a:t>.</a:t>
            </a:r>
            <a:endParaRPr lang="en-US" dirty="0" smtClean="0"/>
          </a:p>
        </p:txBody>
      </p:sp>
      <p:sp>
        <p:nvSpPr>
          <p:cNvPr id="23" name="TextBox 22"/>
          <p:cNvSpPr txBox="1"/>
          <p:nvPr/>
        </p:nvSpPr>
        <p:spPr>
          <a:xfrm>
            <a:off x="609600" y="304800"/>
            <a:ext cx="7924800" cy="707886"/>
          </a:xfrm>
          <a:prstGeom prst="rect">
            <a:avLst/>
          </a:prstGeom>
          <a:noFill/>
        </p:spPr>
        <p:txBody>
          <a:bodyPr wrap="square" rtlCol="0">
            <a:spAutoFit/>
          </a:bodyPr>
          <a:lstStyle/>
          <a:p>
            <a:pPr algn="ctr"/>
            <a:r>
              <a:rPr lang="en-US" sz="4000" dirty="0" smtClean="0"/>
              <a:t>Annuity</a:t>
            </a:r>
          </a:p>
        </p:txBody>
      </p:sp>
    </p:spTree>
  </p:cSld>
  <p:clrMapOvr>
    <a:masterClrMapping/>
  </p:clrMapOvr>
  <p:transition>
    <p:check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algn="ctr"/>
            <a:r>
              <a:rPr lang="en-US" sz="4000" dirty="0" smtClean="0"/>
              <a:t>Future Value of an Annuity</a:t>
            </a:r>
          </a:p>
        </p:txBody>
      </p:sp>
      <p:sp>
        <p:nvSpPr>
          <p:cNvPr id="12" name="TextBox 11"/>
          <p:cNvSpPr txBox="1"/>
          <p:nvPr/>
        </p:nvSpPr>
        <p:spPr>
          <a:xfrm>
            <a:off x="533400" y="1219200"/>
            <a:ext cx="7924800" cy="646331"/>
          </a:xfrm>
          <a:prstGeom prst="rect">
            <a:avLst/>
          </a:prstGeom>
          <a:noFill/>
        </p:spPr>
        <p:txBody>
          <a:bodyPr wrap="square" rtlCol="0">
            <a:spAutoFit/>
          </a:bodyPr>
          <a:lstStyle/>
          <a:p>
            <a:r>
              <a:rPr lang="en-US" dirty="0" smtClean="0"/>
              <a:t>Example:    What is the Future Value of investing Rs1,000 at the end of each year for the next five years, assuming the investment returns 10% per year?</a:t>
            </a:r>
          </a:p>
        </p:txBody>
      </p:sp>
      <p:graphicFrame>
        <p:nvGraphicFramePr>
          <p:cNvPr id="9" name="Table 8"/>
          <p:cNvGraphicFramePr>
            <a:graphicFrameLocks noGrp="1"/>
          </p:cNvGraphicFramePr>
          <p:nvPr/>
        </p:nvGraphicFramePr>
        <p:xfrm>
          <a:off x="685800" y="2819400"/>
          <a:ext cx="7543806" cy="3238182"/>
        </p:xfrm>
        <a:graphic>
          <a:graphicData uri="http://schemas.openxmlformats.org/drawingml/2006/table">
            <a:tbl>
              <a:tblPr/>
              <a:tblGrid>
                <a:gridCol w="1297071"/>
                <a:gridCol w="977616"/>
                <a:gridCol w="977616"/>
                <a:gridCol w="977616"/>
                <a:gridCol w="977616"/>
                <a:gridCol w="977616"/>
                <a:gridCol w="381039"/>
                <a:gridCol w="977616"/>
              </a:tblGrid>
              <a:tr h="414126">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b">
                    <a:lnL>
                      <a:noFill/>
                    </a:lnL>
                    <a:lnR>
                      <a:noFill/>
                    </a:lnR>
                    <a:lnT>
                      <a:noFill/>
                    </a:lnT>
                    <a:lnB>
                      <a:noFill/>
                    </a:lnB>
                  </a:tcPr>
                </a:tc>
              </a:tr>
              <a:tr h="207063">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1</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2</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3</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4</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5</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207063">
                <a:tc>
                  <a:txBody>
                    <a:bodyPr/>
                    <a:lstStyle/>
                    <a:p>
                      <a:pPr marL="0" marR="0" algn="ctr">
                        <a:spcBef>
                          <a:spcPts val="0"/>
                        </a:spcBef>
                        <a:spcAft>
                          <a:spcPts val="0"/>
                        </a:spcAft>
                      </a:pPr>
                      <a:r>
                        <a:rPr lang="en-US" sz="1400" dirty="0" smtClean="0">
                          <a:latin typeface="Tahoma"/>
                          <a:ea typeface="Times New Roman"/>
                        </a:rPr>
                        <a:t>Invest</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207063">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414126">
                <a:tc>
                  <a:txBody>
                    <a:bodyPr/>
                    <a:lstStyle/>
                    <a:p>
                      <a:pPr marL="0" marR="0" algn="ctr">
                        <a:spcBef>
                          <a:spcPts val="0"/>
                        </a:spcBef>
                        <a:spcAft>
                          <a:spcPts val="0"/>
                        </a:spcAft>
                      </a:pPr>
                      <a:r>
                        <a:rPr lang="en-US" sz="1400" dirty="0" smtClean="0">
                          <a:latin typeface="Tahoma"/>
                          <a:ea typeface="Times New Roman"/>
                        </a:rPr>
                        <a:t>10% FV Factor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1.464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1.331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1.210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1.100</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1.000</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a:noFill/>
                    </a:lnT>
                    <a:lnB>
                      <a:noFill/>
                    </a:lnB>
                  </a:tcPr>
                </a:tc>
              </a:tr>
              <a:tr h="207063">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385974">
                <a:tc>
                  <a:txBody>
                    <a:bodyPr/>
                    <a:lstStyle/>
                    <a:p>
                      <a:pPr marL="0" marR="0" algn="ctr">
                        <a:spcBef>
                          <a:spcPts val="0"/>
                        </a:spcBef>
                        <a:spcAft>
                          <a:spcPts val="0"/>
                        </a:spcAft>
                      </a:pPr>
                      <a:r>
                        <a:rPr lang="en-US" sz="1400" dirty="0" smtClean="0">
                          <a:latin typeface="Tahoma"/>
                          <a:ea typeface="Times New Roman"/>
                        </a:rPr>
                        <a:t>Future </a:t>
                      </a:r>
                      <a:r>
                        <a:rPr lang="en-US" sz="1400" dirty="0">
                          <a:latin typeface="Tahoma"/>
                          <a:ea typeface="Times New Roman"/>
                        </a:rPr>
                        <a:t>Value</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Rs1,464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Rs1,331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Rs1,210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Rs1,100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defTabSz="914400" rtl="0" eaLnBrk="1" latinLnBrk="0" hangingPunct="1">
                        <a:spcBef>
                          <a:spcPts val="0"/>
                        </a:spcBef>
                        <a:spcAft>
                          <a:spcPts val="0"/>
                        </a:spcAft>
                      </a:pPr>
                      <a:endParaRPr lang="en-US" sz="1400" kern="1200" dirty="0" smtClean="0">
                        <a:solidFill>
                          <a:schemeClr val="tx1"/>
                        </a:solidFill>
                        <a:latin typeface="Tahoma"/>
                        <a:ea typeface="Times New Roman"/>
                        <a:cs typeface="+mn-cs"/>
                      </a:endParaRPr>
                    </a:p>
                  </a:txBody>
                  <a:tcPr marL="68580" marR="68580" marT="0" marB="0" anchor="ctr">
                    <a:lnL>
                      <a:noFill/>
                    </a:lnL>
                    <a:lnR>
                      <a:noFill/>
                    </a:lnR>
                    <a:lnT>
                      <a:noFill/>
                    </a:lnT>
                    <a:lnB>
                      <a:noFill/>
                    </a:lnB>
                  </a:tcPr>
                </a:tc>
              </a:tr>
              <a:tr h="385974">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rowSpan="2" gridSpan="5">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rowSpan="2" hMerge="1">
                  <a:txBody>
                    <a:bodyPr/>
                    <a:lstStyle/>
                    <a:p>
                      <a:endParaRPr lang="en-US"/>
                    </a:p>
                  </a:txBody>
                  <a:tcPr>
                    <a:lnL>
                      <a:noFill/>
                    </a:lnL>
                    <a:lnR>
                      <a:noFill/>
                    </a:lnR>
                    <a:lnT>
                      <a:noFill/>
                    </a:lnT>
                    <a:lnB>
                      <a:noFill/>
                    </a:lnB>
                  </a:tcPr>
                </a:tc>
                <a:tc rowSpan="2" hMerge="1">
                  <a:txBody>
                    <a:bodyPr/>
                    <a:lstStyle/>
                    <a:p>
                      <a:endParaRPr lang="en-US"/>
                    </a:p>
                  </a:txBody>
                  <a:tcPr>
                    <a:lnL>
                      <a:noFill/>
                    </a:lnL>
                    <a:lnR>
                      <a:noFill/>
                    </a:lnR>
                    <a:lnT>
                      <a:noFill/>
                    </a:lnT>
                    <a:lnB>
                      <a:noFill/>
                    </a:lnB>
                  </a:tcPr>
                </a:tc>
                <a:tc rowSpan="2" hMerge="1">
                  <a:txBody>
                    <a:bodyPr/>
                    <a:lstStyle/>
                    <a:p>
                      <a:endParaRPr lang="en-US"/>
                    </a:p>
                  </a:txBody>
                  <a:tcPr>
                    <a:lnL>
                      <a:noFill/>
                    </a:lnL>
                    <a:lnR>
                      <a:noFill/>
                    </a:lnR>
                    <a:lnT>
                      <a:noFill/>
                    </a:lnT>
                    <a:lnB>
                      <a:noFill/>
                    </a:lnB>
                  </a:tcPr>
                </a:tc>
                <a:tc rowSpan="2" hMerge="1">
                  <a:txBody>
                    <a:bodyPr/>
                    <a:lstStyle/>
                    <a:p>
                      <a:endParaRPr lang="en-US"/>
                    </a:p>
                  </a:txBody>
                  <a:tcPr>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r>
              <a:tr h="385974">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r>
              <a:tr h="385974">
                <a:tc>
                  <a:txBody>
                    <a:bodyPr/>
                    <a:lstStyle/>
                    <a:p>
                      <a:pPr marL="0" marR="0">
                        <a:spcBef>
                          <a:spcPts val="0"/>
                        </a:spcBef>
                        <a:spcAft>
                          <a:spcPts val="0"/>
                        </a:spcAft>
                      </a:pP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r">
                        <a:spcBef>
                          <a:spcPts val="0"/>
                        </a:spcBef>
                        <a:spcAft>
                          <a:spcPts val="0"/>
                        </a:spcAft>
                      </a:pPr>
                      <a:r>
                        <a:rPr lang="en-US" sz="1400" dirty="0" smtClean="0">
                          <a:latin typeface="Tahoma"/>
                          <a:ea typeface="Times New Roman"/>
                        </a:rPr>
                        <a:t>Rs6,105 </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r>
            </a:tbl>
          </a:graphicData>
        </a:graphic>
      </p:graphicFrame>
      <p:sp>
        <p:nvSpPr>
          <p:cNvPr id="10" name="AutoShape 1"/>
          <p:cNvSpPr>
            <a:spLocks/>
          </p:cNvSpPr>
          <p:nvPr/>
        </p:nvSpPr>
        <p:spPr bwMode="auto">
          <a:xfrm rot="16200000">
            <a:off x="4267201" y="3048000"/>
            <a:ext cx="457199" cy="4572000"/>
          </a:xfrm>
          <a:prstGeom prst="leftBrace">
            <a:avLst>
              <a:gd name="adj1" fmla="val 139706"/>
              <a:gd name="adj2" fmla="val 5042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Autofit/>
          </a:bodyPr>
          <a:lstStyle/>
          <a:p>
            <a:pPr algn="ctr"/>
            <a:r>
              <a:rPr lang="en-US" sz="3600" dirty="0" smtClean="0"/>
              <a:t>Future Value of an Annuity</a:t>
            </a:r>
          </a:p>
        </p:txBody>
      </p:sp>
      <p:sp>
        <p:nvSpPr>
          <p:cNvPr id="12" name="TextBox 11"/>
          <p:cNvSpPr txBox="1"/>
          <p:nvPr/>
        </p:nvSpPr>
        <p:spPr>
          <a:xfrm>
            <a:off x="533400" y="1219200"/>
            <a:ext cx="7924800" cy="646331"/>
          </a:xfrm>
          <a:prstGeom prst="rect">
            <a:avLst/>
          </a:prstGeom>
          <a:noFill/>
        </p:spPr>
        <p:txBody>
          <a:bodyPr wrap="square" rtlCol="0">
            <a:spAutoFit/>
          </a:bodyPr>
          <a:lstStyle/>
          <a:p>
            <a:r>
              <a:rPr lang="en-US" dirty="0" smtClean="0"/>
              <a:t>Example:    What is the Future Value of investing Rs1,000 at the end of each year for the next five years, assuming the investment returns 10% per year?</a:t>
            </a:r>
          </a:p>
        </p:txBody>
      </p:sp>
      <p:sp>
        <p:nvSpPr>
          <p:cNvPr id="13" name="TextBox 12"/>
          <p:cNvSpPr txBox="1"/>
          <p:nvPr/>
        </p:nvSpPr>
        <p:spPr>
          <a:xfrm>
            <a:off x="609600" y="2057400"/>
            <a:ext cx="7924800" cy="369332"/>
          </a:xfrm>
          <a:prstGeom prst="rect">
            <a:avLst/>
          </a:prstGeom>
          <a:noFill/>
        </p:spPr>
        <p:txBody>
          <a:bodyPr wrap="square" rtlCol="0">
            <a:spAutoFit/>
          </a:bodyPr>
          <a:lstStyle/>
          <a:p>
            <a:r>
              <a:rPr lang="en-US" dirty="0" smtClean="0"/>
              <a:t>The below example calculates the future value of </a:t>
            </a:r>
            <a:r>
              <a:rPr lang="en-US" b="1" u="sng" dirty="0" smtClean="0"/>
              <a:t>EACH</a:t>
            </a:r>
            <a:r>
              <a:rPr lang="en-US" dirty="0" smtClean="0"/>
              <a:t> payment:</a:t>
            </a:r>
          </a:p>
        </p:txBody>
      </p:sp>
      <p:sp>
        <p:nvSpPr>
          <p:cNvPr id="14" name="AutoShape 1"/>
          <p:cNvSpPr>
            <a:spLocks/>
          </p:cNvSpPr>
          <p:nvPr/>
        </p:nvSpPr>
        <p:spPr bwMode="auto">
          <a:xfrm rot="16200000">
            <a:off x="4267201" y="3048000"/>
            <a:ext cx="457199" cy="4572000"/>
          </a:xfrm>
          <a:prstGeom prst="leftBrace">
            <a:avLst>
              <a:gd name="adj1" fmla="val 139706"/>
              <a:gd name="adj2" fmla="val 50421"/>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graphicFrame>
        <p:nvGraphicFramePr>
          <p:cNvPr id="8" name="Table 7"/>
          <p:cNvGraphicFramePr>
            <a:graphicFrameLocks noGrp="1"/>
          </p:cNvGraphicFramePr>
          <p:nvPr/>
        </p:nvGraphicFramePr>
        <p:xfrm>
          <a:off x="609600" y="2743200"/>
          <a:ext cx="7620007" cy="3328688"/>
        </p:xfrm>
        <a:graphic>
          <a:graphicData uri="http://schemas.openxmlformats.org/drawingml/2006/table">
            <a:tbl>
              <a:tblPr/>
              <a:tblGrid>
                <a:gridCol w="1310173"/>
                <a:gridCol w="987491"/>
                <a:gridCol w="987491"/>
                <a:gridCol w="987491"/>
                <a:gridCol w="987491"/>
                <a:gridCol w="987491"/>
                <a:gridCol w="384888"/>
                <a:gridCol w="987491"/>
              </a:tblGrid>
              <a:tr h="414437">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End of 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5-Year</a:t>
                      </a:r>
                      <a:endParaRPr lang="en-US" sz="1400" dirty="0">
                        <a:latin typeface="Times New Roman"/>
                        <a:ea typeface="Times New Roman"/>
                      </a:endParaRPr>
                    </a:p>
                  </a:txBody>
                  <a:tcPr marL="68580" marR="68580" marT="0" marB="0" anchor="b">
                    <a:lnL>
                      <a:noFill/>
                    </a:lnL>
                    <a:lnR>
                      <a:noFill/>
                    </a:lnR>
                    <a:lnT>
                      <a:noFill/>
                    </a:lnT>
                    <a:lnB>
                      <a:noFill/>
                    </a:lnB>
                    <a:solidFill>
                      <a:srgbClr val="FFFF00"/>
                    </a:solidFill>
                  </a:tcPr>
                </a:tc>
              </a:tr>
              <a:tr h="207219">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1</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2</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3</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4</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5</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Annuity</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r>
              <a:tr h="207219">
                <a:tc>
                  <a:txBody>
                    <a:bodyPr/>
                    <a:lstStyle/>
                    <a:p>
                      <a:pPr marL="0" marR="0" algn="ctr">
                        <a:spcBef>
                          <a:spcPts val="0"/>
                        </a:spcBef>
                        <a:spcAft>
                          <a:spcPts val="0"/>
                        </a:spcAft>
                      </a:pPr>
                      <a:r>
                        <a:rPr lang="en-US" sz="1400" dirty="0" smtClean="0">
                          <a:latin typeface="Tahoma"/>
                          <a:ea typeface="Times New Roman"/>
                        </a:rPr>
                        <a:t>Invest</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00"/>
                    </a:solidFill>
                  </a:tcPr>
                </a:tc>
              </a:tr>
              <a:tr h="207219">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solidFill>
                      <a:srgbClr val="FFFF00"/>
                    </a:solidFill>
                  </a:tcPr>
                </a:tc>
              </a:tr>
              <a:tr h="621656">
                <a:tc>
                  <a:txBody>
                    <a:bodyPr/>
                    <a:lstStyle/>
                    <a:p>
                      <a:pPr marL="0" marR="0" algn="ctr">
                        <a:spcBef>
                          <a:spcPts val="0"/>
                        </a:spcBef>
                        <a:spcAft>
                          <a:spcPts val="0"/>
                        </a:spcAft>
                      </a:pPr>
                      <a:r>
                        <a:rPr lang="en-US" sz="1400" dirty="0" smtClean="0">
                          <a:latin typeface="Tahoma"/>
                          <a:ea typeface="Times New Roman"/>
                        </a:rPr>
                        <a:t>10% FV Factor (page 839)</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1.464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1.331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1.210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1.100</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1.000</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Tahoma"/>
                          <a:ea typeface="Times New Roman"/>
                        </a:rPr>
                        <a:t>=</a:t>
                      </a:r>
                    </a:p>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6.105</a:t>
                      </a:r>
                      <a:endParaRPr lang="en-US" sz="1400" dirty="0">
                        <a:latin typeface="Times New Roman"/>
                        <a:ea typeface="Times New Roman"/>
                      </a:endParaRPr>
                    </a:p>
                  </a:txBody>
                  <a:tcPr marL="68580" marR="68580" marT="0" marB="0" anchor="ctr">
                    <a:lnL>
                      <a:noFill/>
                    </a:lnL>
                    <a:lnR>
                      <a:noFill/>
                    </a:lnR>
                    <a:lnT>
                      <a:noFill/>
                    </a:lnT>
                    <a:lnB>
                      <a:noFill/>
                    </a:lnB>
                    <a:solidFill>
                      <a:srgbClr val="FFFF00"/>
                    </a:solidFill>
                  </a:tcPr>
                </a:tc>
              </a:tr>
              <a:tr h="207219">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solidFill>
                      <a:srgbClr val="FFFF00"/>
                    </a:solidFill>
                  </a:tcPr>
                </a:tc>
              </a:tr>
              <a:tr h="356718">
                <a:tc>
                  <a:txBody>
                    <a:bodyPr/>
                    <a:lstStyle/>
                    <a:p>
                      <a:pPr marL="0" marR="0" algn="ctr">
                        <a:spcBef>
                          <a:spcPts val="0"/>
                        </a:spcBef>
                        <a:spcAft>
                          <a:spcPts val="0"/>
                        </a:spcAft>
                      </a:pPr>
                      <a:r>
                        <a:rPr lang="en-US" sz="1400" dirty="0" smtClean="0">
                          <a:latin typeface="Tahoma"/>
                          <a:ea typeface="Times New Roman"/>
                        </a:rPr>
                        <a:t>Future </a:t>
                      </a:r>
                      <a:r>
                        <a:rPr lang="en-US" sz="1400" dirty="0">
                          <a:latin typeface="Tahoma"/>
                          <a:ea typeface="Times New Roman"/>
                        </a:rPr>
                        <a:t>Value</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Rs1,464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Rs1,331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Rs1,210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Rs1,100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a:t>
                      </a: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Rs6,105 </a:t>
                      </a:r>
                      <a:endParaRPr lang="en-US" sz="1400" dirty="0">
                        <a:latin typeface="Times New Roman"/>
                        <a:ea typeface="Times New Roman"/>
                      </a:endParaRPr>
                    </a:p>
                  </a:txBody>
                  <a:tcPr marL="68580" marR="68580" marT="0" marB="0" anchor="ctr">
                    <a:lnL>
                      <a:noFill/>
                    </a:lnL>
                    <a:lnR>
                      <a:noFill/>
                    </a:lnR>
                    <a:lnT>
                      <a:noFill/>
                    </a:lnT>
                    <a:lnB>
                      <a:noFill/>
                    </a:lnB>
                    <a:solidFill>
                      <a:srgbClr val="FFFF00"/>
                    </a:solidFill>
                  </a:tcPr>
                </a:tc>
              </a:tr>
              <a:tr h="356718">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rowSpan="2" gridSpan="5">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rowSpan="2" hMerge="1">
                  <a:txBody>
                    <a:bodyPr/>
                    <a:lstStyle/>
                    <a:p>
                      <a:endParaRPr lang="en-US"/>
                    </a:p>
                  </a:txBody>
                  <a:tcPr>
                    <a:lnL>
                      <a:noFill/>
                    </a:lnL>
                    <a:lnR>
                      <a:noFill/>
                    </a:lnR>
                    <a:lnT>
                      <a:noFill/>
                    </a:lnT>
                    <a:lnB>
                      <a:noFill/>
                    </a:lnB>
                  </a:tcPr>
                </a:tc>
                <a:tc rowSpan="2" hMerge="1">
                  <a:txBody>
                    <a:bodyPr/>
                    <a:lstStyle/>
                    <a:p>
                      <a:endParaRPr lang="en-US"/>
                    </a:p>
                  </a:txBody>
                  <a:tcPr>
                    <a:lnL>
                      <a:noFill/>
                    </a:lnL>
                    <a:lnR>
                      <a:noFill/>
                    </a:lnR>
                    <a:lnT>
                      <a:noFill/>
                    </a:lnT>
                    <a:lnB>
                      <a:noFill/>
                    </a:lnB>
                  </a:tcPr>
                </a:tc>
                <a:tc rowSpan="2" hMerge="1">
                  <a:txBody>
                    <a:bodyPr/>
                    <a:lstStyle/>
                    <a:p>
                      <a:endParaRPr lang="en-US"/>
                    </a:p>
                  </a:txBody>
                  <a:tcPr>
                    <a:lnL>
                      <a:noFill/>
                    </a:lnL>
                    <a:lnR>
                      <a:noFill/>
                    </a:lnR>
                    <a:lnT>
                      <a:noFill/>
                    </a:lnT>
                    <a:lnB>
                      <a:noFill/>
                    </a:lnB>
                  </a:tcPr>
                </a:tc>
                <a:tc rowSpan="2" hMerge="1">
                  <a:txBody>
                    <a:bodyPr/>
                    <a:lstStyle/>
                    <a:p>
                      <a:endParaRPr lang="en-US"/>
                    </a:p>
                  </a:txBody>
                  <a:tcPr>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solidFill>
                      <a:schemeClr val="bg1"/>
                    </a:solidFill>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solidFill>
                      <a:schemeClr val="bg1"/>
                    </a:solidFill>
                  </a:tcPr>
                </a:tc>
              </a:tr>
              <a:tr h="356718">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gridSpan="5" vMerge="1">
                  <a:txBody>
                    <a:bodyPr/>
                    <a:lstStyle/>
                    <a:p>
                      <a:endParaRPr lang="en-US"/>
                    </a:p>
                  </a:txBody>
                  <a:tcPr>
                    <a:lnL>
                      <a:noFill/>
                    </a:lnL>
                    <a:lnR>
                      <a:noFill/>
                    </a:lnR>
                    <a:lnT>
                      <a:noFill/>
                    </a:lnT>
                    <a:lnB>
                      <a:noFill/>
                    </a:lnB>
                  </a:tcPr>
                </a:tc>
                <a:tc hMerge="1" vMerge="1">
                  <a:txBody>
                    <a:bodyPr/>
                    <a:lstStyle/>
                    <a:p>
                      <a:endParaRPr lang="en-US"/>
                    </a:p>
                  </a:txBody>
                  <a:tcPr>
                    <a:lnL>
                      <a:noFill/>
                    </a:lnL>
                    <a:lnR>
                      <a:noFill/>
                    </a:lnR>
                    <a:lnT>
                      <a:noFill/>
                    </a:lnT>
                    <a:lnB>
                      <a:noFill/>
                    </a:lnB>
                  </a:tcPr>
                </a:tc>
                <a:tc hMerge="1" vMerge="1">
                  <a:txBody>
                    <a:bodyPr/>
                    <a:lstStyle/>
                    <a:p>
                      <a:endParaRPr lang="en-US"/>
                    </a:p>
                  </a:txBody>
                  <a:tcPr>
                    <a:lnL>
                      <a:noFill/>
                    </a:lnL>
                    <a:lnR>
                      <a:noFill/>
                    </a:lnR>
                    <a:lnT>
                      <a:noFill/>
                    </a:lnT>
                    <a:lnB>
                      <a:noFill/>
                    </a:lnB>
                  </a:tcPr>
                </a:tc>
                <a:tc hMerge="1" vMerge="1">
                  <a:txBody>
                    <a:bodyPr/>
                    <a:lstStyle/>
                    <a:p>
                      <a:endParaRPr lang="en-US"/>
                    </a:p>
                  </a:txBody>
                  <a:tcPr>
                    <a:lnL>
                      <a:noFill/>
                    </a:lnL>
                    <a:lnR>
                      <a:noFill/>
                    </a:lnR>
                    <a:lnT>
                      <a:noFill/>
                    </a:lnT>
                    <a:lnB>
                      <a:noFill/>
                    </a:lnB>
                  </a:tcPr>
                </a:tc>
                <a:tc hMerge="1" vMerge="1">
                  <a:txBody>
                    <a:bodyPr/>
                    <a:lstStyle/>
                    <a:p>
                      <a:endParaRPr lang="en-US"/>
                    </a:p>
                  </a:txBody>
                  <a:tcPr>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solidFill>
                      <a:schemeClr val="bg1"/>
                    </a:solidFill>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solidFill>
                      <a:schemeClr val="bg1"/>
                    </a:solidFill>
                  </a:tcPr>
                </a:tc>
              </a:tr>
              <a:tr h="356718">
                <a:tc>
                  <a:txBody>
                    <a:bodyPr/>
                    <a:lstStyle/>
                    <a:p>
                      <a:pPr marL="0" marR="0">
                        <a:spcBef>
                          <a:spcPts val="0"/>
                        </a:spcBef>
                        <a:spcAft>
                          <a:spcPts val="0"/>
                        </a:spcAft>
                      </a:pP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Rs6,105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solidFill>
                      <a:schemeClr val="bg1"/>
                    </a:solidFill>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solidFill>
                      <a:schemeClr val="bg1"/>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Autofit/>
          </a:bodyPr>
          <a:lstStyle/>
          <a:p>
            <a:pPr algn="ctr"/>
            <a:r>
              <a:rPr lang="en-US" sz="3600" dirty="0" smtClean="0"/>
              <a:t>Present Value of an Annuity</a:t>
            </a:r>
          </a:p>
        </p:txBody>
      </p:sp>
      <p:graphicFrame>
        <p:nvGraphicFramePr>
          <p:cNvPr id="7" name="Table 6"/>
          <p:cNvGraphicFramePr>
            <a:graphicFrameLocks noGrp="1"/>
          </p:cNvGraphicFramePr>
          <p:nvPr/>
        </p:nvGraphicFramePr>
        <p:xfrm>
          <a:off x="1143000" y="2819400"/>
          <a:ext cx="7162803" cy="3753980"/>
        </p:xfrm>
        <a:graphic>
          <a:graphicData uri="http://schemas.openxmlformats.org/drawingml/2006/table">
            <a:tbl>
              <a:tblPr/>
              <a:tblGrid>
                <a:gridCol w="1231562"/>
                <a:gridCol w="928241"/>
                <a:gridCol w="928241"/>
                <a:gridCol w="928241"/>
                <a:gridCol w="928241"/>
                <a:gridCol w="928241"/>
                <a:gridCol w="361795"/>
                <a:gridCol w="928241"/>
              </a:tblGrid>
              <a:tr h="315097">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b">
                    <a:lnL>
                      <a:noFill/>
                    </a:lnL>
                    <a:lnR>
                      <a:noFill/>
                    </a:lnR>
                    <a:lnT>
                      <a:noFill/>
                    </a:lnT>
                    <a:lnB>
                      <a:noFill/>
                    </a:lnB>
                  </a:tcPr>
                </a:tc>
              </a:tr>
              <a:tr h="315097">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1</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2</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3</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4</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5</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r>
              <a:tr h="315097">
                <a:tc>
                  <a:txBody>
                    <a:bodyPr/>
                    <a:lstStyle/>
                    <a:p>
                      <a:pPr marL="0" marR="0" algn="ctr">
                        <a:spcBef>
                          <a:spcPts val="0"/>
                        </a:spcBef>
                        <a:spcAft>
                          <a:spcPts val="0"/>
                        </a:spcAft>
                      </a:pPr>
                      <a:r>
                        <a:rPr lang="en-US" sz="1400" dirty="0">
                          <a:latin typeface="Tahoma"/>
                          <a:ea typeface="Times New Roman"/>
                        </a:rPr>
                        <a:t>Future Value</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r>
                        <a:rPr lang="en-US" sz="1400" dirty="0">
                          <a:latin typeface="Tahoma"/>
                          <a:ea typeface="Times New Roman"/>
                        </a:rPr>
                        <a:t>PV </a:t>
                      </a:r>
                      <a:r>
                        <a:rPr lang="en-US" sz="1400" dirty="0" smtClean="0">
                          <a:latin typeface="Tahoma"/>
                          <a:ea typeface="Times New Roman"/>
                        </a:rPr>
                        <a:t>Factor (from page 840)</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0.909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0.826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0.751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0.683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0.621</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593124">
                <a:tc>
                  <a:txBody>
                    <a:bodyPr/>
                    <a:lstStyle/>
                    <a:p>
                      <a:pPr marL="0" marR="0" algn="ctr">
                        <a:spcBef>
                          <a:spcPts val="0"/>
                        </a:spcBef>
                        <a:spcAft>
                          <a:spcPts val="0"/>
                        </a:spcAft>
                      </a:pPr>
                      <a:r>
                        <a:rPr lang="en-US" sz="1400" dirty="0">
                          <a:latin typeface="Tahoma"/>
                          <a:ea typeface="Times New Roman"/>
                        </a:rPr>
                        <a:t>Present Value</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Rs909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Rs826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Rs751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Rs683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Rs621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rowSpan="2" gridSpan="5">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Rs3,791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bl>
          </a:graphicData>
        </a:graphic>
      </p:graphicFrame>
      <p:sp>
        <p:nvSpPr>
          <p:cNvPr id="302081" name="AutoShape 1"/>
          <p:cNvSpPr>
            <a:spLocks/>
          </p:cNvSpPr>
          <p:nvPr/>
        </p:nvSpPr>
        <p:spPr bwMode="auto">
          <a:xfrm rot="16200000">
            <a:off x="4495801" y="3886199"/>
            <a:ext cx="457199" cy="4267201"/>
          </a:xfrm>
          <a:prstGeom prst="leftBrace">
            <a:avLst>
              <a:gd name="adj1" fmla="val 139706"/>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TextBox 7"/>
          <p:cNvSpPr txBox="1"/>
          <p:nvPr/>
        </p:nvSpPr>
        <p:spPr>
          <a:xfrm>
            <a:off x="533400" y="1219200"/>
            <a:ext cx="7924800" cy="646331"/>
          </a:xfrm>
          <a:prstGeom prst="rect">
            <a:avLst/>
          </a:prstGeom>
          <a:noFill/>
        </p:spPr>
        <p:txBody>
          <a:bodyPr wrap="square" rtlCol="0">
            <a:spAutoFit/>
          </a:bodyPr>
          <a:lstStyle/>
          <a:p>
            <a:r>
              <a:rPr lang="en-US" dirty="0" smtClean="0"/>
              <a:t>Example:    What is the Present Value of receiving Rs1,000 at the end of each year for the next five years, assuming a 10% investment return?</a:t>
            </a:r>
          </a:p>
        </p:txBody>
      </p:sp>
      <p:sp>
        <p:nvSpPr>
          <p:cNvPr id="9" name="TextBox 8"/>
          <p:cNvSpPr txBox="1"/>
          <p:nvPr/>
        </p:nvSpPr>
        <p:spPr>
          <a:xfrm>
            <a:off x="609600" y="2057400"/>
            <a:ext cx="7924800" cy="369332"/>
          </a:xfrm>
          <a:prstGeom prst="rect">
            <a:avLst/>
          </a:prstGeom>
          <a:noFill/>
        </p:spPr>
        <p:txBody>
          <a:bodyPr wrap="square" rtlCol="0">
            <a:spAutoFit/>
          </a:bodyPr>
          <a:lstStyle/>
          <a:p>
            <a:r>
              <a:rPr lang="en-US" dirty="0" smtClean="0"/>
              <a:t>The below example calculates the present value of </a:t>
            </a:r>
            <a:r>
              <a:rPr lang="en-US" b="1" u="sng" dirty="0" smtClean="0"/>
              <a:t>EACH</a:t>
            </a:r>
            <a:r>
              <a:rPr lang="en-US" dirty="0" smtClean="0"/>
              <a:t> payment: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2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081" grpId="0" animBg="1"/>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457200" y="0"/>
            <a:ext cx="8229600" cy="715962"/>
          </a:xfrm>
          <a:prstGeom prst="rect">
            <a:avLst/>
          </a:prstGeom>
        </p:spPr>
        <p:txBody>
          <a:bodyPr vert="horz" lIns="91440" tIns="45720" rIns="91440" bIns="45720" rtlCol="0" anchor="ctr">
            <a:normAutofit/>
          </a:bodyPr>
          <a:lstStyle/>
          <a:p>
            <a:pPr algn="ctr"/>
            <a:r>
              <a:rPr lang="en-US" sz="4000" dirty="0" smtClean="0"/>
              <a:t>Present Value of an Annuity</a:t>
            </a:r>
          </a:p>
        </p:txBody>
      </p:sp>
      <p:graphicFrame>
        <p:nvGraphicFramePr>
          <p:cNvPr id="7" name="Table 6"/>
          <p:cNvGraphicFramePr>
            <a:graphicFrameLocks noGrp="1"/>
          </p:cNvGraphicFramePr>
          <p:nvPr/>
        </p:nvGraphicFramePr>
        <p:xfrm>
          <a:off x="1143000" y="2819400"/>
          <a:ext cx="7162803" cy="3753980"/>
        </p:xfrm>
        <a:graphic>
          <a:graphicData uri="http://schemas.openxmlformats.org/drawingml/2006/table">
            <a:tbl>
              <a:tblPr/>
              <a:tblGrid>
                <a:gridCol w="1231562"/>
                <a:gridCol w="928241"/>
                <a:gridCol w="928241"/>
                <a:gridCol w="928241"/>
                <a:gridCol w="928241"/>
                <a:gridCol w="928241"/>
                <a:gridCol w="361795"/>
                <a:gridCol w="928241"/>
              </a:tblGrid>
              <a:tr h="315097">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Year</a:t>
                      </a:r>
                      <a:endParaRPr lang="en-US" sz="1400" dirty="0">
                        <a:latin typeface="Times New Roman"/>
                        <a:ea typeface="Times New Roman"/>
                      </a:endParaRPr>
                    </a:p>
                  </a:txBody>
                  <a:tcPr marL="68580" marR="68580" marT="0" marB="0" anchor="b">
                    <a:lnL>
                      <a:noFill/>
                    </a:lnL>
                    <a:lnR>
                      <a:noFill/>
                    </a:lnR>
                    <a:lnT>
                      <a:noFill/>
                    </a:lnT>
                    <a:lnB>
                      <a:noFill/>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5-Year</a:t>
                      </a:r>
                      <a:endParaRPr lang="en-US" sz="1400" dirty="0">
                        <a:latin typeface="Times New Roman"/>
                        <a:ea typeface="Times New Roman"/>
                      </a:endParaRPr>
                    </a:p>
                  </a:txBody>
                  <a:tcPr marL="68580" marR="68580" marT="0" marB="0" anchor="b">
                    <a:lnL>
                      <a:noFill/>
                    </a:lnL>
                    <a:lnR>
                      <a:noFill/>
                    </a:lnR>
                    <a:lnT>
                      <a:noFill/>
                    </a:lnT>
                    <a:lnB>
                      <a:noFill/>
                    </a:lnB>
                    <a:solidFill>
                      <a:srgbClr val="FFFF00"/>
                    </a:solidFill>
                  </a:tcPr>
                </a:tc>
              </a:tr>
              <a:tr h="315097">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1</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2</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3</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4</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dirty="0">
                          <a:latin typeface="Tahoma"/>
                          <a:ea typeface="Times New Roman"/>
                        </a:rPr>
                        <a:t>5</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endParaRPr lang="en-US" sz="1400" dirty="0">
                        <a:latin typeface="Tahoma"/>
                        <a:ea typeface="Times New Roman"/>
                      </a:endParaRPr>
                    </a:p>
                  </a:txBody>
                  <a:tcPr marL="68580" marR="68580" marT="0" marB="0" anchor="b">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Annuity</a:t>
                      </a:r>
                      <a:endParaRPr lang="en-US" sz="1400" dirty="0">
                        <a:latin typeface="Times New Roman"/>
                        <a:ea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rgbClr val="FFFF00"/>
                    </a:solidFill>
                  </a:tcPr>
                </a:tc>
              </a:tr>
              <a:tr h="315097">
                <a:tc>
                  <a:txBody>
                    <a:bodyPr/>
                    <a:lstStyle/>
                    <a:p>
                      <a:pPr marL="0" marR="0" algn="ctr">
                        <a:spcBef>
                          <a:spcPts val="0"/>
                        </a:spcBef>
                        <a:spcAft>
                          <a:spcPts val="0"/>
                        </a:spcAft>
                      </a:pPr>
                      <a:r>
                        <a:rPr lang="en-US" sz="1400" dirty="0">
                          <a:latin typeface="Tahoma"/>
                          <a:ea typeface="Times New Roman"/>
                        </a:rPr>
                        <a:t>Future Value</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Rs1,000 </a:t>
                      </a:r>
                      <a:endParaRPr lang="en-US" sz="1400" dirty="0">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FFFF00"/>
                    </a:solidFill>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solidFill>
                      <a:srgbClr val="FFFF00"/>
                    </a:solidFill>
                  </a:tcPr>
                </a:tc>
              </a:tr>
              <a:tr h="315097">
                <a:tc>
                  <a:txBody>
                    <a:bodyPr/>
                    <a:lstStyle/>
                    <a:p>
                      <a:pPr marL="0" marR="0" algn="ctr">
                        <a:spcBef>
                          <a:spcPts val="0"/>
                        </a:spcBef>
                        <a:spcAft>
                          <a:spcPts val="0"/>
                        </a:spcAft>
                      </a:pPr>
                      <a:r>
                        <a:rPr lang="en-US" sz="1400" dirty="0">
                          <a:latin typeface="Tahoma"/>
                          <a:ea typeface="Times New Roman"/>
                        </a:rPr>
                        <a:t>PV </a:t>
                      </a:r>
                      <a:r>
                        <a:rPr lang="en-US" sz="1400" dirty="0" smtClean="0">
                          <a:latin typeface="Tahoma"/>
                          <a:ea typeface="Times New Roman"/>
                        </a:rPr>
                        <a:t>Factor (from page 840)</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0.909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0.826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0.751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0.683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a:latin typeface="Tahoma"/>
                          <a:ea typeface="Times New Roman"/>
                        </a:rPr>
                        <a:t>0.621</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Tahoma"/>
                          <a:ea typeface="Times New Roman"/>
                        </a:rPr>
                        <a:t>=</a:t>
                      </a: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3.791 </a:t>
                      </a:r>
                      <a:endParaRPr lang="en-US" sz="1400" dirty="0">
                        <a:latin typeface="Times New Roman"/>
                        <a:ea typeface="Times New Roman"/>
                      </a:endParaRPr>
                    </a:p>
                  </a:txBody>
                  <a:tcPr marL="68580" marR="68580" marT="0" marB="0" anchor="ctr">
                    <a:lnL>
                      <a:noFill/>
                    </a:lnL>
                    <a:lnR>
                      <a:noFill/>
                    </a:lnR>
                    <a:lnT>
                      <a:noFill/>
                    </a:lnT>
                    <a:lnB>
                      <a:noFill/>
                    </a:lnB>
                    <a:solidFill>
                      <a:srgbClr val="FFFF00"/>
                    </a:solidFill>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solidFill>
                      <a:srgbClr val="FFFF00"/>
                    </a:solidFill>
                  </a:tcPr>
                </a:tc>
              </a:tr>
              <a:tr h="593124">
                <a:tc>
                  <a:txBody>
                    <a:bodyPr/>
                    <a:lstStyle/>
                    <a:p>
                      <a:pPr marL="0" marR="0" algn="ctr">
                        <a:spcBef>
                          <a:spcPts val="0"/>
                        </a:spcBef>
                        <a:spcAft>
                          <a:spcPts val="0"/>
                        </a:spcAft>
                      </a:pPr>
                      <a:r>
                        <a:rPr lang="en-US" sz="1400" dirty="0">
                          <a:latin typeface="Tahoma"/>
                          <a:ea typeface="Times New Roman"/>
                        </a:rPr>
                        <a:t>Present Value</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Rs909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Rs826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Rs751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Rs683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Rs621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a:t>
                      </a: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Rs3,791 </a:t>
                      </a:r>
                      <a:endParaRPr lang="en-US" sz="1400" dirty="0">
                        <a:latin typeface="Times New Roman"/>
                        <a:ea typeface="Times New Roman"/>
                      </a:endParaRPr>
                    </a:p>
                  </a:txBody>
                  <a:tcPr marL="68580" marR="68580" marT="0" marB="0" anchor="ctr">
                    <a:lnL>
                      <a:noFill/>
                    </a:lnL>
                    <a:lnR>
                      <a:noFill/>
                    </a:lnR>
                    <a:lnT>
                      <a:noFill/>
                    </a:lnT>
                    <a:lnB>
                      <a:noFill/>
                    </a:lnB>
                    <a:solidFill>
                      <a:srgbClr val="FFFF00"/>
                    </a:solidFill>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rowSpan="2" gridSpan="5">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r h="315097">
                <a:tc>
                  <a:txBody>
                    <a:bodyPr/>
                    <a:lstStyle/>
                    <a:p>
                      <a:pPr marL="0" marR="0" algn="ctr">
                        <a:spcBef>
                          <a:spcPts val="0"/>
                        </a:spcBef>
                        <a:spcAft>
                          <a:spcPts val="0"/>
                        </a:spcAft>
                      </a:pP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r>
                        <a:rPr lang="en-US" sz="1400" dirty="0" smtClean="0">
                          <a:latin typeface="Tahoma"/>
                          <a:ea typeface="Times New Roman"/>
                        </a:rPr>
                        <a:t>Rs3,791 </a:t>
                      </a:r>
                      <a:endParaRPr lang="en-US" sz="1400" dirty="0">
                        <a:latin typeface="Times New Roman"/>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c>
                  <a:txBody>
                    <a:bodyPr/>
                    <a:lstStyle/>
                    <a:p>
                      <a:pPr marL="0" marR="0" algn="ctr">
                        <a:spcBef>
                          <a:spcPts val="0"/>
                        </a:spcBef>
                        <a:spcAft>
                          <a:spcPts val="0"/>
                        </a:spcAft>
                      </a:pPr>
                      <a:endParaRPr lang="en-US" sz="1400" dirty="0">
                        <a:latin typeface="Tahoma"/>
                        <a:ea typeface="Times New Roman"/>
                      </a:endParaRPr>
                    </a:p>
                  </a:txBody>
                  <a:tcPr marL="68580" marR="68580" marT="0" marB="0" anchor="ctr">
                    <a:lnL>
                      <a:noFill/>
                    </a:lnL>
                    <a:lnR>
                      <a:noFill/>
                    </a:lnR>
                    <a:lnT>
                      <a:noFill/>
                    </a:lnT>
                    <a:lnB>
                      <a:noFill/>
                    </a:lnB>
                  </a:tcPr>
                </a:tc>
              </a:tr>
            </a:tbl>
          </a:graphicData>
        </a:graphic>
      </p:graphicFrame>
      <p:sp>
        <p:nvSpPr>
          <p:cNvPr id="302081" name="AutoShape 1"/>
          <p:cNvSpPr>
            <a:spLocks/>
          </p:cNvSpPr>
          <p:nvPr/>
        </p:nvSpPr>
        <p:spPr bwMode="auto">
          <a:xfrm rot="16200000">
            <a:off x="4495801" y="3886199"/>
            <a:ext cx="457199" cy="4267201"/>
          </a:xfrm>
          <a:prstGeom prst="leftBrace">
            <a:avLst>
              <a:gd name="adj1" fmla="val 139706"/>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 name="TextBox 7"/>
          <p:cNvSpPr txBox="1"/>
          <p:nvPr/>
        </p:nvSpPr>
        <p:spPr>
          <a:xfrm>
            <a:off x="533400" y="1219200"/>
            <a:ext cx="7924800" cy="646331"/>
          </a:xfrm>
          <a:prstGeom prst="rect">
            <a:avLst/>
          </a:prstGeom>
          <a:noFill/>
        </p:spPr>
        <p:txBody>
          <a:bodyPr wrap="square" rtlCol="0">
            <a:spAutoFit/>
          </a:bodyPr>
          <a:lstStyle/>
          <a:p>
            <a:r>
              <a:rPr lang="en-US" dirty="0" smtClean="0"/>
              <a:t>Example:    What is the Present Value of receiving Rs1,000 at the end of each year for the next five years, assuming a 10% investment return?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
          <p:cNvGrpSpPr>
            <a:grpSpLocks/>
          </p:cNvGrpSpPr>
          <p:nvPr/>
        </p:nvGrpSpPr>
        <p:grpSpPr bwMode="auto">
          <a:xfrm>
            <a:off x="685800" y="914400"/>
            <a:ext cx="7772400" cy="3733800"/>
            <a:chOff x="432" y="1152"/>
            <a:chExt cx="4896" cy="2352"/>
          </a:xfrm>
        </p:grpSpPr>
        <p:sp>
          <p:nvSpPr>
            <p:cNvPr id="38917" name="Rectangle 5"/>
            <p:cNvSpPr>
              <a:spLocks noChangeArrowheads="1"/>
            </p:cNvSpPr>
            <p:nvPr/>
          </p:nvSpPr>
          <p:spPr bwMode="ltGray">
            <a:xfrm>
              <a:off x="432" y="1152"/>
              <a:ext cx="4896" cy="2352"/>
            </a:xfrm>
            <a:prstGeom prst="rect">
              <a:avLst/>
            </a:prstGeom>
            <a:solidFill>
              <a:schemeClr val="bg2"/>
            </a:solidFill>
            <a:ln w="9525">
              <a:noFill/>
              <a:miter lim="800000"/>
              <a:headEnd/>
              <a:tailEnd/>
            </a:ln>
          </p:spPr>
          <p:txBody>
            <a:bodyPr wrap="none" anchor="ctr"/>
            <a:lstStyle/>
            <a:p>
              <a:pPr algn="ctr"/>
              <a:endParaRPr lang="en-US" sz="2400" baseline="0" dirty="0">
                <a:latin typeface="Times New Roman" pitchFamily="18" charset="0"/>
              </a:endParaRPr>
            </a:p>
          </p:txBody>
        </p:sp>
        <p:sp>
          <p:nvSpPr>
            <p:cNvPr id="38918" name="Rectangle 6"/>
            <p:cNvSpPr>
              <a:spLocks noChangeArrowheads="1"/>
            </p:cNvSpPr>
            <p:nvPr/>
          </p:nvSpPr>
          <p:spPr bwMode="auto">
            <a:xfrm>
              <a:off x="576" y="1296"/>
              <a:ext cx="4608" cy="2064"/>
            </a:xfrm>
            <a:prstGeom prst="rect">
              <a:avLst/>
            </a:prstGeom>
            <a:solidFill>
              <a:schemeClr val="bg1"/>
            </a:solidFill>
            <a:ln w="9525">
              <a:solidFill>
                <a:schemeClr val="tx1"/>
              </a:solidFill>
              <a:miter lim="800000"/>
              <a:headEnd/>
              <a:tailEnd/>
            </a:ln>
          </p:spPr>
          <p:txBody>
            <a:bodyPr wrap="none" anchor="ctr"/>
            <a:lstStyle/>
            <a:p>
              <a:endParaRPr lang="en-US" dirty="0"/>
            </a:p>
          </p:txBody>
        </p:sp>
      </p:grpSp>
      <p:sp>
        <p:nvSpPr>
          <p:cNvPr id="38916" name="Text Box 8"/>
          <p:cNvSpPr txBox="1">
            <a:spLocks noChangeArrowheads="1"/>
          </p:cNvSpPr>
          <p:nvPr/>
        </p:nvSpPr>
        <p:spPr bwMode="auto">
          <a:xfrm>
            <a:off x="1447800" y="1676400"/>
            <a:ext cx="6248400" cy="2162175"/>
          </a:xfrm>
          <a:prstGeom prst="rect">
            <a:avLst/>
          </a:prstGeom>
          <a:noFill/>
          <a:ln w="9525">
            <a:noFill/>
            <a:miter lim="800000"/>
            <a:headEnd/>
            <a:tailEnd/>
          </a:ln>
        </p:spPr>
        <p:txBody>
          <a:bodyPr>
            <a:spAutoFit/>
          </a:bodyPr>
          <a:lstStyle/>
          <a:p>
            <a:pPr algn="ctr" eaLnBrk="0" hangingPunct="0"/>
            <a:r>
              <a:rPr lang="en-US" sz="3400" baseline="0" dirty="0"/>
              <a:t>Evaluate the acceptability</a:t>
            </a:r>
            <a:br>
              <a:rPr lang="en-US" sz="3400" baseline="0" dirty="0"/>
            </a:br>
            <a:r>
              <a:rPr lang="en-US" sz="3400" baseline="0" dirty="0"/>
              <a:t>of an investment project</a:t>
            </a:r>
            <a:br>
              <a:rPr lang="en-US" sz="3400" baseline="0" dirty="0"/>
            </a:br>
            <a:r>
              <a:rPr lang="en-US" sz="3400" baseline="0" dirty="0"/>
              <a:t>using the net present</a:t>
            </a:r>
            <a:br>
              <a:rPr lang="en-US" sz="3400" baseline="0" dirty="0"/>
            </a:br>
            <a:r>
              <a:rPr lang="en-US" sz="3400" baseline="0" dirty="0"/>
              <a:t>value method.</a:t>
            </a:r>
          </a:p>
        </p:txBody>
      </p:sp>
    </p:spTree>
  </p:cSld>
  <p:clrMapOvr>
    <a:masterClrMapping/>
  </p:clrMapOvr>
  <p:transition>
    <p:blinds dir="ver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2"/>
          <p:cNvSpPr>
            <a:spLocks noGrp="1" noChangeArrowheads="1"/>
          </p:cNvSpPr>
          <p:nvPr>
            <p:ph type="title"/>
          </p:nvPr>
        </p:nvSpPr>
        <p:spPr/>
        <p:txBody>
          <a:bodyPr>
            <a:normAutofit/>
          </a:bodyPr>
          <a:lstStyle/>
          <a:p>
            <a:pPr eaLnBrk="1" hangingPunct="1"/>
            <a:r>
              <a:rPr lang="en-US" sz="3600" dirty="0" smtClean="0"/>
              <a:t>Choosing a Discount Rate</a:t>
            </a:r>
          </a:p>
        </p:txBody>
      </p:sp>
      <p:sp>
        <p:nvSpPr>
          <p:cNvPr id="65538" name="Rectangle 2"/>
          <p:cNvSpPr>
            <a:spLocks noGrp="1" noChangeArrowheads="1"/>
          </p:cNvSpPr>
          <p:nvPr>
            <p:ph type="body" idx="4294967295"/>
          </p:nvPr>
        </p:nvSpPr>
        <p:spPr>
          <a:xfrm>
            <a:off x="685800" y="1447800"/>
            <a:ext cx="4648200" cy="4738688"/>
          </a:xfrm>
          <a:solidFill>
            <a:srgbClr val="E5F2FF"/>
          </a:solidFill>
          <a:ln w="12700">
            <a:solidFill>
              <a:schemeClr val="tx1"/>
            </a:solidFill>
          </a:ln>
          <a:effectLst>
            <a:outerShdw dist="35921" dir="2700000" algn="ctr" rotWithShape="0">
              <a:schemeClr val="tx1"/>
            </a:outerShdw>
          </a:effectLst>
        </p:spPr>
        <p:txBody>
          <a:bodyPr lIns="90488" tIns="44450" rIns="90488" bIns="44450">
            <a:normAutofit lnSpcReduction="10000"/>
          </a:bodyPr>
          <a:lstStyle/>
          <a:p>
            <a:pPr eaLnBrk="1" hangingPunct="1">
              <a:buClr>
                <a:schemeClr val="tx2"/>
              </a:buClr>
              <a:defRPr/>
            </a:pPr>
            <a:r>
              <a:rPr lang="en-US" sz="2500" dirty="0" smtClean="0">
                <a:solidFill>
                  <a:srgbClr val="0000CC"/>
                </a:solidFill>
                <a:effectLst>
                  <a:outerShdw blurRad="38100" dist="38100" dir="2700000" algn="tl">
                    <a:srgbClr val="000000"/>
                  </a:outerShdw>
                </a:effectLst>
              </a:rPr>
              <a:t>The cost of capital is the average rate of return the company must pay to its long-term creditors and stockholders for the use of their funds.</a:t>
            </a:r>
          </a:p>
          <a:p>
            <a:pPr eaLnBrk="1" hangingPunct="1">
              <a:buClr>
                <a:schemeClr val="tx2"/>
              </a:buClr>
              <a:buFont typeface="Wingdings" pitchFamily="2" charset="2"/>
              <a:buNone/>
              <a:defRPr/>
            </a:pPr>
            <a:endParaRPr lang="en-US" sz="2500" dirty="0" smtClean="0">
              <a:solidFill>
                <a:srgbClr val="0000CC"/>
              </a:solidFill>
              <a:effectLst>
                <a:outerShdw blurRad="38100" dist="38100" dir="2700000" algn="tl">
                  <a:srgbClr val="000000"/>
                </a:outerShdw>
              </a:effectLst>
            </a:endParaRPr>
          </a:p>
          <a:p>
            <a:pPr eaLnBrk="1" hangingPunct="1">
              <a:buClr>
                <a:schemeClr val="tx2"/>
              </a:buClr>
              <a:defRPr/>
            </a:pPr>
            <a:r>
              <a:rPr lang="en-US" sz="2500" dirty="0" smtClean="0">
                <a:solidFill>
                  <a:srgbClr val="0000CC"/>
                </a:solidFill>
                <a:effectLst>
                  <a:outerShdw blurRad="38100" dist="38100" dir="2700000" algn="tl">
                    <a:srgbClr val="000000"/>
                  </a:outerShdw>
                </a:effectLst>
              </a:rPr>
              <a:t>The firm’s </a:t>
            </a:r>
            <a:r>
              <a:rPr lang="en-US" sz="2500" b="1" dirty="0" smtClean="0">
                <a:solidFill>
                  <a:schemeClr val="tx2"/>
                </a:solidFill>
                <a:effectLst>
                  <a:outerShdw blurRad="38100" dist="38100" dir="2700000" algn="tl">
                    <a:srgbClr val="000000"/>
                  </a:outerShdw>
                </a:effectLst>
              </a:rPr>
              <a:t>cost of capital</a:t>
            </a:r>
            <a:r>
              <a:rPr lang="en-US" sz="2500" dirty="0" smtClean="0">
                <a:solidFill>
                  <a:srgbClr val="0000CC"/>
                </a:solidFill>
                <a:effectLst>
                  <a:outerShdw blurRad="38100" dist="38100" dir="2700000" algn="tl">
                    <a:srgbClr val="000000"/>
                  </a:outerShdw>
                </a:effectLst>
              </a:rPr>
              <a:t> is usually regarded as the minimum required rate of return.</a:t>
            </a:r>
            <a:br>
              <a:rPr lang="en-US" sz="2500" dirty="0" smtClean="0">
                <a:solidFill>
                  <a:srgbClr val="0000CC"/>
                </a:solidFill>
                <a:effectLst>
                  <a:outerShdw blurRad="38100" dist="38100" dir="2700000" algn="tl">
                    <a:srgbClr val="000000"/>
                  </a:outerShdw>
                </a:effectLst>
              </a:rPr>
            </a:br>
            <a:endParaRPr lang="en-US" sz="2500" dirty="0" smtClean="0">
              <a:solidFill>
                <a:srgbClr val="0000CC"/>
              </a:solidFill>
              <a:effectLst>
                <a:outerShdw blurRad="38100" dist="38100" dir="2700000" algn="tl">
                  <a:srgbClr val="000000"/>
                </a:outerShdw>
              </a:effectLst>
            </a:endParaRPr>
          </a:p>
        </p:txBody>
      </p:sp>
      <p:pic>
        <p:nvPicPr>
          <p:cNvPr id="65579" name="Picture 43" descr="j0199399"/>
          <p:cNvPicPr>
            <a:picLocks noChangeAspect="1" noChangeArrowheads="1"/>
          </p:cNvPicPr>
          <p:nvPr/>
        </p:nvPicPr>
        <p:blipFill>
          <a:blip r:embed="rId3" cstate="print"/>
          <a:srcRect/>
          <a:stretch>
            <a:fillRect/>
          </a:stretch>
        </p:blipFill>
        <p:spPr bwMode="auto">
          <a:xfrm>
            <a:off x="5562600" y="2438400"/>
            <a:ext cx="3200400" cy="3062288"/>
          </a:xfrm>
          <a:prstGeom prst="rect">
            <a:avLst/>
          </a:prstGeom>
          <a:noFill/>
          <a:effectLst>
            <a:outerShdw dist="35921" dir="2700000" algn="ctr" rotWithShape="0">
              <a:schemeClr val="tx1"/>
            </a:outerShdw>
          </a:effectLst>
        </p:spPr>
      </p:pic>
    </p:spTree>
  </p:cSld>
  <p:clrMapOvr>
    <a:masterClrMapping/>
  </p:clrMapOvr>
  <p:transition>
    <p:checke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z="4000" dirty="0" smtClean="0"/>
              <a:t>Discounted Cash Flows</a:t>
            </a:r>
          </a:p>
        </p:txBody>
      </p:sp>
      <p:sp>
        <p:nvSpPr>
          <p:cNvPr id="15363" name="Rectangle 3"/>
          <p:cNvSpPr>
            <a:spLocks noGrp="1" noChangeArrowheads="1"/>
          </p:cNvSpPr>
          <p:nvPr>
            <p:ph idx="1"/>
          </p:nvPr>
        </p:nvSpPr>
        <p:spPr/>
        <p:txBody>
          <a:bodyPr>
            <a:normAutofit lnSpcReduction="10000"/>
          </a:bodyPr>
          <a:lstStyle/>
          <a:p>
            <a:pPr algn="just" eaLnBrk="1" hangingPunct="1"/>
            <a:r>
              <a:rPr lang="en-US" sz="2700" dirty="0" smtClean="0"/>
              <a:t>DCF methods use the Required Rate of Return (RRR), which is the minimum acceptable annual rate of return on an investment.</a:t>
            </a:r>
          </a:p>
          <a:p>
            <a:pPr eaLnBrk="1" hangingPunct="1">
              <a:buNone/>
            </a:pPr>
            <a:endParaRPr lang="en-US" sz="2700" dirty="0" smtClean="0"/>
          </a:p>
          <a:p>
            <a:pPr algn="just" eaLnBrk="1" hangingPunct="1"/>
            <a:r>
              <a:rPr lang="en-US" sz="2700" dirty="0" smtClean="0"/>
              <a:t>RRR is the return that an organization could expect to receive elsewhere for an investment of comparable risk.</a:t>
            </a:r>
          </a:p>
          <a:p>
            <a:pPr eaLnBrk="1" hangingPunct="1">
              <a:buNone/>
            </a:pPr>
            <a:endParaRPr lang="en-US" sz="2700" dirty="0" smtClean="0"/>
          </a:p>
          <a:p>
            <a:pPr algn="just" eaLnBrk="1" hangingPunct="1"/>
            <a:r>
              <a:rPr lang="en-US" sz="2700" dirty="0" smtClean="0"/>
              <a:t>RRR is also called the “</a:t>
            </a:r>
            <a:r>
              <a:rPr lang="en-US" sz="2700" b="1" dirty="0" smtClean="0"/>
              <a:t>Discount Rate</a:t>
            </a:r>
            <a:r>
              <a:rPr lang="en-US" sz="2700" dirty="0" smtClean="0"/>
              <a:t>”, “</a:t>
            </a:r>
            <a:r>
              <a:rPr lang="en-US" sz="2700" b="1" dirty="0" smtClean="0"/>
              <a:t>Hurdle Rate</a:t>
            </a:r>
            <a:r>
              <a:rPr lang="en-US" sz="2700" dirty="0" smtClean="0"/>
              <a:t>”, “</a:t>
            </a:r>
            <a:r>
              <a:rPr lang="en-US" sz="2700" b="1" dirty="0" smtClean="0"/>
              <a:t>Cost of Capital</a:t>
            </a:r>
            <a:r>
              <a:rPr lang="en-US" sz="2700" dirty="0" smtClean="0"/>
              <a:t>” or “Opportunity Cost of Capital”.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ext Box 2"/>
          <p:cNvSpPr txBox="1">
            <a:spLocks noChangeArrowheads="1"/>
          </p:cNvSpPr>
          <p:nvPr/>
        </p:nvSpPr>
        <p:spPr bwMode="auto">
          <a:xfrm>
            <a:off x="381000" y="1524000"/>
            <a:ext cx="8305800" cy="1066800"/>
          </a:xfrm>
          <a:prstGeom prst="rect">
            <a:avLst/>
          </a:prstGeom>
          <a:noFill/>
          <a:ln w="9525">
            <a:noFill/>
            <a:miter lim="800000"/>
            <a:headEnd/>
            <a:tailEnd/>
          </a:ln>
          <a:effectLst/>
        </p:spPr>
        <p:txBody>
          <a:bodyPr>
            <a:spAutoFit/>
          </a:bodyPr>
          <a:lstStyle/>
          <a:p>
            <a:pPr algn="ctr" eaLnBrk="0" hangingPunct="0">
              <a:spcBef>
                <a:spcPct val="50000"/>
              </a:spcBef>
              <a:defRPr/>
            </a:pPr>
            <a:r>
              <a:rPr lang="en-US" sz="3200" baseline="0" dirty="0">
                <a:solidFill>
                  <a:srgbClr val="0000CC"/>
                </a:solidFill>
                <a:effectLst>
                  <a:outerShdw blurRad="38100" dist="38100" dir="2700000" algn="tl">
                    <a:srgbClr val="C0C0C0"/>
                  </a:outerShdw>
                </a:effectLst>
              </a:rPr>
              <a:t>Two simplifying assumptions are usually made in net present value analysis:</a:t>
            </a:r>
          </a:p>
        </p:txBody>
      </p:sp>
      <p:sp>
        <p:nvSpPr>
          <p:cNvPr id="63491" name="Text Box 3"/>
          <p:cNvSpPr txBox="1">
            <a:spLocks noChangeArrowheads="1"/>
          </p:cNvSpPr>
          <p:nvPr/>
        </p:nvSpPr>
        <p:spPr bwMode="auto">
          <a:xfrm>
            <a:off x="457200" y="2819400"/>
            <a:ext cx="3886200" cy="1809750"/>
          </a:xfrm>
          <a:prstGeom prst="rect">
            <a:avLst/>
          </a:prstGeom>
          <a:solidFill>
            <a:srgbClr val="FFFFE7"/>
          </a:solidFill>
          <a:ln w="9525">
            <a:solidFill>
              <a:schemeClr val="tx1"/>
            </a:solidFill>
            <a:miter lim="800000"/>
            <a:headEnd/>
            <a:tailEnd/>
          </a:ln>
          <a:effectLst>
            <a:outerShdw dist="71842" dir="2700000" algn="ctr" rotWithShape="0">
              <a:schemeClr val="tx1"/>
            </a:outerShdw>
          </a:effectLst>
        </p:spPr>
        <p:txBody>
          <a:bodyPr>
            <a:spAutoFit/>
          </a:bodyPr>
          <a:lstStyle/>
          <a:p>
            <a:pPr algn="ctr" eaLnBrk="0" hangingPunct="0">
              <a:spcBef>
                <a:spcPct val="50000"/>
              </a:spcBef>
              <a:defRPr/>
            </a:pPr>
            <a:r>
              <a:rPr lang="en-US" sz="2800" b="1" baseline="0" dirty="0">
                <a:solidFill>
                  <a:srgbClr val="663300"/>
                </a:solidFill>
              </a:rPr>
              <a:t>All cash flows other than the initial investment occur at the </a:t>
            </a:r>
            <a:r>
              <a:rPr lang="en-US" sz="2800" b="1" baseline="0" dirty="0">
                <a:solidFill>
                  <a:schemeClr val="tx2"/>
                </a:solidFill>
                <a:effectLst>
                  <a:outerShdw blurRad="38100" dist="38100" dir="2700000" algn="tl">
                    <a:srgbClr val="000000"/>
                  </a:outerShdw>
                </a:effectLst>
              </a:rPr>
              <a:t>end of periods</a:t>
            </a:r>
            <a:r>
              <a:rPr lang="en-US" sz="2800" b="1" baseline="0" dirty="0">
                <a:solidFill>
                  <a:srgbClr val="663300"/>
                </a:solidFill>
              </a:rPr>
              <a:t>.</a:t>
            </a:r>
          </a:p>
        </p:txBody>
      </p:sp>
      <p:sp>
        <p:nvSpPr>
          <p:cNvPr id="63492" name="Text Box 4"/>
          <p:cNvSpPr txBox="1">
            <a:spLocks noChangeArrowheads="1"/>
          </p:cNvSpPr>
          <p:nvPr/>
        </p:nvSpPr>
        <p:spPr bwMode="auto">
          <a:xfrm>
            <a:off x="4876800" y="2819400"/>
            <a:ext cx="3886200" cy="3090863"/>
          </a:xfrm>
          <a:prstGeom prst="rect">
            <a:avLst/>
          </a:prstGeom>
          <a:solidFill>
            <a:srgbClr val="FFFFE7"/>
          </a:solidFill>
          <a:ln w="9525">
            <a:solidFill>
              <a:schemeClr val="tx1"/>
            </a:solidFill>
            <a:miter lim="800000"/>
            <a:headEnd/>
            <a:tailEnd/>
          </a:ln>
          <a:effectLst>
            <a:outerShdw dist="71842" dir="2700000" algn="ctr" rotWithShape="0">
              <a:schemeClr val="tx1"/>
            </a:outerShdw>
          </a:effectLst>
        </p:spPr>
        <p:txBody>
          <a:bodyPr>
            <a:spAutoFit/>
          </a:bodyPr>
          <a:lstStyle/>
          <a:p>
            <a:pPr algn="ctr" eaLnBrk="0" hangingPunct="0">
              <a:spcBef>
                <a:spcPct val="50000"/>
              </a:spcBef>
              <a:defRPr/>
            </a:pPr>
            <a:r>
              <a:rPr lang="en-US" sz="2800" b="1" baseline="0" dirty="0">
                <a:solidFill>
                  <a:srgbClr val="663300"/>
                </a:solidFill>
              </a:rPr>
              <a:t>All cash flows generated by an investment project are </a:t>
            </a:r>
            <a:r>
              <a:rPr lang="en-US" sz="2800" b="1" baseline="0" dirty="0">
                <a:solidFill>
                  <a:schemeClr val="tx2"/>
                </a:solidFill>
                <a:effectLst>
                  <a:outerShdw blurRad="38100" dist="38100" dir="2700000" algn="tl">
                    <a:srgbClr val="000000"/>
                  </a:outerShdw>
                </a:effectLst>
              </a:rPr>
              <a:t>immediately reinvested</a:t>
            </a:r>
            <a:r>
              <a:rPr lang="en-US" sz="2800" b="1" baseline="0" dirty="0">
                <a:solidFill>
                  <a:srgbClr val="663300"/>
                </a:solidFill>
              </a:rPr>
              <a:t> at a rate of return equal to the discount rate.</a:t>
            </a:r>
          </a:p>
        </p:txBody>
      </p:sp>
      <p:pic>
        <p:nvPicPr>
          <p:cNvPr id="63493" name="Picture 5"/>
          <p:cNvPicPr>
            <a:picLocks noChangeAspect="1" noChangeArrowheads="1"/>
          </p:cNvPicPr>
          <p:nvPr/>
        </p:nvPicPr>
        <p:blipFill>
          <a:blip r:embed="rId3" cstate="print"/>
          <a:srcRect/>
          <a:stretch>
            <a:fillRect/>
          </a:stretch>
        </p:blipFill>
        <p:spPr bwMode="auto">
          <a:xfrm>
            <a:off x="1295400" y="4800600"/>
            <a:ext cx="2209800" cy="1639888"/>
          </a:xfrm>
          <a:prstGeom prst="rect">
            <a:avLst/>
          </a:prstGeom>
          <a:noFill/>
          <a:ln w="9525">
            <a:noFill/>
            <a:miter lim="800000"/>
            <a:headEnd/>
            <a:tailEnd/>
          </a:ln>
          <a:effectLst>
            <a:outerShdw dist="35921" dir="2700000" algn="ctr" rotWithShape="0">
              <a:schemeClr val="tx1"/>
            </a:outerShdw>
          </a:effectLst>
        </p:spPr>
      </p:pic>
      <p:sp>
        <p:nvSpPr>
          <p:cNvPr id="44038" name="Rectangle 7"/>
          <p:cNvSpPr>
            <a:spLocks noGrp="1" noChangeArrowheads="1"/>
          </p:cNvSpPr>
          <p:nvPr>
            <p:ph type="title"/>
          </p:nvPr>
        </p:nvSpPr>
        <p:spPr/>
        <p:txBody>
          <a:bodyPr/>
          <a:lstStyle/>
          <a:p>
            <a:pPr eaLnBrk="1" hangingPunct="1"/>
            <a:r>
              <a:rPr lang="en-US" dirty="0" smtClean="0"/>
              <a:t>Two Simplifying Assumptions</a:t>
            </a:r>
          </a:p>
        </p:txBody>
      </p:sp>
    </p:spTree>
  </p:cSld>
  <p:clrMapOvr>
    <a:masterClrMapping/>
  </p:clrMapOvr>
  <p:transition>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20975" y="2968625"/>
            <a:ext cx="3495675" cy="1490663"/>
            <a:chOff x="1714" y="1812"/>
            <a:chExt cx="2202" cy="939"/>
          </a:xfrm>
        </p:grpSpPr>
        <p:sp>
          <p:nvSpPr>
            <p:cNvPr id="42001" name="Rectangle 3"/>
            <p:cNvSpPr>
              <a:spLocks noChangeArrowheads="1"/>
            </p:cNvSpPr>
            <p:nvPr/>
          </p:nvSpPr>
          <p:spPr bwMode="auto">
            <a:xfrm>
              <a:off x="1714" y="1812"/>
              <a:ext cx="2202" cy="939"/>
            </a:xfrm>
            <a:prstGeom prst="rect">
              <a:avLst/>
            </a:prstGeom>
            <a:solidFill>
              <a:srgbClr val="BFFFBF"/>
            </a:solidFill>
            <a:ln w="7938">
              <a:solidFill>
                <a:srgbClr val="000000"/>
              </a:solidFill>
              <a:miter lim="800000"/>
              <a:headEnd/>
              <a:tailEnd/>
            </a:ln>
          </p:spPr>
          <p:txBody>
            <a:bodyPr/>
            <a:lstStyle/>
            <a:p>
              <a:endParaRPr lang="en-US" dirty="0"/>
            </a:p>
          </p:txBody>
        </p:sp>
        <p:sp>
          <p:nvSpPr>
            <p:cNvPr id="42002" name="Rectangle 4"/>
            <p:cNvSpPr>
              <a:spLocks noChangeArrowheads="1"/>
            </p:cNvSpPr>
            <p:nvPr/>
          </p:nvSpPr>
          <p:spPr bwMode="auto">
            <a:xfrm>
              <a:off x="1763" y="1861"/>
              <a:ext cx="2103" cy="840"/>
            </a:xfrm>
            <a:prstGeom prst="rect">
              <a:avLst/>
            </a:prstGeom>
            <a:solidFill>
              <a:srgbClr val="008000"/>
            </a:solidFill>
            <a:ln w="14288">
              <a:solidFill>
                <a:srgbClr val="DFFFBF"/>
              </a:solidFill>
              <a:miter lim="800000"/>
              <a:headEnd/>
              <a:tailEnd/>
            </a:ln>
          </p:spPr>
          <p:txBody>
            <a:bodyPr/>
            <a:lstStyle/>
            <a:p>
              <a:endParaRPr lang="en-US" dirty="0"/>
            </a:p>
          </p:txBody>
        </p:sp>
        <p:sp>
          <p:nvSpPr>
            <p:cNvPr id="42003" name="Rectangle 5"/>
            <p:cNvSpPr>
              <a:spLocks noChangeArrowheads="1"/>
            </p:cNvSpPr>
            <p:nvPr/>
          </p:nvSpPr>
          <p:spPr bwMode="auto">
            <a:xfrm>
              <a:off x="1910" y="1934"/>
              <a:ext cx="1797" cy="684"/>
            </a:xfrm>
            <a:prstGeom prst="rect">
              <a:avLst/>
            </a:prstGeom>
            <a:solidFill>
              <a:srgbClr val="BFFFBF"/>
            </a:solidFill>
            <a:ln w="14288">
              <a:solidFill>
                <a:srgbClr val="DFFFBF"/>
              </a:solidFill>
              <a:miter lim="800000"/>
              <a:headEnd/>
              <a:tailEnd/>
            </a:ln>
          </p:spPr>
          <p:txBody>
            <a:bodyPr/>
            <a:lstStyle/>
            <a:p>
              <a:endParaRPr lang="en-US" dirty="0"/>
            </a:p>
          </p:txBody>
        </p:sp>
        <p:sp>
          <p:nvSpPr>
            <p:cNvPr id="42004" name="Freeform 6"/>
            <p:cNvSpPr>
              <a:spLocks/>
            </p:cNvSpPr>
            <p:nvPr/>
          </p:nvSpPr>
          <p:spPr bwMode="auto">
            <a:xfrm>
              <a:off x="2522" y="2518"/>
              <a:ext cx="92" cy="76"/>
            </a:xfrm>
            <a:custGeom>
              <a:avLst/>
              <a:gdLst>
                <a:gd name="T0" fmla="*/ 185 w 185"/>
                <a:gd name="T1" fmla="*/ 152 h 152"/>
                <a:gd name="T2" fmla="*/ 117 w 185"/>
                <a:gd name="T3" fmla="*/ 119 h 152"/>
                <a:gd name="T4" fmla="*/ 48 w 185"/>
                <a:gd name="T5" fmla="*/ 71 h 152"/>
                <a:gd name="T6" fmla="*/ 0 w 185"/>
                <a:gd name="T7" fmla="*/ 0 h 152"/>
                <a:gd name="T8" fmla="*/ 46 w 185"/>
                <a:gd name="T9" fmla="*/ 10 h 152"/>
                <a:gd name="T10" fmla="*/ 107 w 185"/>
                <a:gd name="T11" fmla="*/ 37 h 152"/>
                <a:gd name="T12" fmla="*/ 148 w 185"/>
                <a:gd name="T13" fmla="*/ 84 h 152"/>
                <a:gd name="T14" fmla="*/ 185 w 185"/>
                <a:gd name="T15" fmla="*/ 152 h 152"/>
                <a:gd name="T16" fmla="*/ 0 60000 65536"/>
                <a:gd name="T17" fmla="*/ 0 60000 65536"/>
                <a:gd name="T18" fmla="*/ 0 60000 65536"/>
                <a:gd name="T19" fmla="*/ 0 60000 65536"/>
                <a:gd name="T20" fmla="*/ 0 60000 65536"/>
                <a:gd name="T21" fmla="*/ 0 60000 65536"/>
                <a:gd name="T22" fmla="*/ 0 60000 65536"/>
                <a:gd name="T23" fmla="*/ 0 60000 65536"/>
                <a:gd name="T24" fmla="*/ 0 w 185"/>
                <a:gd name="T25" fmla="*/ 0 h 152"/>
                <a:gd name="T26" fmla="*/ 185 w 185"/>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5" h="152">
                  <a:moveTo>
                    <a:pt x="185" y="152"/>
                  </a:moveTo>
                  <a:lnTo>
                    <a:pt x="117" y="119"/>
                  </a:lnTo>
                  <a:lnTo>
                    <a:pt x="48" y="71"/>
                  </a:lnTo>
                  <a:lnTo>
                    <a:pt x="0" y="0"/>
                  </a:lnTo>
                  <a:lnTo>
                    <a:pt x="46" y="10"/>
                  </a:lnTo>
                  <a:lnTo>
                    <a:pt x="107" y="37"/>
                  </a:lnTo>
                  <a:lnTo>
                    <a:pt x="148" y="84"/>
                  </a:lnTo>
                  <a:lnTo>
                    <a:pt x="185" y="152"/>
                  </a:lnTo>
                  <a:close/>
                </a:path>
              </a:pathLst>
            </a:custGeom>
            <a:solidFill>
              <a:srgbClr val="3F5F00"/>
            </a:solidFill>
            <a:ln w="9525">
              <a:noFill/>
              <a:round/>
              <a:headEnd/>
              <a:tailEnd/>
            </a:ln>
          </p:spPr>
          <p:txBody>
            <a:bodyPr/>
            <a:lstStyle/>
            <a:p>
              <a:endParaRPr lang="en-US" dirty="0"/>
            </a:p>
          </p:txBody>
        </p:sp>
        <p:sp>
          <p:nvSpPr>
            <p:cNvPr id="42005" name="Freeform 7"/>
            <p:cNvSpPr>
              <a:spLocks/>
            </p:cNvSpPr>
            <p:nvPr/>
          </p:nvSpPr>
          <p:spPr bwMode="auto">
            <a:xfrm>
              <a:off x="2548" y="2488"/>
              <a:ext cx="70" cy="95"/>
            </a:xfrm>
            <a:custGeom>
              <a:avLst/>
              <a:gdLst>
                <a:gd name="T0" fmla="*/ 140 w 140"/>
                <a:gd name="T1" fmla="*/ 191 h 191"/>
                <a:gd name="T2" fmla="*/ 81 w 140"/>
                <a:gd name="T3" fmla="*/ 138 h 191"/>
                <a:gd name="T4" fmla="*/ 42 w 140"/>
                <a:gd name="T5" fmla="*/ 91 h 191"/>
                <a:gd name="T6" fmla="*/ 23 w 140"/>
                <a:gd name="T7" fmla="*/ 49 h 191"/>
                <a:gd name="T8" fmla="*/ 0 w 140"/>
                <a:gd name="T9" fmla="*/ 0 h 191"/>
                <a:gd name="T10" fmla="*/ 47 w 140"/>
                <a:gd name="T11" fmla="*/ 24 h 191"/>
                <a:gd name="T12" fmla="*/ 82 w 140"/>
                <a:gd name="T13" fmla="*/ 52 h 191"/>
                <a:gd name="T14" fmla="*/ 115 w 140"/>
                <a:gd name="T15" fmla="*/ 95 h 191"/>
                <a:gd name="T16" fmla="*/ 136 w 140"/>
                <a:gd name="T17" fmla="*/ 143 h 191"/>
                <a:gd name="T18" fmla="*/ 140 w 140"/>
                <a:gd name="T19" fmla="*/ 191 h 1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0"/>
                <a:gd name="T31" fmla="*/ 0 h 191"/>
                <a:gd name="T32" fmla="*/ 140 w 140"/>
                <a:gd name="T33" fmla="*/ 191 h 1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0" h="191">
                  <a:moveTo>
                    <a:pt x="140" y="191"/>
                  </a:moveTo>
                  <a:lnTo>
                    <a:pt x="81" y="138"/>
                  </a:lnTo>
                  <a:lnTo>
                    <a:pt x="42" y="91"/>
                  </a:lnTo>
                  <a:lnTo>
                    <a:pt x="23" y="49"/>
                  </a:lnTo>
                  <a:lnTo>
                    <a:pt x="0" y="0"/>
                  </a:lnTo>
                  <a:lnTo>
                    <a:pt x="47" y="24"/>
                  </a:lnTo>
                  <a:lnTo>
                    <a:pt x="82" y="52"/>
                  </a:lnTo>
                  <a:lnTo>
                    <a:pt x="115" y="95"/>
                  </a:lnTo>
                  <a:lnTo>
                    <a:pt x="136" y="143"/>
                  </a:lnTo>
                  <a:lnTo>
                    <a:pt x="140" y="191"/>
                  </a:lnTo>
                  <a:close/>
                </a:path>
              </a:pathLst>
            </a:custGeom>
            <a:solidFill>
              <a:srgbClr val="3F5F00"/>
            </a:solidFill>
            <a:ln w="9525">
              <a:noFill/>
              <a:round/>
              <a:headEnd/>
              <a:tailEnd/>
            </a:ln>
          </p:spPr>
          <p:txBody>
            <a:bodyPr/>
            <a:lstStyle/>
            <a:p>
              <a:endParaRPr lang="en-US" dirty="0"/>
            </a:p>
          </p:txBody>
        </p:sp>
        <p:sp>
          <p:nvSpPr>
            <p:cNvPr id="42006" name="Freeform 8"/>
            <p:cNvSpPr>
              <a:spLocks/>
            </p:cNvSpPr>
            <p:nvPr/>
          </p:nvSpPr>
          <p:spPr bwMode="auto">
            <a:xfrm>
              <a:off x="2518" y="2561"/>
              <a:ext cx="88" cy="39"/>
            </a:xfrm>
            <a:custGeom>
              <a:avLst/>
              <a:gdLst>
                <a:gd name="T0" fmla="*/ 177 w 177"/>
                <a:gd name="T1" fmla="*/ 78 h 78"/>
                <a:gd name="T2" fmla="*/ 114 w 177"/>
                <a:gd name="T3" fmla="*/ 62 h 78"/>
                <a:gd name="T4" fmla="*/ 46 w 177"/>
                <a:gd name="T5" fmla="*/ 37 h 78"/>
                <a:gd name="T6" fmla="*/ 0 w 177"/>
                <a:gd name="T7" fmla="*/ 0 h 78"/>
                <a:gd name="T8" fmla="*/ 46 w 177"/>
                <a:gd name="T9" fmla="*/ 2 h 78"/>
                <a:gd name="T10" fmla="*/ 102 w 177"/>
                <a:gd name="T11" fmla="*/ 17 h 78"/>
                <a:gd name="T12" fmla="*/ 141 w 177"/>
                <a:gd name="T13" fmla="*/ 39 h 78"/>
                <a:gd name="T14" fmla="*/ 177 w 177"/>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177"/>
                <a:gd name="T25" fmla="*/ 0 h 78"/>
                <a:gd name="T26" fmla="*/ 177 w 177"/>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7" h="78">
                  <a:moveTo>
                    <a:pt x="177" y="78"/>
                  </a:moveTo>
                  <a:lnTo>
                    <a:pt x="114" y="62"/>
                  </a:lnTo>
                  <a:lnTo>
                    <a:pt x="46" y="37"/>
                  </a:lnTo>
                  <a:lnTo>
                    <a:pt x="0" y="0"/>
                  </a:lnTo>
                  <a:lnTo>
                    <a:pt x="46" y="2"/>
                  </a:lnTo>
                  <a:lnTo>
                    <a:pt x="102" y="17"/>
                  </a:lnTo>
                  <a:lnTo>
                    <a:pt x="141" y="39"/>
                  </a:lnTo>
                  <a:lnTo>
                    <a:pt x="177" y="78"/>
                  </a:lnTo>
                  <a:close/>
                </a:path>
              </a:pathLst>
            </a:custGeom>
            <a:solidFill>
              <a:srgbClr val="3F5F00"/>
            </a:solidFill>
            <a:ln w="9525">
              <a:noFill/>
              <a:round/>
              <a:headEnd/>
              <a:tailEnd/>
            </a:ln>
          </p:spPr>
          <p:txBody>
            <a:bodyPr/>
            <a:lstStyle/>
            <a:p>
              <a:endParaRPr lang="en-US" dirty="0"/>
            </a:p>
          </p:txBody>
        </p:sp>
        <p:sp>
          <p:nvSpPr>
            <p:cNvPr id="42007" name="Freeform 9"/>
            <p:cNvSpPr>
              <a:spLocks/>
            </p:cNvSpPr>
            <p:nvPr/>
          </p:nvSpPr>
          <p:spPr bwMode="auto">
            <a:xfrm>
              <a:off x="3002" y="2521"/>
              <a:ext cx="93" cy="75"/>
            </a:xfrm>
            <a:custGeom>
              <a:avLst/>
              <a:gdLst>
                <a:gd name="T0" fmla="*/ 0 w 184"/>
                <a:gd name="T1" fmla="*/ 151 h 151"/>
                <a:gd name="T2" fmla="*/ 66 w 184"/>
                <a:gd name="T3" fmla="*/ 118 h 151"/>
                <a:gd name="T4" fmla="*/ 135 w 184"/>
                <a:gd name="T5" fmla="*/ 70 h 151"/>
                <a:gd name="T6" fmla="*/ 184 w 184"/>
                <a:gd name="T7" fmla="*/ 0 h 151"/>
                <a:gd name="T8" fmla="*/ 138 w 184"/>
                <a:gd name="T9" fmla="*/ 8 h 151"/>
                <a:gd name="T10" fmla="*/ 78 w 184"/>
                <a:gd name="T11" fmla="*/ 36 h 151"/>
                <a:gd name="T12" fmla="*/ 36 w 184"/>
                <a:gd name="T13" fmla="*/ 82 h 151"/>
                <a:gd name="T14" fmla="*/ 0 w 184"/>
                <a:gd name="T15" fmla="*/ 151 h 151"/>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51"/>
                <a:gd name="T26" fmla="*/ 184 w 18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51">
                  <a:moveTo>
                    <a:pt x="0" y="151"/>
                  </a:moveTo>
                  <a:lnTo>
                    <a:pt x="66" y="118"/>
                  </a:lnTo>
                  <a:lnTo>
                    <a:pt x="135" y="70"/>
                  </a:lnTo>
                  <a:lnTo>
                    <a:pt x="184" y="0"/>
                  </a:lnTo>
                  <a:lnTo>
                    <a:pt x="138" y="8"/>
                  </a:lnTo>
                  <a:lnTo>
                    <a:pt x="78" y="36"/>
                  </a:lnTo>
                  <a:lnTo>
                    <a:pt x="36" y="82"/>
                  </a:lnTo>
                  <a:lnTo>
                    <a:pt x="0" y="151"/>
                  </a:lnTo>
                  <a:close/>
                </a:path>
              </a:pathLst>
            </a:custGeom>
            <a:solidFill>
              <a:srgbClr val="3F5F00"/>
            </a:solidFill>
            <a:ln w="9525">
              <a:noFill/>
              <a:round/>
              <a:headEnd/>
              <a:tailEnd/>
            </a:ln>
          </p:spPr>
          <p:txBody>
            <a:bodyPr/>
            <a:lstStyle/>
            <a:p>
              <a:endParaRPr lang="en-US" dirty="0"/>
            </a:p>
          </p:txBody>
        </p:sp>
        <p:sp>
          <p:nvSpPr>
            <p:cNvPr id="42008" name="Freeform 10"/>
            <p:cNvSpPr>
              <a:spLocks/>
            </p:cNvSpPr>
            <p:nvPr/>
          </p:nvSpPr>
          <p:spPr bwMode="auto">
            <a:xfrm>
              <a:off x="2998" y="2490"/>
              <a:ext cx="70" cy="96"/>
            </a:xfrm>
            <a:custGeom>
              <a:avLst/>
              <a:gdLst>
                <a:gd name="T0" fmla="*/ 0 w 141"/>
                <a:gd name="T1" fmla="*/ 191 h 191"/>
                <a:gd name="T2" fmla="*/ 59 w 141"/>
                <a:gd name="T3" fmla="*/ 139 h 191"/>
                <a:gd name="T4" fmla="*/ 98 w 141"/>
                <a:gd name="T5" fmla="*/ 92 h 191"/>
                <a:gd name="T6" fmla="*/ 118 w 141"/>
                <a:gd name="T7" fmla="*/ 49 h 191"/>
                <a:gd name="T8" fmla="*/ 141 w 141"/>
                <a:gd name="T9" fmla="*/ 0 h 191"/>
                <a:gd name="T10" fmla="*/ 92 w 141"/>
                <a:gd name="T11" fmla="*/ 23 h 191"/>
                <a:gd name="T12" fmla="*/ 58 w 141"/>
                <a:gd name="T13" fmla="*/ 52 h 191"/>
                <a:gd name="T14" fmla="*/ 26 w 141"/>
                <a:gd name="T15" fmla="*/ 94 h 191"/>
                <a:gd name="T16" fmla="*/ 3 w 141"/>
                <a:gd name="T17" fmla="*/ 143 h 191"/>
                <a:gd name="T18" fmla="*/ 0 w 141"/>
                <a:gd name="T19" fmla="*/ 191 h 1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
                <a:gd name="T31" fmla="*/ 0 h 191"/>
                <a:gd name="T32" fmla="*/ 141 w 141"/>
                <a:gd name="T33" fmla="*/ 191 h 1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1" h="191">
                  <a:moveTo>
                    <a:pt x="0" y="191"/>
                  </a:moveTo>
                  <a:lnTo>
                    <a:pt x="59" y="139"/>
                  </a:lnTo>
                  <a:lnTo>
                    <a:pt x="98" y="92"/>
                  </a:lnTo>
                  <a:lnTo>
                    <a:pt x="118" y="49"/>
                  </a:lnTo>
                  <a:lnTo>
                    <a:pt x="141" y="0"/>
                  </a:lnTo>
                  <a:lnTo>
                    <a:pt x="92" y="23"/>
                  </a:lnTo>
                  <a:lnTo>
                    <a:pt x="58" y="52"/>
                  </a:lnTo>
                  <a:lnTo>
                    <a:pt x="26" y="94"/>
                  </a:lnTo>
                  <a:lnTo>
                    <a:pt x="3" y="143"/>
                  </a:lnTo>
                  <a:lnTo>
                    <a:pt x="0" y="191"/>
                  </a:lnTo>
                  <a:close/>
                </a:path>
              </a:pathLst>
            </a:custGeom>
            <a:solidFill>
              <a:srgbClr val="3F5F00"/>
            </a:solidFill>
            <a:ln w="9525">
              <a:noFill/>
              <a:round/>
              <a:headEnd/>
              <a:tailEnd/>
            </a:ln>
          </p:spPr>
          <p:txBody>
            <a:bodyPr/>
            <a:lstStyle/>
            <a:p>
              <a:endParaRPr lang="en-US" dirty="0"/>
            </a:p>
          </p:txBody>
        </p:sp>
        <p:sp>
          <p:nvSpPr>
            <p:cNvPr id="42009" name="Freeform 11"/>
            <p:cNvSpPr>
              <a:spLocks/>
            </p:cNvSpPr>
            <p:nvPr/>
          </p:nvSpPr>
          <p:spPr bwMode="auto">
            <a:xfrm>
              <a:off x="3009" y="2563"/>
              <a:ext cx="89" cy="39"/>
            </a:xfrm>
            <a:custGeom>
              <a:avLst/>
              <a:gdLst>
                <a:gd name="T0" fmla="*/ 0 w 178"/>
                <a:gd name="T1" fmla="*/ 78 h 78"/>
                <a:gd name="T2" fmla="*/ 65 w 178"/>
                <a:gd name="T3" fmla="*/ 61 h 78"/>
                <a:gd name="T4" fmla="*/ 131 w 178"/>
                <a:gd name="T5" fmla="*/ 37 h 78"/>
                <a:gd name="T6" fmla="*/ 178 w 178"/>
                <a:gd name="T7" fmla="*/ 0 h 78"/>
                <a:gd name="T8" fmla="*/ 131 w 178"/>
                <a:gd name="T9" fmla="*/ 3 h 78"/>
                <a:gd name="T10" fmla="*/ 76 w 178"/>
                <a:gd name="T11" fmla="*/ 18 h 78"/>
                <a:gd name="T12" fmla="*/ 37 w 178"/>
                <a:gd name="T13" fmla="*/ 38 h 78"/>
                <a:gd name="T14" fmla="*/ 0 w 178"/>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178"/>
                <a:gd name="T25" fmla="*/ 0 h 78"/>
                <a:gd name="T26" fmla="*/ 178 w 178"/>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8" h="78">
                  <a:moveTo>
                    <a:pt x="0" y="78"/>
                  </a:moveTo>
                  <a:lnTo>
                    <a:pt x="65" y="61"/>
                  </a:lnTo>
                  <a:lnTo>
                    <a:pt x="131" y="37"/>
                  </a:lnTo>
                  <a:lnTo>
                    <a:pt x="178" y="0"/>
                  </a:lnTo>
                  <a:lnTo>
                    <a:pt x="131" y="3"/>
                  </a:lnTo>
                  <a:lnTo>
                    <a:pt x="76" y="18"/>
                  </a:lnTo>
                  <a:lnTo>
                    <a:pt x="37" y="38"/>
                  </a:lnTo>
                  <a:lnTo>
                    <a:pt x="0" y="78"/>
                  </a:lnTo>
                  <a:close/>
                </a:path>
              </a:pathLst>
            </a:custGeom>
            <a:solidFill>
              <a:srgbClr val="3F5F00"/>
            </a:solidFill>
            <a:ln w="9525">
              <a:noFill/>
              <a:round/>
              <a:headEnd/>
              <a:tailEnd/>
            </a:ln>
          </p:spPr>
          <p:txBody>
            <a:bodyPr/>
            <a:lstStyle/>
            <a:p>
              <a:endParaRPr lang="en-US" dirty="0"/>
            </a:p>
          </p:txBody>
        </p:sp>
        <p:sp>
          <p:nvSpPr>
            <p:cNvPr id="42010" name="Freeform 12"/>
            <p:cNvSpPr>
              <a:spLocks/>
            </p:cNvSpPr>
            <p:nvPr/>
          </p:nvSpPr>
          <p:spPr bwMode="auto">
            <a:xfrm>
              <a:off x="2552" y="2059"/>
              <a:ext cx="247" cy="122"/>
            </a:xfrm>
            <a:custGeom>
              <a:avLst/>
              <a:gdLst>
                <a:gd name="T0" fmla="*/ 0 w 494"/>
                <a:gd name="T1" fmla="*/ 0 h 246"/>
                <a:gd name="T2" fmla="*/ 494 w 494"/>
                <a:gd name="T3" fmla="*/ 0 h 246"/>
                <a:gd name="T4" fmla="*/ 494 w 494"/>
                <a:gd name="T5" fmla="*/ 246 h 246"/>
                <a:gd name="T6" fmla="*/ 141 w 494"/>
                <a:gd name="T7" fmla="*/ 246 h 246"/>
                <a:gd name="T8" fmla="*/ 141 w 494"/>
                <a:gd name="T9" fmla="*/ 119 h 246"/>
                <a:gd name="T10" fmla="*/ 135 w 494"/>
                <a:gd name="T11" fmla="*/ 98 h 246"/>
                <a:gd name="T12" fmla="*/ 123 w 494"/>
                <a:gd name="T13" fmla="*/ 87 h 246"/>
                <a:gd name="T14" fmla="*/ 101 w 494"/>
                <a:gd name="T15" fmla="*/ 81 h 246"/>
                <a:gd name="T16" fmla="*/ 0 w 494"/>
                <a:gd name="T17" fmla="*/ 81 h 246"/>
                <a:gd name="T18" fmla="*/ 0 w 494"/>
                <a:gd name="T19" fmla="*/ 0 h 2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4"/>
                <a:gd name="T31" fmla="*/ 0 h 246"/>
                <a:gd name="T32" fmla="*/ 494 w 494"/>
                <a:gd name="T33" fmla="*/ 246 h 2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4" h="246">
                  <a:moveTo>
                    <a:pt x="0" y="0"/>
                  </a:moveTo>
                  <a:lnTo>
                    <a:pt x="494" y="0"/>
                  </a:lnTo>
                  <a:lnTo>
                    <a:pt x="494" y="246"/>
                  </a:lnTo>
                  <a:lnTo>
                    <a:pt x="141" y="246"/>
                  </a:lnTo>
                  <a:lnTo>
                    <a:pt x="141" y="119"/>
                  </a:lnTo>
                  <a:lnTo>
                    <a:pt x="135" y="98"/>
                  </a:lnTo>
                  <a:lnTo>
                    <a:pt x="123" y="87"/>
                  </a:lnTo>
                  <a:lnTo>
                    <a:pt x="101" y="81"/>
                  </a:lnTo>
                  <a:lnTo>
                    <a:pt x="0" y="81"/>
                  </a:lnTo>
                  <a:lnTo>
                    <a:pt x="0" y="0"/>
                  </a:lnTo>
                  <a:close/>
                </a:path>
              </a:pathLst>
            </a:custGeom>
            <a:solidFill>
              <a:srgbClr val="008000"/>
            </a:solidFill>
            <a:ln w="14288">
              <a:solidFill>
                <a:srgbClr val="3F5F00"/>
              </a:solidFill>
              <a:prstDash val="solid"/>
              <a:round/>
              <a:headEnd/>
              <a:tailEnd/>
            </a:ln>
          </p:spPr>
          <p:txBody>
            <a:bodyPr/>
            <a:lstStyle/>
            <a:p>
              <a:endParaRPr lang="en-US" dirty="0"/>
            </a:p>
          </p:txBody>
        </p:sp>
        <p:sp>
          <p:nvSpPr>
            <p:cNvPr id="42011" name="Freeform 13"/>
            <p:cNvSpPr>
              <a:spLocks/>
            </p:cNvSpPr>
            <p:nvPr/>
          </p:nvSpPr>
          <p:spPr bwMode="auto">
            <a:xfrm>
              <a:off x="2811" y="2059"/>
              <a:ext cx="247" cy="122"/>
            </a:xfrm>
            <a:custGeom>
              <a:avLst/>
              <a:gdLst>
                <a:gd name="T0" fmla="*/ 494 w 494"/>
                <a:gd name="T1" fmla="*/ 0 h 246"/>
                <a:gd name="T2" fmla="*/ 0 w 494"/>
                <a:gd name="T3" fmla="*/ 0 h 246"/>
                <a:gd name="T4" fmla="*/ 0 w 494"/>
                <a:gd name="T5" fmla="*/ 246 h 246"/>
                <a:gd name="T6" fmla="*/ 353 w 494"/>
                <a:gd name="T7" fmla="*/ 246 h 246"/>
                <a:gd name="T8" fmla="*/ 353 w 494"/>
                <a:gd name="T9" fmla="*/ 119 h 246"/>
                <a:gd name="T10" fmla="*/ 359 w 494"/>
                <a:gd name="T11" fmla="*/ 98 h 246"/>
                <a:gd name="T12" fmla="*/ 371 w 494"/>
                <a:gd name="T13" fmla="*/ 87 h 246"/>
                <a:gd name="T14" fmla="*/ 393 w 494"/>
                <a:gd name="T15" fmla="*/ 81 h 246"/>
                <a:gd name="T16" fmla="*/ 494 w 494"/>
                <a:gd name="T17" fmla="*/ 81 h 246"/>
                <a:gd name="T18" fmla="*/ 494 w 494"/>
                <a:gd name="T19" fmla="*/ 0 h 2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4"/>
                <a:gd name="T31" fmla="*/ 0 h 246"/>
                <a:gd name="T32" fmla="*/ 494 w 494"/>
                <a:gd name="T33" fmla="*/ 246 h 2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4" h="246">
                  <a:moveTo>
                    <a:pt x="494" y="0"/>
                  </a:moveTo>
                  <a:lnTo>
                    <a:pt x="0" y="0"/>
                  </a:lnTo>
                  <a:lnTo>
                    <a:pt x="0" y="246"/>
                  </a:lnTo>
                  <a:lnTo>
                    <a:pt x="353" y="246"/>
                  </a:lnTo>
                  <a:lnTo>
                    <a:pt x="353" y="119"/>
                  </a:lnTo>
                  <a:lnTo>
                    <a:pt x="359" y="98"/>
                  </a:lnTo>
                  <a:lnTo>
                    <a:pt x="371" y="87"/>
                  </a:lnTo>
                  <a:lnTo>
                    <a:pt x="393" y="81"/>
                  </a:lnTo>
                  <a:lnTo>
                    <a:pt x="494" y="81"/>
                  </a:lnTo>
                  <a:lnTo>
                    <a:pt x="494" y="0"/>
                  </a:lnTo>
                  <a:close/>
                </a:path>
              </a:pathLst>
            </a:custGeom>
            <a:solidFill>
              <a:srgbClr val="008000"/>
            </a:solidFill>
            <a:ln w="14288">
              <a:solidFill>
                <a:srgbClr val="3F5F00"/>
              </a:solidFill>
              <a:prstDash val="solid"/>
              <a:round/>
              <a:headEnd/>
              <a:tailEnd/>
            </a:ln>
          </p:spPr>
          <p:txBody>
            <a:bodyPr/>
            <a:lstStyle/>
            <a:p>
              <a:endParaRPr lang="en-US" dirty="0"/>
            </a:p>
          </p:txBody>
        </p:sp>
        <p:sp>
          <p:nvSpPr>
            <p:cNvPr id="42012" name="Oval 14"/>
            <p:cNvSpPr>
              <a:spLocks noChangeArrowheads="1"/>
            </p:cNvSpPr>
            <p:nvPr/>
          </p:nvSpPr>
          <p:spPr bwMode="auto">
            <a:xfrm>
              <a:off x="2565" y="2059"/>
              <a:ext cx="488" cy="618"/>
            </a:xfrm>
            <a:prstGeom prst="ellipse">
              <a:avLst/>
            </a:prstGeom>
            <a:solidFill>
              <a:srgbClr val="3F5F00"/>
            </a:solidFill>
            <a:ln w="14288">
              <a:solidFill>
                <a:srgbClr val="DFFFBF"/>
              </a:solidFill>
              <a:round/>
              <a:headEnd/>
              <a:tailEnd/>
            </a:ln>
          </p:spPr>
          <p:txBody>
            <a:bodyPr/>
            <a:lstStyle/>
            <a:p>
              <a:endParaRPr lang="en-US" dirty="0"/>
            </a:p>
          </p:txBody>
        </p:sp>
        <p:sp>
          <p:nvSpPr>
            <p:cNvPr id="42013" name="Freeform 15"/>
            <p:cNvSpPr>
              <a:spLocks/>
            </p:cNvSpPr>
            <p:nvPr/>
          </p:nvSpPr>
          <p:spPr bwMode="auto">
            <a:xfrm>
              <a:off x="2874" y="2396"/>
              <a:ext cx="155" cy="223"/>
            </a:xfrm>
            <a:custGeom>
              <a:avLst/>
              <a:gdLst>
                <a:gd name="T0" fmla="*/ 0 w 309"/>
                <a:gd name="T1" fmla="*/ 0 h 445"/>
                <a:gd name="T2" fmla="*/ 64 w 309"/>
                <a:gd name="T3" fmla="*/ 27 h 445"/>
                <a:gd name="T4" fmla="*/ 71 w 309"/>
                <a:gd name="T5" fmla="*/ 89 h 445"/>
                <a:gd name="T6" fmla="*/ 151 w 309"/>
                <a:gd name="T7" fmla="*/ 120 h 445"/>
                <a:gd name="T8" fmla="*/ 253 w 309"/>
                <a:gd name="T9" fmla="*/ 142 h 445"/>
                <a:gd name="T10" fmla="*/ 309 w 309"/>
                <a:gd name="T11" fmla="*/ 169 h 445"/>
                <a:gd name="T12" fmla="*/ 303 w 309"/>
                <a:gd name="T13" fmla="*/ 194 h 445"/>
                <a:gd name="T14" fmla="*/ 288 w 309"/>
                <a:gd name="T15" fmla="*/ 231 h 445"/>
                <a:gd name="T16" fmla="*/ 268 w 309"/>
                <a:gd name="T17" fmla="*/ 270 h 445"/>
                <a:gd name="T18" fmla="*/ 250 w 309"/>
                <a:gd name="T19" fmla="*/ 303 h 445"/>
                <a:gd name="T20" fmla="*/ 230 w 309"/>
                <a:gd name="T21" fmla="*/ 331 h 445"/>
                <a:gd name="T22" fmla="*/ 210 w 309"/>
                <a:gd name="T23" fmla="*/ 368 h 445"/>
                <a:gd name="T24" fmla="*/ 173 w 309"/>
                <a:gd name="T25" fmla="*/ 408 h 445"/>
                <a:gd name="T26" fmla="*/ 142 w 309"/>
                <a:gd name="T27" fmla="*/ 445 h 445"/>
                <a:gd name="T28" fmla="*/ 44 w 309"/>
                <a:gd name="T29" fmla="*/ 123 h 445"/>
                <a:gd name="T30" fmla="*/ 3 w 309"/>
                <a:gd name="T31" fmla="*/ 80 h 445"/>
                <a:gd name="T32" fmla="*/ 0 w 309"/>
                <a:gd name="T33" fmla="*/ 0 h 4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9"/>
                <a:gd name="T52" fmla="*/ 0 h 445"/>
                <a:gd name="T53" fmla="*/ 309 w 309"/>
                <a:gd name="T54" fmla="*/ 445 h 4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9" h="445">
                  <a:moveTo>
                    <a:pt x="0" y="0"/>
                  </a:moveTo>
                  <a:lnTo>
                    <a:pt x="64" y="27"/>
                  </a:lnTo>
                  <a:lnTo>
                    <a:pt x="71" y="89"/>
                  </a:lnTo>
                  <a:lnTo>
                    <a:pt x="151" y="120"/>
                  </a:lnTo>
                  <a:lnTo>
                    <a:pt x="253" y="142"/>
                  </a:lnTo>
                  <a:lnTo>
                    <a:pt x="309" y="169"/>
                  </a:lnTo>
                  <a:lnTo>
                    <a:pt x="303" y="194"/>
                  </a:lnTo>
                  <a:lnTo>
                    <a:pt x="288" y="231"/>
                  </a:lnTo>
                  <a:lnTo>
                    <a:pt x="268" y="270"/>
                  </a:lnTo>
                  <a:lnTo>
                    <a:pt x="250" y="303"/>
                  </a:lnTo>
                  <a:lnTo>
                    <a:pt x="230" y="331"/>
                  </a:lnTo>
                  <a:lnTo>
                    <a:pt x="210" y="368"/>
                  </a:lnTo>
                  <a:lnTo>
                    <a:pt x="173" y="408"/>
                  </a:lnTo>
                  <a:lnTo>
                    <a:pt x="142" y="445"/>
                  </a:lnTo>
                  <a:lnTo>
                    <a:pt x="44" y="123"/>
                  </a:lnTo>
                  <a:lnTo>
                    <a:pt x="3" y="80"/>
                  </a:lnTo>
                  <a:lnTo>
                    <a:pt x="0" y="0"/>
                  </a:lnTo>
                  <a:close/>
                </a:path>
              </a:pathLst>
            </a:custGeom>
            <a:solidFill>
              <a:srgbClr val="008000"/>
            </a:solidFill>
            <a:ln w="9525">
              <a:noFill/>
              <a:round/>
              <a:headEnd/>
              <a:tailEnd/>
            </a:ln>
          </p:spPr>
          <p:txBody>
            <a:bodyPr/>
            <a:lstStyle/>
            <a:p>
              <a:endParaRPr lang="en-US" dirty="0"/>
            </a:p>
          </p:txBody>
        </p:sp>
        <p:sp>
          <p:nvSpPr>
            <p:cNvPr id="42014" name="Freeform 16"/>
            <p:cNvSpPr>
              <a:spLocks/>
            </p:cNvSpPr>
            <p:nvPr/>
          </p:nvSpPr>
          <p:spPr bwMode="auto">
            <a:xfrm>
              <a:off x="2730" y="2368"/>
              <a:ext cx="217" cy="250"/>
            </a:xfrm>
            <a:custGeom>
              <a:avLst/>
              <a:gdLst>
                <a:gd name="T0" fmla="*/ 434 w 434"/>
                <a:gd name="T1" fmla="*/ 499 h 499"/>
                <a:gd name="T2" fmla="*/ 241 w 434"/>
                <a:gd name="T3" fmla="*/ 499 h 499"/>
                <a:gd name="T4" fmla="*/ 159 w 434"/>
                <a:gd name="T5" fmla="*/ 499 h 499"/>
                <a:gd name="T6" fmla="*/ 159 w 434"/>
                <a:gd name="T7" fmla="*/ 406 h 499"/>
                <a:gd name="T8" fmla="*/ 121 w 434"/>
                <a:gd name="T9" fmla="*/ 287 h 499"/>
                <a:gd name="T10" fmla="*/ 77 w 434"/>
                <a:gd name="T11" fmla="*/ 167 h 499"/>
                <a:gd name="T12" fmla="*/ 84 w 434"/>
                <a:gd name="T13" fmla="*/ 96 h 499"/>
                <a:gd name="T14" fmla="*/ 28 w 434"/>
                <a:gd name="T15" fmla="*/ 56 h 499"/>
                <a:gd name="T16" fmla="*/ 0 w 434"/>
                <a:gd name="T17" fmla="*/ 0 h 499"/>
                <a:gd name="T18" fmla="*/ 53 w 434"/>
                <a:gd name="T19" fmla="*/ 31 h 499"/>
                <a:gd name="T20" fmla="*/ 108 w 434"/>
                <a:gd name="T21" fmla="*/ 59 h 499"/>
                <a:gd name="T22" fmla="*/ 169 w 434"/>
                <a:gd name="T23" fmla="*/ 72 h 499"/>
                <a:gd name="T24" fmla="*/ 199 w 434"/>
                <a:gd name="T25" fmla="*/ 80 h 499"/>
                <a:gd name="T26" fmla="*/ 225 w 434"/>
                <a:gd name="T27" fmla="*/ 80 h 499"/>
                <a:gd name="T28" fmla="*/ 264 w 434"/>
                <a:gd name="T29" fmla="*/ 72 h 499"/>
                <a:gd name="T30" fmla="*/ 291 w 434"/>
                <a:gd name="T31" fmla="*/ 58 h 499"/>
                <a:gd name="T32" fmla="*/ 294 w 434"/>
                <a:gd name="T33" fmla="*/ 136 h 499"/>
                <a:gd name="T34" fmla="*/ 334 w 434"/>
                <a:gd name="T35" fmla="*/ 185 h 499"/>
                <a:gd name="T36" fmla="*/ 393 w 434"/>
                <a:gd name="T37" fmla="*/ 375 h 499"/>
                <a:gd name="T38" fmla="*/ 434 w 434"/>
                <a:gd name="T39" fmla="*/ 499 h 4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34"/>
                <a:gd name="T61" fmla="*/ 0 h 499"/>
                <a:gd name="T62" fmla="*/ 434 w 434"/>
                <a:gd name="T63" fmla="*/ 499 h 49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34" h="499">
                  <a:moveTo>
                    <a:pt x="434" y="499"/>
                  </a:moveTo>
                  <a:lnTo>
                    <a:pt x="241" y="499"/>
                  </a:lnTo>
                  <a:lnTo>
                    <a:pt x="159" y="499"/>
                  </a:lnTo>
                  <a:lnTo>
                    <a:pt x="159" y="406"/>
                  </a:lnTo>
                  <a:lnTo>
                    <a:pt x="121" y="287"/>
                  </a:lnTo>
                  <a:lnTo>
                    <a:pt x="77" y="167"/>
                  </a:lnTo>
                  <a:lnTo>
                    <a:pt x="84" y="96"/>
                  </a:lnTo>
                  <a:lnTo>
                    <a:pt x="28" y="56"/>
                  </a:lnTo>
                  <a:lnTo>
                    <a:pt x="0" y="0"/>
                  </a:lnTo>
                  <a:lnTo>
                    <a:pt x="53" y="31"/>
                  </a:lnTo>
                  <a:lnTo>
                    <a:pt x="108" y="59"/>
                  </a:lnTo>
                  <a:lnTo>
                    <a:pt x="169" y="72"/>
                  </a:lnTo>
                  <a:lnTo>
                    <a:pt x="199" y="80"/>
                  </a:lnTo>
                  <a:lnTo>
                    <a:pt x="225" y="80"/>
                  </a:lnTo>
                  <a:lnTo>
                    <a:pt x="264" y="72"/>
                  </a:lnTo>
                  <a:lnTo>
                    <a:pt x="291" y="58"/>
                  </a:lnTo>
                  <a:lnTo>
                    <a:pt x="294" y="136"/>
                  </a:lnTo>
                  <a:lnTo>
                    <a:pt x="334" y="185"/>
                  </a:lnTo>
                  <a:lnTo>
                    <a:pt x="393" y="375"/>
                  </a:lnTo>
                  <a:lnTo>
                    <a:pt x="434" y="499"/>
                  </a:lnTo>
                  <a:close/>
                </a:path>
              </a:pathLst>
            </a:custGeom>
            <a:solidFill>
              <a:srgbClr val="DFFFBF"/>
            </a:solidFill>
            <a:ln w="9525">
              <a:noFill/>
              <a:round/>
              <a:headEnd/>
              <a:tailEnd/>
            </a:ln>
          </p:spPr>
          <p:txBody>
            <a:bodyPr/>
            <a:lstStyle/>
            <a:p>
              <a:endParaRPr lang="en-US" dirty="0"/>
            </a:p>
          </p:txBody>
        </p:sp>
        <p:sp>
          <p:nvSpPr>
            <p:cNvPr id="42015" name="Freeform 17"/>
            <p:cNvSpPr>
              <a:spLocks/>
            </p:cNvSpPr>
            <p:nvPr/>
          </p:nvSpPr>
          <p:spPr bwMode="auto">
            <a:xfrm>
              <a:off x="2698" y="2100"/>
              <a:ext cx="229" cy="308"/>
            </a:xfrm>
            <a:custGeom>
              <a:avLst/>
              <a:gdLst>
                <a:gd name="T0" fmla="*/ 51 w 458"/>
                <a:gd name="T1" fmla="*/ 483 h 616"/>
                <a:gd name="T2" fmla="*/ 44 w 458"/>
                <a:gd name="T3" fmla="*/ 412 h 616"/>
                <a:gd name="T4" fmla="*/ 13 w 458"/>
                <a:gd name="T5" fmla="*/ 332 h 616"/>
                <a:gd name="T6" fmla="*/ 0 w 458"/>
                <a:gd name="T7" fmla="*/ 209 h 616"/>
                <a:gd name="T8" fmla="*/ 60 w 458"/>
                <a:gd name="T9" fmla="*/ 80 h 616"/>
                <a:gd name="T10" fmla="*/ 136 w 458"/>
                <a:gd name="T11" fmla="*/ 27 h 616"/>
                <a:gd name="T12" fmla="*/ 233 w 458"/>
                <a:gd name="T13" fmla="*/ 3 h 616"/>
                <a:gd name="T14" fmla="*/ 319 w 458"/>
                <a:gd name="T15" fmla="*/ 0 h 616"/>
                <a:gd name="T16" fmla="*/ 387 w 458"/>
                <a:gd name="T17" fmla="*/ 40 h 616"/>
                <a:gd name="T18" fmla="*/ 442 w 458"/>
                <a:gd name="T19" fmla="*/ 138 h 616"/>
                <a:gd name="T20" fmla="*/ 458 w 458"/>
                <a:gd name="T21" fmla="*/ 221 h 616"/>
                <a:gd name="T22" fmla="*/ 455 w 458"/>
                <a:gd name="T23" fmla="*/ 330 h 616"/>
                <a:gd name="T24" fmla="*/ 446 w 458"/>
                <a:gd name="T25" fmla="*/ 412 h 616"/>
                <a:gd name="T26" fmla="*/ 439 w 458"/>
                <a:gd name="T27" fmla="*/ 450 h 616"/>
                <a:gd name="T28" fmla="*/ 428 w 458"/>
                <a:gd name="T29" fmla="*/ 481 h 616"/>
                <a:gd name="T30" fmla="*/ 406 w 458"/>
                <a:gd name="T31" fmla="*/ 514 h 616"/>
                <a:gd name="T32" fmla="*/ 381 w 458"/>
                <a:gd name="T33" fmla="*/ 530 h 616"/>
                <a:gd name="T34" fmla="*/ 353 w 458"/>
                <a:gd name="T35" fmla="*/ 539 h 616"/>
                <a:gd name="T36" fmla="*/ 355 w 458"/>
                <a:gd name="T37" fmla="*/ 595 h 616"/>
                <a:gd name="T38" fmla="*/ 331 w 458"/>
                <a:gd name="T39" fmla="*/ 608 h 616"/>
                <a:gd name="T40" fmla="*/ 297 w 458"/>
                <a:gd name="T41" fmla="*/ 616 h 616"/>
                <a:gd name="T42" fmla="*/ 235 w 458"/>
                <a:gd name="T43" fmla="*/ 614 h 616"/>
                <a:gd name="T44" fmla="*/ 186 w 458"/>
                <a:gd name="T45" fmla="*/ 595 h 616"/>
                <a:gd name="T46" fmla="*/ 112 w 458"/>
                <a:gd name="T47" fmla="*/ 564 h 616"/>
                <a:gd name="T48" fmla="*/ 65 w 458"/>
                <a:gd name="T49" fmla="*/ 536 h 616"/>
                <a:gd name="T50" fmla="*/ 51 w 458"/>
                <a:gd name="T51" fmla="*/ 483 h 6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8"/>
                <a:gd name="T79" fmla="*/ 0 h 616"/>
                <a:gd name="T80" fmla="*/ 458 w 458"/>
                <a:gd name="T81" fmla="*/ 616 h 61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8" h="616">
                  <a:moveTo>
                    <a:pt x="51" y="483"/>
                  </a:moveTo>
                  <a:lnTo>
                    <a:pt x="44" y="412"/>
                  </a:lnTo>
                  <a:lnTo>
                    <a:pt x="13" y="332"/>
                  </a:lnTo>
                  <a:lnTo>
                    <a:pt x="0" y="209"/>
                  </a:lnTo>
                  <a:lnTo>
                    <a:pt x="60" y="80"/>
                  </a:lnTo>
                  <a:lnTo>
                    <a:pt x="136" y="27"/>
                  </a:lnTo>
                  <a:lnTo>
                    <a:pt x="233" y="3"/>
                  </a:lnTo>
                  <a:lnTo>
                    <a:pt x="319" y="0"/>
                  </a:lnTo>
                  <a:lnTo>
                    <a:pt x="387" y="40"/>
                  </a:lnTo>
                  <a:lnTo>
                    <a:pt x="442" y="138"/>
                  </a:lnTo>
                  <a:lnTo>
                    <a:pt x="458" y="221"/>
                  </a:lnTo>
                  <a:lnTo>
                    <a:pt x="455" y="330"/>
                  </a:lnTo>
                  <a:lnTo>
                    <a:pt x="446" y="412"/>
                  </a:lnTo>
                  <a:lnTo>
                    <a:pt x="439" y="450"/>
                  </a:lnTo>
                  <a:lnTo>
                    <a:pt x="428" y="481"/>
                  </a:lnTo>
                  <a:lnTo>
                    <a:pt x="406" y="514"/>
                  </a:lnTo>
                  <a:lnTo>
                    <a:pt x="381" y="530"/>
                  </a:lnTo>
                  <a:lnTo>
                    <a:pt x="353" y="539"/>
                  </a:lnTo>
                  <a:lnTo>
                    <a:pt x="355" y="595"/>
                  </a:lnTo>
                  <a:lnTo>
                    <a:pt x="331" y="608"/>
                  </a:lnTo>
                  <a:lnTo>
                    <a:pt x="297" y="616"/>
                  </a:lnTo>
                  <a:lnTo>
                    <a:pt x="235" y="614"/>
                  </a:lnTo>
                  <a:lnTo>
                    <a:pt x="186" y="595"/>
                  </a:lnTo>
                  <a:lnTo>
                    <a:pt x="112" y="564"/>
                  </a:lnTo>
                  <a:lnTo>
                    <a:pt x="65" y="536"/>
                  </a:lnTo>
                  <a:lnTo>
                    <a:pt x="51" y="483"/>
                  </a:lnTo>
                  <a:close/>
                </a:path>
              </a:pathLst>
            </a:custGeom>
            <a:solidFill>
              <a:srgbClr val="BFFFBF"/>
            </a:solidFill>
            <a:ln w="9525">
              <a:noFill/>
              <a:round/>
              <a:headEnd/>
              <a:tailEnd/>
            </a:ln>
          </p:spPr>
          <p:txBody>
            <a:bodyPr/>
            <a:lstStyle/>
            <a:p>
              <a:endParaRPr lang="en-US" dirty="0"/>
            </a:p>
          </p:txBody>
        </p:sp>
        <p:sp>
          <p:nvSpPr>
            <p:cNvPr id="42016" name="Freeform 18"/>
            <p:cNvSpPr>
              <a:spLocks/>
            </p:cNvSpPr>
            <p:nvPr/>
          </p:nvSpPr>
          <p:spPr bwMode="auto">
            <a:xfrm>
              <a:off x="2698" y="2227"/>
              <a:ext cx="170" cy="212"/>
            </a:xfrm>
            <a:custGeom>
              <a:avLst/>
              <a:gdLst>
                <a:gd name="T0" fmla="*/ 102 w 340"/>
                <a:gd name="T1" fmla="*/ 0 h 426"/>
                <a:gd name="T2" fmla="*/ 127 w 340"/>
                <a:gd name="T3" fmla="*/ 84 h 426"/>
                <a:gd name="T4" fmla="*/ 140 w 340"/>
                <a:gd name="T5" fmla="*/ 142 h 426"/>
                <a:gd name="T6" fmla="*/ 158 w 340"/>
                <a:gd name="T7" fmla="*/ 195 h 426"/>
                <a:gd name="T8" fmla="*/ 186 w 340"/>
                <a:gd name="T9" fmla="*/ 244 h 426"/>
                <a:gd name="T10" fmla="*/ 196 w 340"/>
                <a:gd name="T11" fmla="*/ 256 h 426"/>
                <a:gd name="T12" fmla="*/ 217 w 340"/>
                <a:gd name="T13" fmla="*/ 272 h 426"/>
                <a:gd name="T14" fmla="*/ 236 w 340"/>
                <a:gd name="T15" fmla="*/ 283 h 426"/>
                <a:gd name="T16" fmla="*/ 264 w 340"/>
                <a:gd name="T17" fmla="*/ 291 h 426"/>
                <a:gd name="T18" fmla="*/ 283 w 340"/>
                <a:gd name="T19" fmla="*/ 295 h 426"/>
                <a:gd name="T20" fmla="*/ 299 w 340"/>
                <a:gd name="T21" fmla="*/ 299 h 426"/>
                <a:gd name="T22" fmla="*/ 319 w 340"/>
                <a:gd name="T23" fmla="*/ 299 h 426"/>
                <a:gd name="T24" fmla="*/ 340 w 340"/>
                <a:gd name="T25" fmla="*/ 294 h 426"/>
                <a:gd name="T26" fmla="*/ 319 w 340"/>
                <a:gd name="T27" fmla="*/ 318 h 426"/>
                <a:gd name="T28" fmla="*/ 279 w 340"/>
                <a:gd name="T29" fmla="*/ 343 h 426"/>
                <a:gd name="T30" fmla="*/ 251 w 340"/>
                <a:gd name="T31" fmla="*/ 371 h 426"/>
                <a:gd name="T32" fmla="*/ 233 w 340"/>
                <a:gd name="T33" fmla="*/ 398 h 426"/>
                <a:gd name="T34" fmla="*/ 213 w 340"/>
                <a:gd name="T35" fmla="*/ 416 h 426"/>
                <a:gd name="T36" fmla="*/ 171 w 340"/>
                <a:gd name="T37" fmla="*/ 423 h 426"/>
                <a:gd name="T38" fmla="*/ 112 w 340"/>
                <a:gd name="T39" fmla="*/ 426 h 426"/>
                <a:gd name="T40" fmla="*/ 25 w 340"/>
                <a:gd name="T41" fmla="*/ 362 h 426"/>
                <a:gd name="T42" fmla="*/ 0 w 340"/>
                <a:gd name="T43" fmla="*/ 312 h 426"/>
                <a:gd name="T44" fmla="*/ 34 w 340"/>
                <a:gd name="T45" fmla="*/ 204 h 426"/>
                <a:gd name="T46" fmla="*/ 53 w 340"/>
                <a:gd name="T47" fmla="*/ 96 h 426"/>
                <a:gd name="T48" fmla="*/ 102 w 340"/>
                <a:gd name="T49" fmla="*/ 0 h 4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0"/>
                <a:gd name="T76" fmla="*/ 0 h 426"/>
                <a:gd name="T77" fmla="*/ 340 w 340"/>
                <a:gd name="T78" fmla="*/ 426 h 4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0" h="426">
                  <a:moveTo>
                    <a:pt x="102" y="0"/>
                  </a:moveTo>
                  <a:lnTo>
                    <a:pt x="127" y="84"/>
                  </a:lnTo>
                  <a:lnTo>
                    <a:pt x="140" y="142"/>
                  </a:lnTo>
                  <a:lnTo>
                    <a:pt x="158" y="195"/>
                  </a:lnTo>
                  <a:lnTo>
                    <a:pt x="186" y="244"/>
                  </a:lnTo>
                  <a:lnTo>
                    <a:pt x="196" y="256"/>
                  </a:lnTo>
                  <a:lnTo>
                    <a:pt x="217" y="272"/>
                  </a:lnTo>
                  <a:lnTo>
                    <a:pt x="236" y="283"/>
                  </a:lnTo>
                  <a:lnTo>
                    <a:pt x="264" y="291"/>
                  </a:lnTo>
                  <a:lnTo>
                    <a:pt x="283" y="295"/>
                  </a:lnTo>
                  <a:lnTo>
                    <a:pt x="299" y="299"/>
                  </a:lnTo>
                  <a:lnTo>
                    <a:pt x="319" y="299"/>
                  </a:lnTo>
                  <a:lnTo>
                    <a:pt x="340" y="294"/>
                  </a:lnTo>
                  <a:lnTo>
                    <a:pt x="319" y="318"/>
                  </a:lnTo>
                  <a:lnTo>
                    <a:pt x="279" y="343"/>
                  </a:lnTo>
                  <a:lnTo>
                    <a:pt x="251" y="371"/>
                  </a:lnTo>
                  <a:lnTo>
                    <a:pt x="233" y="398"/>
                  </a:lnTo>
                  <a:lnTo>
                    <a:pt x="213" y="416"/>
                  </a:lnTo>
                  <a:lnTo>
                    <a:pt x="171" y="423"/>
                  </a:lnTo>
                  <a:lnTo>
                    <a:pt x="112" y="426"/>
                  </a:lnTo>
                  <a:lnTo>
                    <a:pt x="25" y="362"/>
                  </a:lnTo>
                  <a:lnTo>
                    <a:pt x="0" y="312"/>
                  </a:lnTo>
                  <a:lnTo>
                    <a:pt x="34" y="204"/>
                  </a:lnTo>
                  <a:lnTo>
                    <a:pt x="53" y="96"/>
                  </a:lnTo>
                  <a:lnTo>
                    <a:pt x="102" y="0"/>
                  </a:lnTo>
                  <a:close/>
                </a:path>
              </a:pathLst>
            </a:custGeom>
            <a:solidFill>
              <a:srgbClr val="3F5F00"/>
            </a:solidFill>
            <a:ln w="9525">
              <a:noFill/>
              <a:round/>
              <a:headEnd/>
              <a:tailEnd/>
            </a:ln>
          </p:spPr>
          <p:txBody>
            <a:bodyPr/>
            <a:lstStyle/>
            <a:p>
              <a:endParaRPr lang="en-US" dirty="0"/>
            </a:p>
          </p:txBody>
        </p:sp>
        <p:sp>
          <p:nvSpPr>
            <p:cNvPr id="42017" name="Freeform 19"/>
            <p:cNvSpPr>
              <a:spLocks/>
            </p:cNvSpPr>
            <p:nvPr/>
          </p:nvSpPr>
          <p:spPr bwMode="auto">
            <a:xfrm>
              <a:off x="2838" y="2303"/>
              <a:ext cx="57" cy="12"/>
            </a:xfrm>
            <a:custGeom>
              <a:avLst/>
              <a:gdLst>
                <a:gd name="T0" fmla="*/ 0 w 112"/>
                <a:gd name="T1" fmla="*/ 8 h 24"/>
                <a:gd name="T2" fmla="*/ 10 w 112"/>
                <a:gd name="T3" fmla="*/ 4 h 24"/>
                <a:gd name="T4" fmla="*/ 27 w 112"/>
                <a:gd name="T5" fmla="*/ 2 h 24"/>
                <a:gd name="T6" fmla="*/ 44 w 112"/>
                <a:gd name="T7" fmla="*/ 4 h 24"/>
                <a:gd name="T8" fmla="*/ 58 w 112"/>
                <a:gd name="T9" fmla="*/ 4 h 24"/>
                <a:gd name="T10" fmla="*/ 77 w 112"/>
                <a:gd name="T11" fmla="*/ 0 h 24"/>
                <a:gd name="T12" fmla="*/ 89 w 112"/>
                <a:gd name="T13" fmla="*/ 2 h 24"/>
                <a:gd name="T14" fmla="*/ 102 w 112"/>
                <a:gd name="T15" fmla="*/ 2 h 24"/>
                <a:gd name="T16" fmla="*/ 112 w 112"/>
                <a:gd name="T17" fmla="*/ 8 h 24"/>
                <a:gd name="T18" fmla="*/ 95 w 112"/>
                <a:gd name="T19" fmla="*/ 18 h 24"/>
                <a:gd name="T20" fmla="*/ 65 w 112"/>
                <a:gd name="T21" fmla="*/ 24 h 24"/>
                <a:gd name="T22" fmla="*/ 31 w 112"/>
                <a:gd name="T23" fmla="*/ 24 h 24"/>
                <a:gd name="T24" fmla="*/ 13 w 112"/>
                <a:gd name="T25" fmla="*/ 18 h 24"/>
                <a:gd name="T26" fmla="*/ 0 w 112"/>
                <a:gd name="T27" fmla="*/ 8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2"/>
                <a:gd name="T43" fmla="*/ 0 h 24"/>
                <a:gd name="T44" fmla="*/ 112 w 112"/>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2" h="24">
                  <a:moveTo>
                    <a:pt x="0" y="8"/>
                  </a:moveTo>
                  <a:lnTo>
                    <a:pt x="10" y="4"/>
                  </a:lnTo>
                  <a:lnTo>
                    <a:pt x="27" y="2"/>
                  </a:lnTo>
                  <a:lnTo>
                    <a:pt x="44" y="4"/>
                  </a:lnTo>
                  <a:lnTo>
                    <a:pt x="58" y="4"/>
                  </a:lnTo>
                  <a:lnTo>
                    <a:pt x="77" y="0"/>
                  </a:lnTo>
                  <a:lnTo>
                    <a:pt x="89" y="2"/>
                  </a:lnTo>
                  <a:lnTo>
                    <a:pt x="102" y="2"/>
                  </a:lnTo>
                  <a:lnTo>
                    <a:pt x="112" y="8"/>
                  </a:lnTo>
                  <a:lnTo>
                    <a:pt x="95" y="18"/>
                  </a:lnTo>
                  <a:lnTo>
                    <a:pt x="65" y="24"/>
                  </a:lnTo>
                  <a:lnTo>
                    <a:pt x="31" y="24"/>
                  </a:lnTo>
                  <a:lnTo>
                    <a:pt x="13" y="18"/>
                  </a:lnTo>
                  <a:lnTo>
                    <a:pt x="0" y="8"/>
                  </a:lnTo>
                  <a:close/>
                </a:path>
              </a:pathLst>
            </a:custGeom>
            <a:solidFill>
              <a:srgbClr val="3F5F00"/>
            </a:solidFill>
            <a:ln w="9525">
              <a:noFill/>
              <a:round/>
              <a:headEnd/>
              <a:tailEnd/>
            </a:ln>
          </p:spPr>
          <p:txBody>
            <a:bodyPr/>
            <a:lstStyle/>
            <a:p>
              <a:endParaRPr lang="en-US" dirty="0"/>
            </a:p>
          </p:txBody>
        </p:sp>
        <p:sp>
          <p:nvSpPr>
            <p:cNvPr id="42018" name="Freeform 20"/>
            <p:cNvSpPr>
              <a:spLocks/>
            </p:cNvSpPr>
            <p:nvPr/>
          </p:nvSpPr>
          <p:spPr bwMode="auto">
            <a:xfrm>
              <a:off x="2840" y="2273"/>
              <a:ext cx="46" cy="13"/>
            </a:xfrm>
            <a:custGeom>
              <a:avLst/>
              <a:gdLst>
                <a:gd name="T0" fmla="*/ 21 w 93"/>
                <a:gd name="T1" fmla="*/ 5 h 25"/>
                <a:gd name="T2" fmla="*/ 6 w 93"/>
                <a:gd name="T3" fmla="*/ 0 h 25"/>
                <a:gd name="T4" fmla="*/ 3 w 93"/>
                <a:gd name="T5" fmla="*/ 0 h 25"/>
                <a:gd name="T6" fmla="*/ 0 w 93"/>
                <a:gd name="T7" fmla="*/ 6 h 25"/>
                <a:gd name="T8" fmla="*/ 0 w 93"/>
                <a:gd name="T9" fmla="*/ 11 h 25"/>
                <a:gd name="T10" fmla="*/ 8 w 93"/>
                <a:gd name="T11" fmla="*/ 16 h 25"/>
                <a:gd name="T12" fmla="*/ 21 w 93"/>
                <a:gd name="T13" fmla="*/ 17 h 25"/>
                <a:gd name="T14" fmla="*/ 35 w 93"/>
                <a:gd name="T15" fmla="*/ 18 h 25"/>
                <a:gd name="T16" fmla="*/ 46 w 93"/>
                <a:gd name="T17" fmla="*/ 23 h 25"/>
                <a:gd name="T18" fmla="*/ 60 w 93"/>
                <a:gd name="T19" fmla="*/ 25 h 25"/>
                <a:gd name="T20" fmla="*/ 72 w 93"/>
                <a:gd name="T21" fmla="*/ 25 h 25"/>
                <a:gd name="T22" fmla="*/ 83 w 93"/>
                <a:gd name="T23" fmla="*/ 22 h 25"/>
                <a:gd name="T24" fmla="*/ 89 w 93"/>
                <a:gd name="T25" fmla="*/ 15 h 25"/>
                <a:gd name="T26" fmla="*/ 93 w 93"/>
                <a:gd name="T27" fmla="*/ 6 h 25"/>
                <a:gd name="T28" fmla="*/ 83 w 93"/>
                <a:gd name="T29" fmla="*/ 8 h 25"/>
                <a:gd name="T30" fmla="*/ 76 w 93"/>
                <a:gd name="T31" fmla="*/ 13 h 25"/>
                <a:gd name="T32" fmla="*/ 71 w 93"/>
                <a:gd name="T33" fmla="*/ 11 h 25"/>
                <a:gd name="T34" fmla="*/ 61 w 93"/>
                <a:gd name="T35" fmla="*/ 8 h 25"/>
                <a:gd name="T36" fmla="*/ 52 w 93"/>
                <a:gd name="T37" fmla="*/ 5 h 25"/>
                <a:gd name="T38" fmla="*/ 45 w 93"/>
                <a:gd name="T39" fmla="*/ 2 h 25"/>
                <a:gd name="T40" fmla="*/ 32 w 93"/>
                <a:gd name="T41" fmla="*/ 6 h 25"/>
                <a:gd name="T42" fmla="*/ 21 w 93"/>
                <a:gd name="T43" fmla="*/ 5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3"/>
                <a:gd name="T67" fmla="*/ 0 h 25"/>
                <a:gd name="T68" fmla="*/ 93 w 93"/>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3" h="25">
                  <a:moveTo>
                    <a:pt x="21" y="5"/>
                  </a:moveTo>
                  <a:lnTo>
                    <a:pt x="6" y="0"/>
                  </a:lnTo>
                  <a:lnTo>
                    <a:pt x="3" y="0"/>
                  </a:lnTo>
                  <a:lnTo>
                    <a:pt x="0" y="6"/>
                  </a:lnTo>
                  <a:lnTo>
                    <a:pt x="0" y="11"/>
                  </a:lnTo>
                  <a:lnTo>
                    <a:pt x="8" y="16"/>
                  </a:lnTo>
                  <a:lnTo>
                    <a:pt x="21" y="17"/>
                  </a:lnTo>
                  <a:lnTo>
                    <a:pt x="35" y="18"/>
                  </a:lnTo>
                  <a:lnTo>
                    <a:pt x="46" y="23"/>
                  </a:lnTo>
                  <a:lnTo>
                    <a:pt x="60" y="25"/>
                  </a:lnTo>
                  <a:lnTo>
                    <a:pt x="72" y="25"/>
                  </a:lnTo>
                  <a:lnTo>
                    <a:pt x="83" y="22"/>
                  </a:lnTo>
                  <a:lnTo>
                    <a:pt x="89" y="15"/>
                  </a:lnTo>
                  <a:lnTo>
                    <a:pt x="93" y="6"/>
                  </a:lnTo>
                  <a:lnTo>
                    <a:pt x="83" y="8"/>
                  </a:lnTo>
                  <a:lnTo>
                    <a:pt x="76" y="13"/>
                  </a:lnTo>
                  <a:lnTo>
                    <a:pt x="71" y="11"/>
                  </a:lnTo>
                  <a:lnTo>
                    <a:pt x="61" y="8"/>
                  </a:lnTo>
                  <a:lnTo>
                    <a:pt x="52" y="5"/>
                  </a:lnTo>
                  <a:lnTo>
                    <a:pt x="45" y="2"/>
                  </a:lnTo>
                  <a:lnTo>
                    <a:pt x="32" y="6"/>
                  </a:lnTo>
                  <a:lnTo>
                    <a:pt x="21" y="5"/>
                  </a:lnTo>
                  <a:close/>
                </a:path>
              </a:pathLst>
            </a:custGeom>
            <a:solidFill>
              <a:srgbClr val="3F5F00"/>
            </a:solidFill>
            <a:ln w="9525">
              <a:noFill/>
              <a:round/>
              <a:headEnd/>
              <a:tailEnd/>
            </a:ln>
          </p:spPr>
          <p:txBody>
            <a:bodyPr/>
            <a:lstStyle/>
            <a:p>
              <a:endParaRPr lang="en-US" dirty="0"/>
            </a:p>
          </p:txBody>
        </p:sp>
        <p:sp>
          <p:nvSpPr>
            <p:cNvPr id="42019" name="Freeform 21"/>
            <p:cNvSpPr>
              <a:spLocks/>
            </p:cNvSpPr>
            <p:nvPr/>
          </p:nvSpPr>
          <p:spPr bwMode="auto">
            <a:xfrm>
              <a:off x="2792" y="2193"/>
              <a:ext cx="75" cy="76"/>
            </a:xfrm>
            <a:custGeom>
              <a:avLst/>
              <a:gdLst>
                <a:gd name="T0" fmla="*/ 0 w 151"/>
                <a:gd name="T1" fmla="*/ 27 h 152"/>
                <a:gd name="T2" fmla="*/ 18 w 151"/>
                <a:gd name="T3" fmla="*/ 12 h 152"/>
                <a:gd name="T4" fmla="*/ 41 w 151"/>
                <a:gd name="T5" fmla="*/ 4 h 152"/>
                <a:gd name="T6" fmla="*/ 66 w 151"/>
                <a:gd name="T7" fmla="*/ 0 h 152"/>
                <a:gd name="T8" fmla="*/ 95 w 151"/>
                <a:gd name="T9" fmla="*/ 2 h 152"/>
                <a:gd name="T10" fmla="*/ 115 w 151"/>
                <a:gd name="T11" fmla="*/ 12 h 152"/>
                <a:gd name="T12" fmla="*/ 131 w 151"/>
                <a:gd name="T13" fmla="*/ 32 h 152"/>
                <a:gd name="T14" fmla="*/ 139 w 151"/>
                <a:gd name="T15" fmla="*/ 73 h 152"/>
                <a:gd name="T16" fmla="*/ 147 w 151"/>
                <a:gd name="T17" fmla="*/ 112 h 152"/>
                <a:gd name="T18" fmla="*/ 151 w 151"/>
                <a:gd name="T19" fmla="*/ 152 h 152"/>
                <a:gd name="T20" fmla="*/ 136 w 151"/>
                <a:gd name="T21" fmla="*/ 144 h 152"/>
                <a:gd name="T22" fmla="*/ 121 w 151"/>
                <a:gd name="T23" fmla="*/ 138 h 152"/>
                <a:gd name="T24" fmla="*/ 102 w 151"/>
                <a:gd name="T25" fmla="*/ 145 h 152"/>
                <a:gd name="T26" fmla="*/ 112 w 151"/>
                <a:gd name="T27" fmla="*/ 103 h 152"/>
                <a:gd name="T28" fmla="*/ 120 w 151"/>
                <a:gd name="T29" fmla="*/ 63 h 152"/>
                <a:gd name="T30" fmla="*/ 118 w 151"/>
                <a:gd name="T31" fmla="*/ 41 h 152"/>
                <a:gd name="T32" fmla="*/ 101 w 151"/>
                <a:gd name="T33" fmla="*/ 22 h 152"/>
                <a:gd name="T34" fmla="*/ 56 w 151"/>
                <a:gd name="T35" fmla="*/ 17 h 152"/>
                <a:gd name="T36" fmla="*/ 0 w 151"/>
                <a:gd name="T37" fmla="*/ 27 h 1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1"/>
                <a:gd name="T58" fmla="*/ 0 h 152"/>
                <a:gd name="T59" fmla="*/ 151 w 151"/>
                <a:gd name="T60" fmla="*/ 152 h 1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1" h="152">
                  <a:moveTo>
                    <a:pt x="0" y="27"/>
                  </a:moveTo>
                  <a:lnTo>
                    <a:pt x="18" y="12"/>
                  </a:lnTo>
                  <a:lnTo>
                    <a:pt x="41" y="4"/>
                  </a:lnTo>
                  <a:lnTo>
                    <a:pt x="66" y="0"/>
                  </a:lnTo>
                  <a:lnTo>
                    <a:pt x="95" y="2"/>
                  </a:lnTo>
                  <a:lnTo>
                    <a:pt x="115" y="12"/>
                  </a:lnTo>
                  <a:lnTo>
                    <a:pt x="131" y="32"/>
                  </a:lnTo>
                  <a:lnTo>
                    <a:pt x="139" y="73"/>
                  </a:lnTo>
                  <a:lnTo>
                    <a:pt x="147" y="112"/>
                  </a:lnTo>
                  <a:lnTo>
                    <a:pt x="151" y="152"/>
                  </a:lnTo>
                  <a:lnTo>
                    <a:pt x="136" y="144"/>
                  </a:lnTo>
                  <a:lnTo>
                    <a:pt x="121" y="138"/>
                  </a:lnTo>
                  <a:lnTo>
                    <a:pt x="102" y="145"/>
                  </a:lnTo>
                  <a:lnTo>
                    <a:pt x="112" y="103"/>
                  </a:lnTo>
                  <a:lnTo>
                    <a:pt x="120" y="63"/>
                  </a:lnTo>
                  <a:lnTo>
                    <a:pt x="118" y="41"/>
                  </a:lnTo>
                  <a:lnTo>
                    <a:pt x="101" y="22"/>
                  </a:lnTo>
                  <a:lnTo>
                    <a:pt x="56" y="17"/>
                  </a:lnTo>
                  <a:lnTo>
                    <a:pt x="0" y="27"/>
                  </a:lnTo>
                  <a:close/>
                </a:path>
              </a:pathLst>
            </a:custGeom>
            <a:solidFill>
              <a:srgbClr val="3F5F00"/>
            </a:solidFill>
            <a:ln w="9525">
              <a:noFill/>
              <a:round/>
              <a:headEnd/>
              <a:tailEnd/>
            </a:ln>
          </p:spPr>
          <p:txBody>
            <a:bodyPr/>
            <a:lstStyle/>
            <a:p>
              <a:endParaRPr lang="en-US" dirty="0"/>
            </a:p>
          </p:txBody>
        </p:sp>
        <p:sp>
          <p:nvSpPr>
            <p:cNvPr id="42020" name="Freeform 22"/>
            <p:cNvSpPr>
              <a:spLocks/>
            </p:cNvSpPr>
            <p:nvPr/>
          </p:nvSpPr>
          <p:spPr bwMode="auto">
            <a:xfrm>
              <a:off x="2865" y="2196"/>
              <a:ext cx="59" cy="14"/>
            </a:xfrm>
            <a:custGeom>
              <a:avLst/>
              <a:gdLst>
                <a:gd name="T0" fmla="*/ 0 w 119"/>
                <a:gd name="T1" fmla="*/ 29 h 29"/>
                <a:gd name="T2" fmla="*/ 24 w 119"/>
                <a:gd name="T3" fmla="*/ 8 h 29"/>
                <a:gd name="T4" fmla="*/ 46 w 119"/>
                <a:gd name="T5" fmla="*/ 0 h 29"/>
                <a:gd name="T6" fmla="*/ 76 w 119"/>
                <a:gd name="T7" fmla="*/ 2 h 29"/>
                <a:gd name="T8" fmla="*/ 105 w 119"/>
                <a:gd name="T9" fmla="*/ 13 h 29"/>
                <a:gd name="T10" fmla="*/ 119 w 119"/>
                <a:gd name="T11" fmla="*/ 27 h 29"/>
                <a:gd name="T12" fmla="*/ 115 w 119"/>
                <a:gd name="T13" fmla="*/ 29 h 29"/>
                <a:gd name="T14" fmla="*/ 90 w 119"/>
                <a:gd name="T15" fmla="*/ 20 h 29"/>
                <a:gd name="T16" fmla="*/ 58 w 119"/>
                <a:gd name="T17" fmla="*/ 13 h 29"/>
                <a:gd name="T18" fmla="*/ 23 w 119"/>
                <a:gd name="T19" fmla="*/ 25 h 29"/>
                <a:gd name="T20" fmla="*/ 0 w 119"/>
                <a:gd name="T21" fmla="*/ 29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9"/>
                <a:gd name="T34" fmla="*/ 0 h 29"/>
                <a:gd name="T35" fmla="*/ 119 w 119"/>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9" h="29">
                  <a:moveTo>
                    <a:pt x="0" y="29"/>
                  </a:moveTo>
                  <a:lnTo>
                    <a:pt x="24" y="8"/>
                  </a:lnTo>
                  <a:lnTo>
                    <a:pt x="46" y="0"/>
                  </a:lnTo>
                  <a:lnTo>
                    <a:pt x="76" y="2"/>
                  </a:lnTo>
                  <a:lnTo>
                    <a:pt x="105" y="13"/>
                  </a:lnTo>
                  <a:lnTo>
                    <a:pt x="119" y="27"/>
                  </a:lnTo>
                  <a:lnTo>
                    <a:pt x="115" y="29"/>
                  </a:lnTo>
                  <a:lnTo>
                    <a:pt x="90" y="20"/>
                  </a:lnTo>
                  <a:lnTo>
                    <a:pt x="58" y="13"/>
                  </a:lnTo>
                  <a:lnTo>
                    <a:pt x="23" y="25"/>
                  </a:lnTo>
                  <a:lnTo>
                    <a:pt x="0" y="29"/>
                  </a:lnTo>
                  <a:close/>
                </a:path>
              </a:pathLst>
            </a:custGeom>
            <a:solidFill>
              <a:srgbClr val="3F5F00"/>
            </a:solidFill>
            <a:ln w="9525">
              <a:noFill/>
              <a:round/>
              <a:headEnd/>
              <a:tailEnd/>
            </a:ln>
          </p:spPr>
          <p:txBody>
            <a:bodyPr/>
            <a:lstStyle/>
            <a:p>
              <a:endParaRPr lang="en-US" dirty="0"/>
            </a:p>
          </p:txBody>
        </p:sp>
        <p:sp>
          <p:nvSpPr>
            <p:cNvPr id="42021" name="Freeform 23"/>
            <p:cNvSpPr>
              <a:spLocks/>
            </p:cNvSpPr>
            <p:nvPr/>
          </p:nvSpPr>
          <p:spPr bwMode="auto">
            <a:xfrm>
              <a:off x="2808" y="2212"/>
              <a:ext cx="35" cy="11"/>
            </a:xfrm>
            <a:custGeom>
              <a:avLst/>
              <a:gdLst>
                <a:gd name="T0" fmla="*/ 0 w 70"/>
                <a:gd name="T1" fmla="*/ 10 h 22"/>
                <a:gd name="T2" fmla="*/ 12 w 70"/>
                <a:gd name="T3" fmla="*/ 5 h 22"/>
                <a:gd name="T4" fmla="*/ 30 w 70"/>
                <a:gd name="T5" fmla="*/ 1 h 22"/>
                <a:gd name="T6" fmla="*/ 43 w 70"/>
                <a:gd name="T7" fmla="*/ 0 h 22"/>
                <a:gd name="T8" fmla="*/ 60 w 70"/>
                <a:gd name="T9" fmla="*/ 6 h 22"/>
                <a:gd name="T10" fmla="*/ 70 w 70"/>
                <a:gd name="T11" fmla="*/ 13 h 22"/>
                <a:gd name="T12" fmla="*/ 54 w 70"/>
                <a:gd name="T13" fmla="*/ 21 h 22"/>
                <a:gd name="T14" fmla="*/ 35 w 70"/>
                <a:gd name="T15" fmla="*/ 22 h 22"/>
                <a:gd name="T16" fmla="*/ 14 w 70"/>
                <a:gd name="T17" fmla="*/ 20 h 22"/>
                <a:gd name="T18" fmla="*/ 0 w 70"/>
                <a:gd name="T19" fmla="*/ 1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22"/>
                <a:gd name="T32" fmla="*/ 70 w 70"/>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22">
                  <a:moveTo>
                    <a:pt x="0" y="10"/>
                  </a:moveTo>
                  <a:lnTo>
                    <a:pt x="12" y="5"/>
                  </a:lnTo>
                  <a:lnTo>
                    <a:pt x="30" y="1"/>
                  </a:lnTo>
                  <a:lnTo>
                    <a:pt x="43" y="0"/>
                  </a:lnTo>
                  <a:lnTo>
                    <a:pt x="60" y="6"/>
                  </a:lnTo>
                  <a:lnTo>
                    <a:pt x="70" y="13"/>
                  </a:lnTo>
                  <a:lnTo>
                    <a:pt x="54" y="21"/>
                  </a:lnTo>
                  <a:lnTo>
                    <a:pt x="35" y="22"/>
                  </a:lnTo>
                  <a:lnTo>
                    <a:pt x="14" y="20"/>
                  </a:lnTo>
                  <a:lnTo>
                    <a:pt x="0" y="10"/>
                  </a:lnTo>
                  <a:close/>
                </a:path>
              </a:pathLst>
            </a:custGeom>
            <a:solidFill>
              <a:srgbClr val="3F5F00"/>
            </a:solidFill>
            <a:ln w="9525">
              <a:noFill/>
              <a:round/>
              <a:headEnd/>
              <a:tailEnd/>
            </a:ln>
          </p:spPr>
          <p:txBody>
            <a:bodyPr/>
            <a:lstStyle/>
            <a:p>
              <a:endParaRPr lang="en-US" dirty="0"/>
            </a:p>
          </p:txBody>
        </p:sp>
        <p:sp>
          <p:nvSpPr>
            <p:cNvPr id="42022" name="Freeform 24"/>
            <p:cNvSpPr>
              <a:spLocks/>
            </p:cNvSpPr>
            <p:nvPr/>
          </p:nvSpPr>
          <p:spPr bwMode="auto">
            <a:xfrm>
              <a:off x="2876" y="2211"/>
              <a:ext cx="35" cy="11"/>
            </a:xfrm>
            <a:custGeom>
              <a:avLst/>
              <a:gdLst>
                <a:gd name="T0" fmla="*/ 70 w 70"/>
                <a:gd name="T1" fmla="*/ 11 h 22"/>
                <a:gd name="T2" fmla="*/ 60 w 70"/>
                <a:gd name="T3" fmla="*/ 6 h 22"/>
                <a:gd name="T4" fmla="*/ 41 w 70"/>
                <a:gd name="T5" fmla="*/ 0 h 22"/>
                <a:gd name="T6" fmla="*/ 28 w 70"/>
                <a:gd name="T7" fmla="*/ 0 h 22"/>
                <a:gd name="T8" fmla="*/ 11 w 70"/>
                <a:gd name="T9" fmla="*/ 8 h 22"/>
                <a:gd name="T10" fmla="*/ 0 w 70"/>
                <a:gd name="T11" fmla="*/ 14 h 22"/>
                <a:gd name="T12" fmla="*/ 18 w 70"/>
                <a:gd name="T13" fmla="*/ 21 h 22"/>
                <a:gd name="T14" fmla="*/ 36 w 70"/>
                <a:gd name="T15" fmla="*/ 22 h 22"/>
                <a:gd name="T16" fmla="*/ 55 w 70"/>
                <a:gd name="T17" fmla="*/ 20 h 22"/>
                <a:gd name="T18" fmla="*/ 70 w 70"/>
                <a:gd name="T19" fmla="*/ 1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22"/>
                <a:gd name="T32" fmla="*/ 70 w 70"/>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22">
                  <a:moveTo>
                    <a:pt x="70" y="11"/>
                  </a:moveTo>
                  <a:lnTo>
                    <a:pt x="60" y="6"/>
                  </a:lnTo>
                  <a:lnTo>
                    <a:pt x="41" y="0"/>
                  </a:lnTo>
                  <a:lnTo>
                    <a:pt x="28" y="0"/>
                  </a:lnTo>
                  <a:lnTo>
                    <a:pt x="11" y="8"/>
                  </a:lnTo>
                  <a:lnTo>
                    <a:pt x="0" y="14"/>
                  </a:lnTo>
                  <a:lnTo>
                    <a:pt x="18" y="21"/>
                  </a:lnTo>
                  <a:lnTo>
                    <a:pt x="36" y="22"/>
                  </a:lnTo>
                  <a:lnTo>
                    <a:pt x="55" y="20"/>
                  </a:lnTo>
                  <a:lnTo>
                    <a:pt x="70" y="11"/>
                  </a:lnTo>
                  <a:close/>
                </a:path>
              </a:pathLst>
            </a:custGeom>
            <a:solidFill>
              <a:srgbClr val="3F5F00"/>
            </a:solidFill>
            <a:ln w="9525">
              <a:noFill/>
              <a:round/>
              <a:headEnd/>
              <a:tailEnd/>
            </a:ln>
          </p:spPr>
          <p:txBody>
            <a:bodyPr/>
            <a:lstStyle/>
            <a:p>
              <a:endParaRPr lang="en-US" dirty="0"/>
            </a:p>
          </p:txBody>
        </p:sp>
        <p:sp>
          <p:nvSpPr>
            <p:cNvPr id="42023" name="Freeform 25"/>
            <p:cNvSpPr>
              <a:spLocks/>
            </p:cNvSpPr>
            <p:nvPr/>
          </p:nvSpPr>
          <p:spPr bwMode="auto">
            <a:xfrm>
              <a:off x="2625" y="2080"/>
              <a:ext cx="348" cy="253"/>
            </a:xfrm>
            <a:custGeom>
              <a:avLst/>
              <a:gdLst>
                <a:gd name="T0" fmla="*/ 346 w 694"/>
                <a:gd name="T1" fmla="*/ 12 h 505"/>
                <a:gd name="T2" fmla="*/ 271 w 694"/>
                <a:gd name="T3" fmla="*/ 18 h 505"/>
                <a:gd name="T4" fmla="*/ 209 w 694"/>
                <a:gd name="T5" fmla="*/ 49 h 505"/>
                <a:gd name="T6" fmla="*/ 135 w 694"/>
                <a:gd name="T7" fmla="*/ 101 h 505"/>
                <a:gd name="T8" fmla="*/ 89 w 694"/>
                <a:gd name="T9" fmla="*/ 185 h 505"/>
                <a:gd name="T10" fmla="*/ 58 w 694"/>
                <a:gd name="T11" fmla="*/ 243 h 505"/>
                <a:gd name="T12" fmla="*/ 18 w 694"/>
                <a:gd name="T13" fmla="*/ 287 h 505"/>
                <a:gd name="T14" fmla="*/ 0 w 694"/>
                <a:gd name="T15" fmla="*/ 320 h 505"/>
                <a:gd name="T16" fmla="*/ 24 w 694"/>
                <a:gd name="T17" fmla="*/ 370 h 505"/>
                <a:gd name="T18" fmla="*/ 57 w 694"/>
                <a:gd name="T19" fmla="*/ 401 h 505"/>
                <a:gd name="T20" fmla="*/ 111 w 694"/>
                <a:gd name="T21" fmla="*/ 425 h 505"/>
                <a:gd name="T22" fmla="*/ 173 w 694"/>
                <a:gd name="T23" fmla="*/ 450 h 505"/>
                <a:gd name="T24" fmla="*/ 197 w 694"/>
                <a:gd name="T25" fmla="*/ 474 h 505"/>
                <a:gd name="T26" fmla="*/ 262 w 694"/>
                <a:gd name="T27" fmla="*/ 505 h 505"/>
                <a:gd name="T28" fmla="*/ 293 w 694"/>
                <a:gd name="T29" fmla="*/ 490 h 505"/>
                <a:gd name="T30" fmla="*/ 277 w 694"/>
                <a:gd name="T31" fmla="*/ 341 h 505"/>
                <a:gd name="T32" fmla="*/ 296 w 694"/>
                <a:gd name="T33" fmla="*/ 221 h 505"/>
                <a:gd name="T34" fmla="*/ 330 w 694"/>
                <a:gd name="T35" fmla="*/ 141 h 505"/>
                <a:gd name="T36" fmla="*/ 388 w 694"/>
                <a:gd name="T37" fmla="*/ 92 h 505"/>
                <a:gd name="T38" fmla="*/ 426 w 694"/>
                <a:gd name="T39" fmla="*/ 80 h 505"/>
                <a:gd name="T40" fmla="*/ 470 w 694"/>
                <a:gd name="T41" fmla="*/ 83 h 505"/>
                <a:gd name="T42" fmla="*/ 512 w 694"/>
                <a:gd name="T43" fmla="*/ 101 h 505"/>
                <a:gd name="T44" fmla="*/ 555 w 694"/>
                <a:gd name="T45" fmla="*/ 132 h 505"/>
                <a:gd name="T46" fmla="*/ 573 w 694"/>
                <a:gd name="T47" fmla="*/ 160 h 505"/>
                <a:gd name="T48" fmla="*/ 590 w 694"/>
                <a:gd name="T49" fmla="*/ 194 h 505"/>
                <a:gd name="T50" fmla="*/ 594 w 694"/>
                <a:gd name="T51" fmla="*/ 228 h 505"/>
                <a:gd name="T52" fmla="*/ 586 w 694"/>
                <a:gd name="T53" fmla="*/ 256 h 505"/>
                <a:gd name="T54" fmla="*/ 586 w 694"/>
                <a:gd name="T55" fmla="*/ 287 h 505"/>
                <a:gd name="T56" fmla="*/ 599 w 694"/>
                <a:gd name="T57" fmla="*/ 351 h 505"/>
                <a:gd name="T58" fmla="*/ 590 w 694"/>
                <a:gd name="T59" fmla="*/ 388 h 505"/>
                <a:gd name="T60" fmla="*/ 590 w 694"/>
                <a:gd name="T61" fmla="*/ 432 h 505"/>
                <a:gd name="T62" fmla="*/ 643 w 694"/>
                <a:gd name="T63" fmla="*/ 437 h 505"/>
                <a:gd name="T64" fmla="*/ 676 w 694"/>
                <a:gd name="T65" fmla="*/ 421 h 505"/>
                <a:gd name="T66" fmla="*/ 694 w 694"/>
                <a:gd name="T67" fmla="*/ 385 h 505"/>
                <a:gd name="T68" fmla="*/ 683 w 694"/>
                <a:gd name="T69" fmla="*/ 317 h 505"/>
                <a:gd name="T70" fmla="*/ 652 w 694"/>
                <a:gd name="T71" fmla="*/ 252 h 505"/>
                <a:gd name="T72" fmla="*/ 605 w 694"/>
                <a:gd name="T73" fmla="*/ 181 h 505"/>
                <a:gd name="T74" fmla="*/ 581 w 694"/>
                <a:gd name="T75" fmla="*/ 123 h 505"/>
                <a:gd name="T76" fmla="*/ 550 w 694"/>
                <a:gd name="T77" fmla="*/ 76 h 505"/>
                <a:gd name="T78" fmla="*/ 521 w 694"/>
                <a:gd name="T79" fmla="*/ 52 h 505"/>
                <a:gd name="T80" fmla="*/ 481 w 694"/>
                <a:gd name="T81" fmla="*/ 27 h 505"/>
                <a:gd name="T82" fmla="*/ 395 w 694"/>
                <a:gd name="T83" fmla="*/ 0 h 505"/>
                <a:gd name="T84" fmla="*/ 346 w 694"/>
                <a:gd name="T85" fmla="*/ 12 h 5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4"/>
                <a:gd name="T130" fmla="*/ 0 h 505"/>
                <a:gd name="T131" fmla="*/ 694 w 694"/>
                <a:gd name="T132" fmla="*/ 505 h 5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4" h="505">
                  <a:moveTo>
                    <a:pt x="346" y="12"/>
                  </a:moveTo>
                  <a:lnTo>
                    <a:pt x="271" y="18"/>
                  </a:lnTo>
                  <a:lnTo>
                    <a:pt x="209" y="49"/>
                  </a:lnTo>
                  <a:lnTo>
                    <a:pt x="135" y="101"/>
                  </a:lnTo>
                  <a:lnTo>
                    <a:pt x="89" y="185"/>
                  </a:lnTo>
                  <a:lnTo>
                    <a:pt x="58" y="243"/>
                  </a:lnTo>
                  <a:lnTo>
                    <a:pt x="18" y="287"/>
                  </a:lnTo>
                  <a:lnTo>
                    <a:pt x="0" y="320"/>
                  </a:lnTo>
                  <a:lnTo>
                    <a:pt x="24" y="370"/>
                  </a:lnTo>
                  <a:lnTo>
                    <a:pt x="57" y="401"/>
                  </a:lnTo>
                  <a:lnTo>
                    <a:pt x="111" y="425"/>
                  </a:lnTo>
                  <a:lnTo>
                    <a:pt x="173" y="450"/>
                  </a:lnTo>
                  <a:lnTo>
                    <a:pt x="197" y="474"/>
                  </a:lnTo>
                  <a:lnTo>
                    <a:pt x="262" y="505"/>
                  </a:lnTo>
                  <a:lnTo>
                    <a:pt x="293" y="490"/>
                  </a:lnTo>
                  <a:lnTo>
                    <a:pt x="277" y="341"/>
                  </a:lnTo>
                  <a:lnTo>
                    <a:pt x="296" y="221"/>
                  </a:lnTo>
                  <a:lnTo>
                    <a:pt x="330" y="141"/>
                  </a:lnTo>
                  <a:lnTo>
                    <a:pt x="388" y="92"/>
                  </a:lnTo>
                  <a:lnTo>
                    <a:pt x="426" y="80"/>
                  </a:lnTo>
                  <a:lnTo>
                    <a:pt x="470" y="83"/>
                  </a:lnTo>
                  <a:lnTo>
                    <a:pt x="512" y="101"/>
                  </a:lnTo>
                  <a:lnTo>
                    <a:pt x="555" y="132"/>
                  </a:lnTo>
                  <a:lnTo>
                    <a:pt x="573" y="160"/>
                  </a:lnTo>
                  <a:lnTo>
                    <a:pt x="590" y="194"/>
                  </a:lnTo>
                  <a:lnTo>
                    <a:pt x="594" y="228"/>
                  </a:lnTo>
                  <a:lnTo>
                    <a:pt x="586" y="256"/>
                  </a:lnTo>
                  <a:lnTo>
                    <a:pt x="586" y="287"/>
                  </a:lnTo>
                  <a:lnTo>
                    <a:pt x="599" y="351"/>
                  </a:lnTo>
                  <a:lnTo>
                    <a:pt x="590" y="388"/>
                  </a:lnTo>
                  <a:lnTo>
                    <a:pt x="590" y="432"/>
                  </a:lnTo>
                  <a:lnTo>
                    <a:pt x="643" y="437"/>
                  </a:lnTo>
                  <a:lnTo>
                    <a:pt x="676" y="421"/>
                  </a:lnTo>
                  <a:lnTo>
                    <a:pt x="694" y="385"/>
                  </a:lnTo>
                  <a:lnTo>
                    <a:pt x="683" y="317"/>
                  </a:lnTo>
                  <a:lnTo>
                    <a:pt x="652" y="252"/>
                  </a:lnTo>
                  <a:lnTo>
                    <a:pt x="605" y="181"/>
                  </a:lnTo>
                  <a:lnTo>
                    <a:pt x="581" y="123"/>
                  </a:lnTo>
                  <a:lnTo>
                    <a:pt x="550" y="76"/>
                  </a:lnTo>
                  <a:lnTo>
                    <a:pt x="521" y="52"/>
                  </a:lnTo>
                  <a:lnTo>
                    <a:pt x="481" y="27"/>
                  </a:lnTo>
                  <a:lnTo>
                    <a:pt x="395" y="0"/>
                  </a:lnTo>
                  <a:lnTo>
                    <a:pt x="346" y="12"/>
                  </a:lnTo>
                  <a:close/>
                </a:path>
              </a:pathLst>
            </a:custGeom>
            <a:solidFill>
              <a:srgbClr val="9FFF9F"/>
            </a:solidFill>
            <a:ln w="9525">
              <a:noFill/>
              <a:round/>
              <a:headEnd/>
              <a:tailEnd/>
            </a:ln>
          </p:spPr>
          <p:txBody>
            <a:bodyPr/>
            <a:lstStyle/>
            <a:p>
              <a:endParaRPr lang="en-US" dirty="0"/>
            </a:p>
          </p:txBody>
        </p:sp>
        <p:sp>
          <p:nvSpPr>
            <p:cNvPr id="42024" name="Freeform 26"/>
            <p:cNvSpPr>
              <a:spLocks/>
            </p:cNvSpPr>
            <p:nvPr/>
          </p:nvSpPr>
          <p:spPr bwMode="auto">
            <a:xfrm>
              <a:off x="2575" y="2310"/>
              <a:ext cx="240" cy="308"/>
            </a:xfrm>
            <a:custGeom>
              <a:avLst/>
              <a:gdLst>
                <a:gd name="T0" fmla="*/ 288 w 479"/>
                <a:gd name="T1" fmla="*/ 0 h 616"/>
                <a:gd name="T2" fmla="*/ 295 w 479"/>
                <a:gd name="T3" fmla="*/ 77 h 616"/>
                <a:gd name="T4" fmla="*/ 322 w 479"/>
                <a:gd name="T5" fmla="*/ 148 h 616"/>
                <a:gd name="T6" fmla="*/ 362 w 479"/>
                <a:gd name="T7" fmla="*/ 195 h 616"/>
                <a:gd name="T8" fmla="*/ 399 w 479"/>
                <a:gd name="T9" fmla="*/ 225 h 616"/>
                <a:gd name="T10" fmla="*/ 393 w 479"/>
                <a:gd name="T11" fmla="*/ 284 h 616"/>
                <a:gd name="T12" fmla="*/ 427 w 479"/>
                <a:gd name="T13" fmla="*/ 373 h 616"/>
                <a:gd name="T14" fmla="*/ 464 w 479"/>
                <a:gd name="T15" fmla="*/ 488 h 616"/>
                <a:gd name="T16" fmla="*/ 479 w 479"/>
                <a:gd name="T17" fmla="*/ 616 h 616"/>
                <a:gd name="T18" fmla="*/ 201 w 479"/>
                <a:gd name="T19" fmla="*/ 616 h 616"/>
                <a:gd name="T20" fmla="*/ 167 w 479"/>
                <a:gd name="T21" fmla="*/ 590 h 616"/>
                <a:gd name="T22" fmla="*/ 132 w 479"/>
                <a:gd name="T23" fmla="*/ 548 h 616"/>
                <a:gd name="T24" fmla="*/ 100 w 479"/>
                <a:gd name="T25" fmla="*/ 498 h 616"/>
                <a:gd name="T26" fmla="*/ 68 w 479"/>
                <a:gd name="T27" fmla="*/ 443 h 616"/>
                <a:gd name="T28" fmla="*/ 38 w 479"/>
                <a:gd name="T29" fmla="*/ 376 h 616"/>
                <a:gd name="T30" fmla="*/ 15 w 479"/>
                <a:gd name="T31" fmla="*/ 307 h 616"/>
                <a:gd name="T32" fmla="*/ 7 w 479"/>
                <a:gd name="T33" fmla="*/ 249 h 616"/>
                <a:gd name="T34" fmla="*/ 0 w 479"/>
                <a:gd name="T35" fmla="*/ 219 h 616"/>
                <a:gd name="T36" fmla="*/ 65 w 479"/>
                <a:gd name="T37" fmla="*/ 219 h 616"/>
                <a:gd name="T38" fmla="*/ 115 w 479"/>
                <a:gd name="T39" fmla="*/ 209 h 616"/>
                <a:gd name="T40" fmla="*/ 173 w 479"/>
                <a:gd name="T41" fmla="*/ 164 h 616"/>
                <a:gd name="T42" fmla="*/ 220 w 479"/>
                <a:gd name="T43" fmla="*/ 102 h 616"/>
                <a:gd name="T44" fmla="*/ 288 w 479"/>
                <a:gd name="T45" fmla="*/ 0 h 6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79"/>
                <a:gd name="T70" fmla="*/ 0 h 616"/>
                <a:gd name="T71" fmla="*/ 479 w 479"/>
                <a:gd name="T72" fmla="*/ 616 h 6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79" h="616">
                  <a:moveTo>
                    <a:pt x="288" y="0"/>
                  </a:moveTo>
                  <a:lnTo>
                    <a:pt x="295" y="77"/>
                  </a:lnTo>
                  <a:lnTo>
                    <a:pt x="322" y="148"/>
                  </a:lnTo>
                  <a:lnTo>
                    <a:pt x="362" y="195"/>
                  </a:lnTo>
                  <a:lnTo>
                    <a:pt x="399" y="225"/>
                  </a:lnTo>
                  <a:lnTo>
                    <a:pt x="393" y="284"/>
                  </a:lnTo>
                  <a:lnTo>
                    <a:pt x="427" y="373"/>
                  </a:lnTo>
                  <a:lnTo>
                    <a:pt x="464" y="488"/>
                  </a:lnTo>
                  <a:lnTo>
                    <a:pt x="479" y="616"/>
                  </a:lnTo>
                  <a:lnTo>
                    <a:pt x="201" y="616"/>
                  </a:lnTo>
                  <a:lnTo>
                    <a:pt x="167" y="590"/>
                  </a:lnTo>
                  <a:lnTo>
                    <a:pt x="132" y="548"/>
                  </a:lnTo>
                  <a:lnTo>
                    <a:pt x="100" y="498"/>
                  </a:lnTo>
                  <a:lnTo>
                    <a:pt x="68" y="443"/>
                  </a:lnTo>
                  <a:lnTo>
                    <a:pt x="38" y="376"/>
                  </a:lnTo>
                  <a:lnTo>
                    <a:pt x="15" y="307"/>
                  </a:lnTo>
                  <a:lnTo>
                    <a:pt x="7" y="249"/>
                  </a:lnTo>
                  <a:lnTo>
                    <a:pt x="0" y="219"/>
                  </a:lnTo>
                  <a:lnTo>
                    <a:pt x="65" y="219"/>
                  </a:lnTo>
                  <a:lnTo>
                    <a:pt x="115" y="209"/>
                  </a:lnTo>
                  <a:lnTo>
                    <a:pt x="173" y="164"/>
                  </a:lnTo>
                  <a:lnTo>
                    <a:pt x="220" y="102"/>
                  </a:lnTo>
                  <a:lnTo>
                    <a:pt x="288" y="0"/>
                  </a:lnTo>
                  <a:close/>
                </a:path>
              </a:pathLst>
            </a:custGeom>
            <a:solidFill>
              <a:srgbClr val="008000"/>
            </a:solidFill>
            <a:ln w="9525">
              <a:noFill/>
              <a:round/>
              <a:headEnd/>
              <a:tailEnd/>
            </a:ln>
          </p:spPr>
          <p:txBody>
            <a:bodyPr/>
            <a:lstStyle/>
            <a:p>
              <a:endParaRPr lang="en-US" dirty="0"/>
            </a:p>
          </p:txBody>
        </p:sp>
        <p:sp>
          <p:nvSpPr>
            <p:cNvPr id="42025" name="Rectangle 27"/>
            <p:cNvSpPr>
              <a:spLocks noChangeArrowheads="1"/>
            </p:cNvSpPr>
            <p:nvPr/>
          </p:nvSpPr>
          <p:spPr bwMode="auto">
            <a:xfrm>
              <a:off x="2353" y="2575"/>
              <a:ext cx="912" cy="119"/>
            </a:xfrm>
            <a:prstGeom prst="rect">
              <a:avLst/>
            </a:prstGeom>
            <a:solidFill>
              <a:srgbClr val="008000"/>
            </a:solidFill>
            <a:ln w="7938">
              <a:solidFill>
                <a:srgbClr val="BFFFBF"/>
              </a:solidFill>
              <a:miter lim="800000"/>
              <a:headEnd/>
              <a:tailEnd/>
            </a:ln>
          </p:spPr>
          <p:txBody>
            <a:bodyPr/>
            <a:lstStyle/>
            <a:p>
              <a:endParaRPr lang="en-US" dirty="0"/>
            </a:p>
          </p:txBody>
        </p:sp>
        <p:sp>
          <p:nvSpPr>
            <p:cNvPr id="42026" name="Rectangle 28"/>
            <p:cNvSpPr>
              <a:spLocks noChangeArrowheads="1"/>
            </p:cNvSpPr>
            <p:nvPr/>
          </p:nvSpPr>
          <p:spPr bwMode="auto">
            <a:xfrm>
              <a:off x="2327" y="1859"/>
              <a:ext cx="965" cy="71"/>
            </a:xfrm>
            <a:prstGeom prst="rect">
              <a:avLst/>
            </a:prstGeom>
            <a:solidFill>
              <a:srgbClr val="008000"/>
            </a:solidFill>
            <a:ln w="14288">
              <a:solidFill>
                <a:srgbClr val="DFFFBF"/>
              </a:solidFill>
              <a:miter lim="800000"/>
              <a:headEnd/>
              <a:tailEnd/>
            </a:ln>
          </p:spPr>
          <p:txBody>
            <a:bodyPr/>
            <a:lstStyle/>
            <a:p>
              <a:endParaRPr lang="en-US" dirty="0"/>
            </a:p>
          </p:txBody>
        </p:sp>
        <p:sp>
          <p:nvSpPr>
            <p:cNvPr id="42027" name="Freeform 29"/>
            <p:cNvSpPr>
              <a:spLocks/>
            </p:cNvSpPr>
            <p:nvPr/>
          </p:nvSpPr>
          <p:spPr bwMode="auto">
            <a:xfrm>
              <a:off x="1996" y="1892"/>
              <a:ext cx="132" cy="293"/>
            </a:xfrm>
            <a:custGeom>
              <a:avLst/>
              <a:gdLst>
                <a:gd name="T0" fmla="*/ 28 w 264"/>
                <a:gd name="T1" fmla="*/ 248 h 588"/>
                <a:gd name="T2" fmla="*/ 16 w 264"/>
                <a:gd name="T3" fmla="*/ 211 h 588"/>
                <a:gd name="T4" fmla="*/ 6 w 264"/>
                <a:gd name="T5" fmla="*/ 168 h 588"/>
                <a:gd name="T6" fmla="*/ 0 w 264"/>
                <a:gd name="T7" fmla="*/ 116 h 588"/>
                <a:gd name="T8" fmla="*/ 13 w 264"/>
                <a:gd name="T9" fmla="*/ 61 h 588"/>
                <a:gd name="T10" fmla="*/ 36 w 264"/>
                <a:gd name="T11" fmla="*/ 0 h 588"/>
                <a:gd name="T12" fmla="*/ 68 w 264"/>
                <a:gd name="T13" fmla="*/ 55 h 588"/>
                <a:gd name="T14" fmla="*/ 86 w 264"/>
                <a:gd name="T15" fmla="*/ 97 h 588"/>
                <a:gd name="T16" fmla="*/ 93 w 264"/>
                <a:gd name="T17" fmla="*/ 150 h 588"/>
                <a:gd name="T18" fmla="*/ 89 w 264"/>
                <a:gd name="T19" fmla="*/ 207 h 588"/>
                <a:gd name="T20" fmla="*/ 81 w 264"/>
                <a:gd name="T21" fmla="*/ 252 h 588"/>
                <a:gd name="T22" fmla="*/ 70 w 264"/>
                <a:gd name="T23" fmla="*/ 279 h 588"/>
                <a:gd name="T24" fmla="*/ 91 w 264"/>
                <a:gd name="T25" fmla="*/ 252 h 588"/>
                <a:gd name="T26" fmla="*/ 125 w 264"/>
                <a:gd name="T27" fmla="*/ 217 h 588"/>
                <a:gd name="T28" fmla="*/ 160 w 264"/>
                <a:gd name="T29" fmla="*/ 197 h 588"/>
                <a:gd name="T30" fmla="*/ 190 w 264"/>
                <a:gd name="T31" fmla="*/ 181 h 588"/>
                <a:gd name="T32" fmla="*/ 231 w 264"/>
                <a:gd name="T33" fmla="*/ 173 h 588"/>
                <a:gd name="T34" fmla="*/ 264 w 264"/>
                <a:gd name="T35" fmla="*/ 167 h 588"/>
                <a:gd name="T36" fmla="*/ 249 w 264"/>
                <a:gd name="T37" fmla="*/ 206 h 588"/>
                <a:gd name="T38" fmla="*/ 233 w 264"/>
                <a:gd name="T39" fmla="*/ 249 h 588"/>
                <a:gd name="T40" fmla="*/ 200 w 264"/>
                <a:gd name="T41" fmla="*/ 285 h 588"/>
                <a:gd name="T42" fmla="*/ 172 w 264"/>
                <a:gd name="T43" fmla="*/ 306 h 588"/>
                <a:gd name="T44" fmla="*/ 125 w 264"/>
                <a:gd name="T45" fmla="*/ 320 h 588"/>
                <a:gd name="T46" fmla="*/ 83 w 264"/>
                <a:gd name="T47" fmla="*/ 325 h 588"/>
                <a:gd name="T48" fmla="*/ 131 w 264"/>
                <a:gd name="T49" fmla="*/ 349 h 588"/>
                <a:gd name="T50" fmla="*/ 164 w 264"/>
                <a:gd name="T51" fmla="*/ 373 h 588"/>
                <a:gd name="T52" fmla="*/ 180 w 264"/>
                <a:gd name="T53" fmla="*/ 398 h 588"/>
                <a:gd name="T54" fmla="*/ 196 w 264"/>
                <a:gd name="T55" fmla="*/ 427 h 588"/>
                <a:gd name="T56" fmla="*/ 199 w 264"/>
                <a:gd name="T57" fmla="*/ 453 h 588"/>
                <a:gd name="T58" fmla="*/ 207 w 264"/>
                <a:gd name="T59" fmla="*/ 494 h 588"/>
                <a:gd name="T60" fmla="*/ 149 w 264"/>
                <a:gd name="T61" fmla="*/ 475 h 588"/>
                <a:gd name="T62" fmla="*/ 114 w 264"/>
                <a:gd name="T63" fmla="*/ 451 h 588"/>
                <a:gd name="T64" fmla="*/ 96 w 264"/>
                <a:gd name="T65" fmla="*/ 424 h 588"/>
                <a:gd name="T66" fmla="*/ 68 w 264"/>
                <a:gd name="T67" fmla="*/ 372 h 588"/>
                <a:gd name="T68" fmla="*/ 91 w 264"/>
                <a:gd name="T69" fmla="*/ 421 h 588"/>
                <a:gd name="T70" fmla="*/ 99 w 264"/>
                <a:gd name="T71" fmla="*/ 471 h 588"/>
                <a:gd name="T72" fmla="*/ 104 w 264"/>
                <a:gd name="T73" fmla="*/ 506 h 588"/>
                <a:gd name="T74" fmla="*/ 98 w 264"/>
                <a:gd name="T75" fmla="*/ 552 h 588"/>
                <a:gd name="T76" fmla="*/ 97 w 264"/>
                <a:gd name="T77" fmla="*/ 588 h 588"/>
                <a:gd name="T78" fmla="*/ 46 w 264"/>
                <a:gd name="T79" fmla="*/ 543 h 588"/>
                <a:gd name="T80" fmla="*/ 21 w 264"/>
                <a:gd name="T81" fmla="*/ 486 h 588"/>
                <a:gd name="T82" fmla="*/ 12 w 264"/>
                <a:gd name="T83" fmla="*/ 424 h 588"/>
                <a:gd name="T84" fmla="*/ 27 w 264"/>
                <a:gd name="T85" fmla="*/ 362 h 588"/>
                <a:gd name="T86" fmla="*/ 27 w 264"/>
                <a:gd name="T87" fmla="*/ 311 h 588"/>
                <a:gd name="T88" fmla="*/ 28 w 264"/>
                <a:gd name="T89" fmla="*/ 283 h 588"/>
                <a:gd name="T90" fmla="*/ 28 w 264"/>
                <a:gd name="T91" fmla="*/ 248 h 5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588"/>
                <a:gd name="T140" fmla="*/ 264 w 264"/>
                <a:gd name="T141" fmla="*/ 588 h 5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588">
                  <a:moveTo>
                    <a:pt x="28" y="248"/>
                  </a:moveTo>
                  <a:lnTo>
                    <a:pt x="16" y="211"/>
                  </a:lnTo>
                  <a:lnTo>
                    <a:pt x="6" y="168"/>
                  </a:lnTo>
                  <a:lnTo>
                    <a:pt x="0" y="116"/>
                  </a:lnTo>
                  <a:lnTo>
                    <a:pt x="13" y="61"/>
                  </a:lnTo>
                  <a:lnTo>
                    <a:pt x="36" y="0"/>
                  </a:lnTo>
                  <a:lnTo>
                    <a:pt x="68" y="55"/>
                  </a:lnTo>
                  <a:lnTo>
                    <a:pt x="86" y="97"/>
                  </a:lnTo>
                  <a:lnTo>
                    <a:pt x="93" y="150"/>
                  </a:lnTo>
                  <a:lnTo>
                    <a:pt x="89" y="207"/>
                  </a:lnTo>
                  <a:lnTo>
                    <a:pt x="81" y="252"/>
                  </a:lnTo>
                  <a:lnTo>
                    <a:pt x="70" y="279"/>
                  </a:lnTo>
                  <a:lnTo>
                    <a:pt x="91" y="252"/>
                  </a:lnTo>
                  <a:lnTo>
                    <a:pt x="125" y="217"/>
                  </a:lnTo>
                  <a:lnTo>
                    <a:pt x="160" y="197"/>
                  </a:lnTo>
                  <a:lnTo>
                    <a:pt x="190" y="181"/>
                  </a:lnTo>
                  <a:lnTo>
                    <a:pt x="231" y="173"/>
                  </a:lnTo>
                  <a:lnTo>
                    <a:pt x="264" y="167"/>
                  </a:lnTo>
                  <a:lnTo>
                    <a:pt x="249" y="206"/>
                  </a:lnTo>
                  <a:lnTo>
                    <a:pt x="233" y="249"/>
                  </a:lnTo>
                  <a:lnTo>
                    <a:pt x="200" y="285"/>
                  </a:lnTo>
                  <a:lnTo>
                    <a:pt x="172" y="306"/>
                  </a:lnTo>
                  <a:lnTo>
                    <a:pt x="125" y="320"/>
                  </a:lnTo>
                  <a:lnTo>
                    <a:pt x="83" y="325"/>
                  </a:lnTo>
                  <a:lnTo>
                    <a:pt x="131" y="349"/>
                  </a:lnTo>
                  <a:lnTo>
                    <a:pt x="164" y="373"/>
                  </a:lnTo>
                  <a:lnTo>
                    <a:pt x="180" y="398"/>
                  </a:lnTo>
                  <a:lnTo>
                    <a:pt x="196" y="427"/>
                  </a:lnTo>
                  <a:lnTo>
                    <a:pt x="199" y="453"/>
                  </a:lnTo>
                  <a:lnTo>
                    <a:pt x="207" y="494"/>
                  </a:lnTo>
                  <a:lnTo>
                    <a:pt x="149" y="475"/>
                  </a:lnTo>
                  <a:lnTo>
                    <a:pt x="114" y="451"/>
                  </a:lnTo>
                  <a:lnTo>
                    <a:pt x="96" y="424"/>
                  </a:lnTo>
                  <a:lnTo>
                    <a:pt x="68" y="372"/>
                  </a:lnTo>
                  <a:lnTo>
                    <a:pt x="91" y="421"/>
                  </a:lnTo>
                  <a:lnTo>
                    <a:pt x="99" y="471"/>
                  </a:lnTo>
                  <a:lnTo>
                    <a:pt x="104" y="506"/>
                  </a:lnTo>
                  <a:lnTo>
                    <a:pt x="98" y="552"/>
                  </a:lnTo>
                  <a:lnTo>
                    <a:pt x="97" y="588"/>
                  </a:lnTo>
                  <a:lnTo>
                    <a:pt x="46" y="543"/>
                  </a:lnTo>
                  <a:lnTo>
                    <a:pt x="21" y="486"/>
                  </a:lnTo>
                  <a:lnTo>
                    <a:pt x="12" y="424"/>
                  </a:lnTo>
                  <a:lnTo>
                    <a:pt x="27" y="362"/>
                  </a:lnTo>
                  <a:lnTo>
                    <a:pt x="27" y="311"/>
                  </a:lnTo>
                  <a:lnTo>
                    <a:pt x="28" y="283"/>
                  </a:lnTo>
                  <a:lnTo>
                    <a:pt x="28" y="248"/>
                  </a:lnTo>
                  <a:close/>
                </a:path>
              </a:pathLst>
            </a:custGeom>
            <a:solidFill>
              <a:srgbClr val="008000"/>
            </a:solidFill>
            <a:ln w="7938">
              <a:solidFill>
                <a:srgbClr val="BFFFBF"/>
              </a:solidFill>
              <a:prstDash val="solid"/>
              <a:round/>
              <a:headEnd/>
              <a:tailEnd/>
            </a:ln>
          </p:spPr>
          <p:txBody>
            <a:bodyPr/>
            <a:lstStyle/>
            <a:p>
              <a:endParaRPr lang="en-US" dirty="0"/>
            </a:p>
          </p:txBody>
        </p:sp>
        <p:sp>
          <p:nvSpPr>
            <p:cNvPr id="42028" name="Freeform 30"/>
            <p:cNvSpPr>
              <a:spLocks/>
            </p:cNvSpPr>
            <p:nvPr/>
          </p:nvSpPr>
          <p:spPr bwMode="auto">
            <a:xfrm>
              <a:off x="1778" y="1863"/>
              <a:ext cx="94" cy="134"/>
            </a:xfrm>
            <a:custGeom>
              <a:avLst/>
              <a:gdLst>
                <a:gd name="T0" fmla="*/ 75 w 189"/>
                <a:gd name="T1" fmla="*/ 240 h 268"/>
                <a:gd name="T2" fmla="*/ 42 w 189"/>
                <a:gd name="T3" fmla="*/ 215 h 268"/>
                <a:gd name="T4" fmla="*/ 25 w 189"/>
                <a:gd name="T5" fmla="*/ 191 h 268"/>
                <a:gd name="T6" fmla="*/ 10 w 189"/>
                <a:gd name="T7" fmla="*/ 162 h 268"/>
                <a:gd name="T8" fmla="*/ 8 w 189"/>
                <a:gd name="T9" fmla="*/ 136 h 268"/>
                <a:gd name="T10" fmla="*/ 0 w 189"/>
                <a:gd name="T11" fmla="*/ 95 h 268"/>
                <a:gd name="T12" fmla="*/ 56 w 189"/>
                <a:gd name="T13" fmla="*/ 113 h 268"/>
                <a:gd name="T14" fmla="*/ 93 w 189"/>
                <a:gd name="T15" fmla="*/ 138 h 268"/>
                <a:gd name="T16" fmla="*/ 111 w 189"/>
                <a:gd name="T17" fmla="*/ 164 h 268"/>
                <a:gd name="T18" fmla="*/ 138 w 189"/>
                <a:gd name="T19" fmla="*/ 216 h 268"/>
                <a:gd name="T20" fmla="*/ 116 w 189"/>
                <a:gd name="T21" fmla="*/ 168 h 268"/>
                <a:gd name="T22" fmla="*/ 106 w 189"/>
                <a:gd name="T23" fmla="*/ 118 h 268"/>
                <a:gd name="T24" fmla="*/ 103 w 189"/>
                <a:gd name="T25" fmla="*/ 82 h 268"/>
                <a:gd name="T26" fmla="*/ 109 w 189"/>
                <a:gd name="T27" fmla="*/ 37 h 268"/>
                <a:gd name="T28" fmla="*/ 110 w 189"/>
                <a:gd name="T29" fmla="*/ 0 h 268"/>
                <a:gd name="T30" fmla="*/ 157 w 189"/>
                <a:gd name="T31" fmla="*/ 49 h 268"/>
                <a:gd name="T32" fmla="*/ 182 w 189"/>
                <a:gd name="T33" fmla="*/ 102 h 268"/>
                <a:gd name="T34" fmla="*/ 188 w 189"/>
                <a:gd name="T35" fmla="*/ 164 h 268"/>
                <a:gd name="T36" fmla="*/ 189 w 189"/>
                <a:gd name="T37" fmla="*/ 264 h 268"/>
                <a:gd name="T38" fmla="*/ 133 w 189"/>
                <a:gd name="T39" fmla="*/ 268 h 268"/>
                <a:gd name="T40" fmla="*/ 75 w 189"/>
                <a:gd name="T41" fmla="*/ 240 h 2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9"/>
                <a:gd name="T64" fmla="*/ 0 h 268"/>
                <a:gd name="T65" fmla="*/ 189 w 189"/>
                <a:gd name="T66" fmla="*/ 268 h 2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9" h="268">
                  <a:moveTo>
                    <a:pt x="75" y="240"/>
                  </a:moveTo>
                  <a:lnTo>
                    <a:pt x="42" y="215"/>
                  </a:lnTo>
                  <a:lnTo>
                    <a:pt x="25" y="191"/>
                  </a:lnTo>
                  <a:lnTo>
                    <a:pt x="10" y="162"/>
                  </a:lnTo>
                  <a:lnTo>
                    <a:pt x="8" y="136"/>
                  </a:lnTo>
                  <a:lnTo>
                    <a:pt x="0" y="95"/>
                  </a:lnTo>
                  <a:lnTo>
                    <a:pt x="56" y="113"/>
                  </a:lnTo>
                  <a:lnTo>
                    <a:pt x="93" y="138"/>
                  </a:lnTo>
                  <a:lnTo>
                    <a:pt x="111" y="164"/>
                  </a:lnTo>
                  <a:lnTo>
                    <a:pt x="138" y="216"/>
                  </a:lnTo>
                  <a:lnTo>
                    <a:pt x="116" y="168"/>
                  </a:lnTo>
                  <a:lnTo>
                    <a:pt x="106" y="118"/>
                  </a:lnTo>
                  <a:lnTo>
                    <a:pt x="103" y="82"/>
                  </a:lnTo>
                  <a:lnTo>
                    <a:pt x="109" y="37"/>
                  </a:lnTo>
                  <a:lnTo>
                    <a:pt x="110" y="0"/>
                  </a:lnTo>
                  <a:lnTo>
                    <a:pt x="157" y="49"/>
                  </a:lnTo>
                  <a:lnTo>
                    <a:pt x="182" y="102"/>
                  </a:lnTo>
                  <a:lnTo>
                    <a:pt x="188" y="164"/>
                  </a:lnTo>
                  <a:lnTo>
                    <a:pt x="189" y="264"/>
                  </a:lnTo>
                  <a:lnTo>
                    <a:pt x="133" y="268"/>
                  </a:lnTo>
                  <a:lnTo>
                    <a:pt x="75" y="240"/>
                  </a:lnTo>
                  <a:close/>
                </a:path>
              </a:pathLst>
            </a:custGeom>
            <a:solidFill>
              <a:srgbClr val="008000"/>
            </a:solidFill>
            <a:ln w="7938">
              <a:solidFill>
                <a:srgbClr val="BFFFBF"/>
              </a:solidFill>
              <a:prstDash val="solid"/>
              <a:round/>
              <a:headEnd/>
              <a:tailEnd/>
            </a:ln>
          </p:spPr>
          <p:txBody>
            <a:bodyPr/>
            <a:lstStyle/>
            <a:p>
              <a:endParaRPr lang="en-US" dirty="0"/>
            </a:p>
          </p:txBody>
        </p:sp>
        <p:sp>
          <p:nvSpPr>
            <p:cNvPr id="42029" name="Oval 31"/>
            <p:cNvSpPr>
              <a:spLocks noChangeArrowheads="1"/>
            </p:cNvSpPr>
            <p:nvPr/>
          </p:nvSpPr>
          <p:spPr bwMode="auto">
            <a:xfrm>
              <a:off x="1812" y="1894"/>
              <a:ext cx="199" cy="298"/>
            </a:xfrm>
            <a:prstGeom prst="ellipse">
              <a:avLst/>
            </a:prstGeom>
            <a:solidFill>
              <a:srgbClr val="008000"/>
            </a:solidFill>
            <a:ln w="14288">
              <a:solidFill>
                <a:srgbClr val="9FFF9F"/>
              </a:solidFill>
              <a:round/>
              <a:headEnd/>
              <a:tailEnd/>
            </a:ln>
          </p:spPr>
          <p:txBody>
            <a:bodyPr/>
            <a:lstStyle/>
            <a:p>
              <a:endParaRPr lang="en-US" dirty="0"/>
            </a:p>
          </p:txBody>
        </p:sp>
        <p:sp>
          <p:nvSpPr>
            <p:cNvPr id="42030" name="Freeform 32"/>
            <p:cNvSpPr>
              <a:spLocks/>
            </p:cNvSpPr>
            <p:nvPr/>
          </p:nvSpPr>
          <p:spPr bwMode="auto">
            <a:xfrm>
              <a:off x="1854" y="1943"/>
              <a:ext cx="115" cy="169"/>
            </a:xfrm>
            <a:custGeom>
              <a:avLst/>
              <a:gdLst>
                <a:gd name="T0" fmla="*/ 8 w 229"/>
                <a:gd name="T1" fmla="*/ 33 h 339"/>
                <a:gd name="T2" fmla="*/ 23 w 229"/>
                <a:gd name="T3" fmla="*/ 33 h 339"/>
                <a:gd name="T4" fmla="*/ 43 w 229"/>
                <a:gd name="T5" fmla="*/ 30 h 339"/>
                <a:gd name="T6" fmla="*/ 56 w 229"/>
                <a:gd name="T7" fmla="*/ 21 h 339"/>
                <a:gd name="T8" fmla="*/ 67 w 229"/>
                <a:gd name="T9" fmla="*/ 13 h 339"/>
                <a:gd name="T10" fmla="*/ 77 w 229"/>
                <a:gd name="T11" fmla="*/ 0 h 339"/>
                <a:gd name="T12" fmla="*/ 181 w 229"/>
                <a:gd name="T13" fmla="*/ 0 h 339"/>
                <a:gd name="T14" fmla="*/ 181 w 229"/>
                <a:gd name="T15" fmla="*/ 283 h 339"/>
                <a:gd name="T16" fmla="*/ 187 w 229"/>
                <a:gd name="T17" fmla="*/ 300 h 339"/>
                <a:gd name="T18" fmla="*/ 196 w 229"/>
                <a:gd name="T19" fmla="*/ 312 h 339"/>
                <a:gd name="T20" fmla="*/ 215 w 229"/>
                <a:gd name="T21" fmla="*/ 321 h 339"/>
                <a:gd name="T22" fmla="*/ 229 w 229"/>
                <a:gd name="T23" fmla="*/ 321 h 339"/>
                <a:gd name="T24" fmla="*/ 229 w 229"/>
                <a:gd name="T25" fmla="*/ 339 h 339"/>
                <a:gd name="T26" fmla="*/ 0 w 229"/>
                <a:gd name="T27" fmla="*/ 339 h 339"/>
                <a:gd name="T28" fmla="*/ 0 w 229"/>
                <a:gd name="T29" fmla="*/ 321 h 339"/>
                <a:gd name="T30" fmla="*/ 14 w 229"/>
                <a:gd name="T31" fmla="*/ 321 h 339"/>
                <a:gd name="T32" fmla="*/ 33 w 229"/>
                <a:gd name="T33" fmla="*/ 312 h 339"/>
                <a:gd name="T34" fmla="*/ 43 w 229"/>
                <a:gd name="T35" fmla="*/ 300 h 339"/>
                <a:gd name="T36" fmla="*/ 47 w 229"/>
                <a:gd name="T37" fmla="*/ 283 h 339"/>
                <a:gd name="T38" fmla="*/ 47 w 229"/>
                <a:gd name="T39" fmla="*/ 72 h 339"/>
                <a:gd name="T40" fmla="*/ 43 w 229"/>
                <a:gd name="T41" fmla="*/ 60 h 339"/>
                <a:gd name="T42" fmla="*/ 33 w 229"/>
                <a:gd name="T43" fmla="*/ 50 h 339"/>
                <a:gd name="T44" fmla="*/ 19 w 229"/>
                <a:gd name="T45" fmla="*/ 46 h 339"/>
                <a:gd name="T46" fmla="*/ 8 w 229"/>
                <a:gd name="T47" fmla="*/ 46 h 339"/>
                <a:gd name="T48" fmla="*/ 8 w 229"/>
                <a:gd name="T49" fmla="*/ 33 h 3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9"/>
                <a:gd name="T76" fmla="*/ 0 h 339"/>
                <a:gd name="T77" fmla="*/ 229 w 229"/>
                <a:gd name="T78" fmla="*/ 339 h 3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9" h="339">
                  <a:moveTo>
                    <a:pt x="8" y="33"/>
                  </a:moveTo>
                  <a:lnTo>
                    <a:pt x="23" y="33"/>
                  </a:lnTo>
                  <a:lnTo>
                    <a:pt x="43" y="30"/>
                  </a:lnTo>
                  <a:lnTo>
                    <a:pt x="56" y="21"/>
                  </a:lnTo>
                  <a:lnTo>
                    <a:pt x="67" y="13"/>
                  </a:lnTo>
                  <a:lnTo>
                    <a:pt x="77" y="0"/>
                  </a:lnTo>
                  <a:lnTo>
                    <a:pt x="181" y="0"/>
                  </a:lnTo>
                  <a:lnTo>
                    <a:pt x="181" y="283"/>
                  </a:lnTo>
                  <a:lnTo>
                    <a:pt x="187" y="300"/>
                  </a:lnTo>
                  <a:lnTo>
                    <a:pt x="196" y="312"/>
                  </a:lnTo>
                  <a:lnTo>
                    <a:pt x="215" y="321"/>
                  </a:lnTo>
                  <a:lnTo>
                    <a:pt x="229" y="321"/>
                  </a:lnTo>
                  <a:lnTo>
                    <a:pt x="229" y="339"/>
                  </a:lnTo>
                  <a:lnTo>
                    <a:pt x="0" y="339"/>
                  </a:lnTo>
                  <a:lnTo>
                    <a:pt x="0" y="321"/>
                  </a:lnTo>
                  <a:lnTo>
                    <a:pt x="14" y="321"/>
                  </a:lnTo>
                  <a:lnTo>
                    <a:pt x="33" y="312"/>
                  </a:lnTo>
                  <a:lnTo>
                    <a:pt x="43" y="300"/>
                  </a:lnTo>
                  <a:lnTo>
                    <a:pt x="47" y="283"/>
                  </a:lnTo>
                  <a:lnTo>
                    <a:pt x="47" y="72"/>
                  </a:lnTo>
                  <a:lnTo>
                    <a:pt x="43" y="60"/>
                  </a:lnTo>
                  <a:lnTo>
                    <a:pt x="33"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2031" name="Freeform 33"/>
            <p:cNvSpPr>
              <a:spLocks/>
            </p:cNvSpPr>
            <p:nvPr/>
          </p:nvSpPr>
          <p:spPr bwMode="auto">
            <a:xfrm>
              <a:off x="3493" y="1892"/>
              <a:ext cx="132" cy="293"/>
            </a:xfrm>
            <a:custGeom>
              <a:avLst/>
              <a:gdLst>
                <a:gd name="T0" fmla="*/ 236 w 263"/>
                <a:gd name="T1" fmla="*/ 248 h 588"/>
                <a:gd name="T2" fmla="*/ 248 w 263"/>
                <a:gd name="T3" fmla="*/ 211 h 588"/>
                <a:gd name="T4" fmla="*/ 258 w 263"/>
                <a:gd name="T5" fmla="*/ 168 h 588"/>
                <a:gd name="T6" fmla="*/ 263 w 263"/>
                <a:gd name="T7" fmla="*/ 116 h 588"/>
                <a:gd name="T8" fmla="*/ 252 w 263"/>
                <a:gd name="T9" fmla="*/ 61 h 588"/>
                <a:gd name="T10" fmla="*/ 229 w 263"/>
                <a:gd name="T11" fmla="*/ 0 h 588"/>
                <a:gd name="T12" fmla="*/ 197 w 263"/>
                <a:gd name="T13" fmla="*/ 55 h 588"/>
                <a:gd name="T14" fmla="*/ 178 w 263"/>
                <a:gd name="T15" fmla="*/ 97 h 588"/>
                <a:gd name="T16" fmla="*/ 172 w 263"/>
                <a:gd name="T17" fmla="*/ 150 h 588"/>
                <a:gd name="T18" fmla="*/ 175 w 263"/>
                <a:gd name="T19" fmla="*/ 207 h 588"/>
                <a:gd name="T20" fmla="*/ 183 w 263"/>
                <a:gd name="T21" fmla="*/ 252 h 588"/>
                <a:gd name="T22" fmla="*/ 193 w 263"/>
                <a:gd name="T23" fmla="*/ 279 h 588"/>
                <a:gd name="T24" fmla="*/ 173 w 263"/>
                <a:gd name="T25" fmla="*/ 252 h 588"/>
                <a:gd name="T26" fmla="*/ 139 w 263"/>
                <a:gd name="T27" fmla="*/ 217 h 588"/>
                <a:gd name="T28" fmla="*/ 104 w 263"/>
                <a:gd name="T29" fmla="*/ 197 h 588"/>
                <a:gd name="T30" fmla="*/ 74 w 263"/>
                <a:gd name="T31" fmla="*/ 181 h 588"/>
                <a:gd name="T32" fmla="*/ 33 w 263"/>
                <a:gd name="T33" fmla="*/ 173 h 588"/>
                <a:gd name="T34" fmla="*/ 0 w 263"/>
                <a:gd name="T35" fmla="*/ 167 h 588"/>
                <a:gd name="T36" fmla="*/ 16 w 263"/>
                <a:gd name="T37" fmla="*/ 206 h 588"/>
                <a:gd name="T38" fmla="*/ 31 w 263"/>
                <a:gd name="T39" fmla="*/ 249 h 588"/>
                <a:gd name="T40" fmla="*/ 64 w 263"/>
                <a:gd name="T41" fmla="*/ 285 h 588"/>
                <a:gd name="T42" fmla="*/ 91 w 263"/>
                <a:gd name="T43" fmla="*/ 306 h 588"/>
                <a:gd name="T44" fmla="*/ 139 w 263"/>
                <a:gd name="T45" fmla="*/ 320 h 588"/>
                <a:gd name="T46" fmla="*/ 182 w 263"/>
                <a:gd name="T47" fmla="*/ 325 h 588"/>
                <a:gd name="T48" fmla="*/ 133 w 263"/>
                <a:gd name="T49" fmla="*/ 349 h 588"/>
                <a:gd name="T50" fmla="*/ 101 w 263"/>
                <a:gd name="T51" fmla="*/ 373 h 588"/>
                <a:gd name="T52" fmla="*/ 83 w 263"/>
                <a:gd name="T53" fmla="*/ 398 h 588"/>
                <a:gd name="T54" fmla="*/ 68 w 263"/>
                <a:gd name="T55" fmla="*/ 427 h 588"/>
                <a:gd name="T56" fmla="*/ 66 w 263"/>
                <a:gd name="T57" fmla="*/ 453 h 588"/>
                <a:gd name="T58" fmla="*/ 58 w 263"/>
                <a:gd name="T59" fmla="*/ 494 h 588"/>
                <a:gd name="T60" fmla="*/ 114 w 263"/>
                <a:gd name="T61" fmla="*/ 475 h 588"/>
                <a:gd name="T62" fmla="*/ 151 w 263"/>
                <a:gd name="T63" fmla="*/ 451 h 588"/>
                <a:gd name="T64" fmla="*/ 169 w 263"/>
                <a:gd name="T65" fmla="*/ 424 h 588"/>
                <a:gd name="T66" fmla="*/ 197 w 263"/>
                <a:gd name="T67" fmla="*/ 372 h 588"/>
                <a:gd name="T68" fmla="*/ 173 w 263"/>
                <a:gd name="T69" fmla="*/ 421 h 588"/>
                <a:gd name="T70" fmla="*/ 165 w 263"/>
                <a:gd name="T71" fmla="*/ 471 h 588"/>
                <a:gd name="T72" fmla="*/ 161 w 263"/>
                <a:gd name="T73" fmla="*/ 506 h 588"/>
                <a:gd name="T74" fmla="*/ 167 w 263"/>
                <a:gd name="T75" fmla="*/ 552 h 588"/>
                <a:gd name="T76" fmla="*/ 168 w 263"/>
                <a:gd name="T77" fmla="*/ 588 h 588"/>
                <a:gd name="T78" fmla="*/ 219 w 263"/>
                <a:gd name="T79" fmla="*/ 543 h 588"/>
                <a:gd name="T80" fmla="*/ 244 w 263"/>
                <a:gd name="T81" fmla="*/ 486 h 588"/>
                <a:gd name="T82" fmla="*/ 253 w 263"/>
                <a:gd name="T83" fmla="*/ 424 h 588"/>
                <a:gd name="T84" fmla="*/ 238 w 263"/>
                <a:gd name="T85" fmla="*/ 362 h 588"/>
                <a:gd name="T86" fmla="*/ 237 w 263"/>
                <a:gd name="T87" fmla="*/ 311 h 588"/>
                <a:gd name="T88" fmla="*/ 236 w 263"/>
                <a:gd name="T89" fmla="*/ 283 h 588"/>
                <a:gd name="T90" fmla="*/ 236 w 263"/>
                <a:gd name="T91" fmla="*/ 248 h 5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3"/>
                <a:gd name="T139" fmla="*/ 0 h 588"/>
                <a:gd name="T140" fmla="*/ 263 w 263"/>
                <a:gd name="T141" fmla="*/ 588 h 5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3" h="588">
                  <a:moveTo>
                    <a:pt x="236" y="248"/>
                  </a:moveTo>
                  <a:lnTo>
                    <a:pt x="248" y="211"/>
                  </a:lnTo>
                  <a:lnTo>
                    <a:pt x="258" y="168"/>
                  </a:lnTo>
                  <a:lnTo>
                    <a:pt x="263" y="116"/>
                  </a:lnTo>
                  <a:lnTo>
                    <a:pt x="252" y="61"/>
                  </a:lnTo>
                  <a:lnTo>
                    <a:pt x="229" y="0"/>
                  </a:lnTo>
                  <a:lnTo>
                    <a:pt x="197" y="55"/>
                  </a:lnTo>
                  <a:lnTo>
                    <a:pt x="178" y="97"/>
                  </a:lnTo>
                  <a:lnTo>
                    <a:pt x="172" y="150"/>
                  </a:lnTo>
                  <a:lnTo>
                    <a:pt x="175" y="207"/>
                  </a:lnTo>
                  <a:lnTo>
                    <a:pt x="183" y="252"/>
                  </a:lnTo>
                  <a:lnTo>
                    <a:pt x="193" y="279"/>
                  </a:lnTo>
                  <a:lnTo>
                    <a:pt x="173" y="252"/>
                  </a:lnTo>
                  <a:lnTo>
                    <a:pt x="139" y="217"/>
                  </a:lnTo>
                  <a:lnTo>
                    <a:pt x="104" y="197"/>
                  </a:lnTo>
                  <a:lnTo>
                    <a:pt x="74" y="181"/>
                  </a:lnTo>
                  <a:lnTo>
                    <a:pt x="33" y="173"/>
                  </a:lnTo>
                  <a:lnTo>
                    <a:pt x="0" y="167"/>
                  </a:lnTo>
                  <a:lnTo>
                    <a:pt x="16" y="206"/>
                  </a:lnTo>
                  <a:lnTo>
                    <a:pt x="31" y="249"/>
                  </a:lnTo>
                  <a:lnTo>
                    <a:pt x="64" y="285"/>
                  </a:lnTo>
                  <a:lnTo>
                    <a:pt x="91" y="306"/>
                  </a:lnTo>
                  <a:lnTo>
                    <a:pt x="139" y="320"/>
                  </a:lnTo>
                  <a:lnTo>
                    <a:pt x="182" y="325"/>
                  </a:lnTo>
                  <a:lnTo>
                    <a:pt x="133" y="349"/>
                  </a:lnTo>
                  <a:lnTo>
                    <a:pt x="101" y="373"/>
                  </a:lnTo>
                  <a:lnTo>
                    <a:pt x="83" y="398"/>
                  </a:lnTo>
                  <a:lnTo>
                    <a:pt x="68" y="427"/>
                  </a:lnTo>
                  <a:lnTo>
                    <a:pt x="66" y="453"/>
                  </a:lnTo>
                  <a:lnTo>
                    <a:pt x="58" y="494"/>
                  </a:lnTo>
                  <a:lnTo>
                    <a:pt x="114" y="475"/>
                  </a:lnTo>
                  <a:lnTo>
                    <a:pt x="151" y="451"/>
                  </a:lnTo>
                  <a:lnTo>
                    <a:pt x="169" y="424"/>
                  </a:lnTo>
                  <a:lnTo>
                    <a:pt x="197" y="372"/>
                  </a:lnTo>
                  <a:lnTo>
                    <a:pt x="173" y="421"/>
                  </a:lnTo>
                  <a:lnTo>
                    <a:pt x="165" y="471"/>
                  </a:lnTo>
                  <a:lnTo>
                    <a:pt x="161" y="506"/>
                  </a:lnTo>
                  <a:lnTo>
                    <a:pt x="167" y="552"/>
                  </a:lnTo>
                  <a:lnTo>
                    <a:pt x="168" y="588"/>
                  </a:lnTo>
                  <a:lnTo>
                    <a:pt x="219" y="543"/>
                  </a:lnTo>
                  <a:lnTo>
                    <a:pt x="244" y="486"/>
                  </a:lnTo>
                  <a:lnTo>
                    <a:pt x="253" y="424"/>
                  </a:lnTo>
                  <a:lnTo>
                    <a:pt x="238" y="362"/>
                  </a:lnTo>
                  <a:lnTo>
                    <a:pt x="237" y="311"/>
                  </a:lnTo>
                  <a:lnTo>
                    <a:pt x="236" y="283"/>
                  </a:lnTo>
                  <a:lnTo>
                    <a:pt x="236" y="248"/>
                  </a:lnTo>
                  <a:close/>
                </a:path>
              </a:pathLst>
            </a:custGeom>
            <a:solidFill>
              <a:srgbClr val="008000"/>
            </a:solidFill>
            <a:ln w="7938">
              <a:solidFill>
                <a:srgbClr val="BFFFBF"/>
              </a:solidFill>
              <a:prstDash val="solid"/>
              <a:round/>
              <a:headEnd/>
              <a:tailEnd/>
            </a:ln>
          </p:spPr>
          <p:txBody>
            <a:bodyPr/>
            <a:lstStyle/>
            <a:p>
              <a:endParaRPr lang="en-US" dirty="0"/>
            </a:p>
          </p:txBody>
        </p:sp>
        <p:sp>
          <p:nvSpPr>
            <p:cNvPr id="42032" name="Freeform 34"/>
            <p:cNvSpPr>
              <a:spLocks/>
            </p:cNvSpPr>
            <p:nvPr/>
          </p:nvSpPr>
          <p:spPr bwMode="auto">
            <a:xfrm>
              <a:off x="3748" y="1863"/>
              <a:ext cx="96" cy="134"/>
            </a:xfrm>
            <a:custGeom>
              <a:avLst/>
              <a:gdLst>
                <a:gd name="T0" fmla="*/ 114 w 190"/>
                <a:gd name="T1" fmla="*/ 240 h 268"/>
                <a:gd name="T2" fmla="*/ 148 w 190"/>
                <a:gd name="T3" fmla="*/ 215 h 268"/>
                <a:gd name="T4" fmla="*/ 164 w 190"/>
                <a:gd name="T5" fmla="*/ 191 h 268"/>
                <a:gd name="T6" fmla="*/ 180 w 190"/>
                <a:gd name="T7" fmla="*/ 162 h 268"/>
                <a:gd name="T8" fmla="*/ 181 w 190"/>
                <a:gd name="T9" fmla="*/ 136 h 268"/>
                <a:gd name="T10" fmla="*/ 190 w 190"/>
                <a:gd name="T11" fmla="*/ 95 h 268"/>
                <a:gd name="T12" fmla="*/ 133 w 190"/>
                <a:gd name="T13" fmla="*/ 113 h 268"/>
                <a:gd name="T14" fmla="*/ 97 w 190"/>
                <a:gd name="T15" fmla="*/ 138 h 268"/>
                <a:gd name="T16" fmla="*/ 79 w 190"/>
                <a:gd name="T17" fmla="*/ 164 h 268"/>
                <a:gd name="T18" fmla="*/ 50 w 190"/>
                <a:gd name="T19" fmla="*/ 216 h 268"/>
                <a:gd name="T20" fmla="*/ 74 w 190"/>
                <a:gd name="T21" fmla="*/ 168 h 268"/>
                <a:gd name="T22" fmla="*/ 82 w 190"/>
                <a:gd name="T23" fmla="*/ 118 h 268"/>
                <a:gd name="T24" fmla="*/ 87 w 190"/>
                <a:gd name="T25" fmla="*/ 82 h 268"/>
                <a:gd name="T26" fmla="*/ 80 w 190"/>
                <a:gd name="T27" fmla="*/ 37 h 268"/>
                <a:gd name="T28" fmla="*/ 79 w 190"/>
                <a:gd name="T29" fmla="*/ 0 h 268"/>
                <a:gd name="T30" fmla="*/ 32 w 190"/>
                <a:gd name="T31" fmla="*/ 49 h 268"/>
                <a:gd name="T32" fmla="*/ 8 w 190"/>
                <a:gd name="T33" fmla="*/ 102 h 268"/>
                <a:gd name="T34" fmla="*/ 1 w 190"/>
                <a:gd name="T35" fmla="*/ 164 h 268"/>
                <a:gd name="T36" fmla="*/ 0 w 190"/>
                <a:gd name="T37" fmla="*/ 264 h 268"/>
                <a:gd name="T38" fmla="*/ 57 w 190"/>
                <a:gd name="T39" fmla="*/ 268 h 268"/>
                <a:gd name="T40" fmla="*/ 114 w 190"/>
                <a:gd name="T41" fmla="*/ 240 h 2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
                <a:gd name="T64" fmla="*/ 0 h 268"/>
                <a:gd name="T65" fmla="*/ 190 w 190"/>
                <a:gd name="T66" fmla="*/ 268 h 2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 h="268">
                  <a:moveTo>
                    <a:pt x="114" y="240"/>
                  </a:moveTo>
                  <a:lnTo>
                    <a:pt x="148" y="215"/>
                  </a:lnTo>
                  <a:lnTo>
                    <a:pt x="164" y="191"/>
                  </a:lnTo>
                  <a:lnTo>
                    <a:pt x="180" y="162"/>
                  </a:lnTo>
                  <a:lnTo>
                    <a:pt x="181" y="136"/>
                  </a:lnTo>
                  <a:lnTo>
                    <a:pt x="190" y="95"/>
                  </a:lnTo>
                  <a:lnTo>
                    <a:pt x="133" y="113"/>
                  </a:lnTo>
                  <a:lnTo>
                    <a:pt x="97" y="138"/>
                  </a:lnTo>
                  <a:lnTo>
                    <a:pt x="79" y="164"/>
                  </a:lnTo>
                  <a:lnTo>
                    <a:pt x="50" y="216"/>
                  </a:lnTo>
                  <a:lnTo>
                    <a:pt x="74" y="168"/>
                  </a:lnTo>
                  <a:lnTo>
                    <a:pt x="82" y="118"/>
                  </a:lnTo>
                  <a:lnTo>
                    <a:pt x="87" y="82"/>
                  </a:lnTo>
                  <a:lnTo>
                    <a:pt x="80" y="37"/>
                  </a:lnTo>
                  <a:lnTo>
                    <a:pt x="79" y="0"/>
                  </a:lnTo>
                  <a:lnTo>
                    <a:pt x="32" y="49"/>
                  </a:lnTo>
                  <a:lnTo>
                    <a:pt x="8" y="102"/>
                  </a:lnTo>
                  <a:lnTo>
                    <a:pt x="1" y="164"/>
                  </a:lnTo>
                  <a:lnTo>
                    <a:pt x="0" y="264"/>
                  </a:lnTo>
                  <a:lnTo>
                    <a:pt x="57" y="268"/>
                  </a:lnTo>
                  <a:lnTo>
                    <a:pt x="114" y="240"/>
                  </a:lnTo>
                  <a:close/>
                </a:path>
              </a:pathLst>
            </a:custGeom>
            <a:solidFill>
              <a:srgbClr val="008000"/>
            </a:solidFill>
            <a:ln w="7938">
              <a:solidFill>
                <a:srgbClr val="BFFFBF"/>
              </a:solidFill>
              <a:prstDash val="solid"/>
              <a:round/>
              <a:headEnd/>
              <a:tailEnd/>
            </a:ln>
          </p:spPr>
          <p:txBody>
            <a:bodyPr/>
            <a:lstStyle/>
            <a:p>
              <a:endParaRPr lang="en-US" dirty="0"/>
            </a:p>
          </p:txBody>
        </p:sp>
        <p:sp>
          <p:nvSpPr>
            <p:cNvPr id="42033" name="Oval 35"/>
            <p:cNvSpPr>
              <a:spLocks noChangeArrowheads="1"/>
            </p:cNvSpPr>
            <p:nvPr/>
          </p:nvSpPr>
          <p:spPr bwMode="auto">
            <a:xfrm>
              <a:off x="3610" y="1894"/>
              <a:ext cx="199" cy="298"/>
            </a:xfrm>
            <a:prstGeom prst="ellipse">
              <a:avLst/>
            </a:prstGeom>
            <a:solidFill>
              <a:srgbClr val="008000"/>
            </a:solidFill>
            <a:ln w="14288">
              <a:solidFill>
                <a:srgbClr val="9FFF9F"/>
              </a:solidFill>
              <a:round/>
              <a:headEnd/>
              <a:tailEnd/>
            </a:ln>
          </p:spPr>
          <p:txBody>
            <a:bodyPr/>
            <a:lstStyle/>
            <a:p>
              <a:endParaRPr lang="en-US" dirty="0"/>
            </a:p>
          </p:txBody>
        </p:sp>
        <p:sp>
          <p:nvSpPr>
            <p:cNvPr id="42034" name="Freeform 36"/>
            <p:cNvSpPr>
              <a:spLocks/>
            </p:cNvSpPr>
            <p:nvPr/>
          </p:nvSpPr>
          <p:spPr bwMode="auto">
            <a:xfrm>
              <a:off x="3653" y="1943"/>
              <a:ext cx="114" cy="169"/>
            </a:xfrm>
            <a:custGeom>
              <a:avLst/>
              <a:gdLst>
                <a:gd name="T0" fmla="*/ 8 w 230"/>
                <a:gd name="T1" fmla="*/ 33 h 339"/>
                <a:gd name="T2" fmla="*/ 23 w 230"/>
                <a:gd name="T3" fmla="*/ 33 h 339"/>
                <a:gd name="T4" fmla="*/ 43 w 230"/>
                <a:gd name="T5" fmla="*/ 30 h 339"/>
                <a:gd name="T6" fmla="*/ 57 w 230"/>
                <a:gd name="T7" fmla="*/ 21 h 339"/>
                <a:gd name="T8" fmla="*/ 67 w 230"/>
                <a:gd name="T9" fmla="*/ 13 h 339"/>
                <a:gd name="T10" fmla="*/ 77 w 230"/>
                <a:gd name="T11" fmla="*/ 0 h 339"/>
                <a:gd name="T12" fmla="*/ 181 w 230"/>
                <a:gd name="T13" fmla="*/ 0 h 339"/>
                <a:gd name="T14" fmla="*/ 181 w 230"/>
                <a:gd name="T15" fmla="*/ 283 h 339"/>
                <a:gd name="T16" fmla="*/ 187 w 230"/>
                <a:gd name="T17" fmla="*/ 300 h 339"/>
                <a:gd name="T18" fmla="*/ 196 w 230"/>
                <a:gd name="T19" fmla="*/ 312 h 339"/>
                <a:gd name="T20" fmla="*/ 215 w 230"/>
                <a:gd name="T21" fmla="*/ 321 h 339"/>
                <a:gd name="T22" fmla="*/ 230 w 230"/>
                <a:gd name="T23" fmla="*/ 321 h 339"/>
                <a:gd name="T24" fmla="*/ 230 w 230"/>
                <a:gd name="T25" fmla="*/ 339 h 339"/>
                <a:gd name="T26" fmla="*/ 0 w 230"/>
                <a:gd name="T27" fmla="*/ 339 h 339"/>
                <a:gd name="T28" fmla="*/ 0 w 230"/>
                <a:gd name="T29" fmla="*/ 321 h 339"/>
                <a:gd name="T30" fmla="*/ 14 w 230"/>
                <a:gd name="T31" fmla="*/ 321 h 339"/>
                <a:gd name="T32" fmla="*/ 34 w 230"/>
                <a:gd name="T33" fmla="*/ 312 h 339"/>
                <a:gd name="T34" fmla="*/ 43 w 230"/>
                <a:gd name="T35" fmla="*/ 300 h 339"/>
                <a:gd name="T36" fmla="*/ 47 w 230"/>
                <a:gd name="T37" fmla="*/ 283 h 339"/>
                <a:gd name="T38" fmla="*/ 47 w 230"/>
                <a:gd name="T39" fmla="*/ 72 h 339"/>
                <a:gd name="T40" fmla="*/ 43 w 230"/>
                <a:gd name="T41" fmla="*/ 60 h 339"/>
                <a:gd name="T42" fmla="*/ 34 w 230"/>
                <a:gd name="T43" fmla="*/ 50 h 339"/>
                <a:gd name="T44" fmla="*/ 19 w 230"/>
                <a:gd name="T45" fmla="*/ 46 h 339"/>
                <a:gd name="T46" fmla="*/ 8 w 230"/>
                <a:gd name="T47" fmla="*/ 46 h 339"/>
                <a:gd name="T48" fmla="*/ 8 w 230"/>
                <a:gd name="T49" fmla="*/ 33 h 3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0"/>
                <a:gd name="T76" fmla="*/ 0 h 339"/>
                <a:gd name="T77" fmla="*/ 230 w 230"/>
                <a:gd name="T78" fmla="*/ 339 h 3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0" h="339">
                  <a:moveTo>
                    <a:pt x="8" y="33"/>
                  </a:moveTo>
                  <a:lnTo>
                    <a:pt x="23" y="33"/>
                  </a:lnTo>
                  <a:lnTo>
                    <a:pt x="43" y="30"/>
                  </a:lnTo>
                  <a:lnTo>
                    <a:pt x="57" y="21"/>
                  </a:lnTo>
                  <a:lnTo>
                    <a:pt x="67" y="13"/>
                  </a:lnTo>
                  <a:lnTo>
                    <a:pt x="77" y="0"/>
                  </a:lnTo>
                  <a:lnTo>
                    <a:pt x="181" y="0"/>
                  </a:lnTo>
                  <a:lnTo>
                    <a:pt x="181" y="283"/>
                  </a:lnTo>
                  <a:lnTo>
                    <a:pt x="187" y="300"/>
                  </a:lnTo>
                  <a:lnTo>
                    <a:pt x="196" y="312"/>
                  </a:lnTo>
                  <a:lnTo>
                    <a:pt x="215" y="321"/>
                  </a:lnTo>
                  <a:lnTo>
                    <a:pt x="230" y="321"/>
                  </a:lnTo>
                  <a:lnTo>
                    <a:pt x="230" y="339"/>
                  </a:lnTo>
                  <a:lnTo>
                    <a:pt x="0" y="339"/>
                  </a:lnTo>
                  <a:lnTo>
                    <a:pt x="0" y="321"/>
                  </a:lnTo>
                  <a:lnTo>
                    <a:pt x="14" y="321"/>
                  </a:lnTo>
                  <a:lnTo>
                    <a:pt x="34" y="312"/>
                  </a:lnTo>
                  <a:lnTo>
                    <a:pt x="43" y="300"/>
                  </a:lnTo>
                  <a:lnTo>
                    <a:pt x="47" y="283"/>
                  </a:lnTo>
                  <a:lnTo>
                    <a:pt x="47" y="72"/>
                  </a:lnTo>
                  <a:lnTo>
                    <a:pt x="43" y="60"/>
                  </a:lnTo>
                  <a:lnTo>
                    <a:pt x="34"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2035" name="Oval 37"/>
            <p:cNvSpPr>
              <a:spLocks noChangeArrowheads="1"/>
            </p:cNvSpPr>
            <p:nvPr/>
          </p:nvSpPr>
          <p:spPr bwMode="auto">
            <a:xfrm>
              <a:off x="1781" y="2462"/>
              <a:ext cx="189" cy="219"/>
            </a:xfrm>
            <a:prstGeom prst="ellipse">
              <a:avLst/>
            </a:prstGeom>
            <a:solidFill>
              <a:srgbClr val="008000"/>
            </a:solidFill>
            <a:ln w="14288">
              <a:solidFill>
                <a:srgbClr val="9FFF9F"/>
              </a:solidFill>
              <a:round/>
              <a:headEnd/>
              <a:tailEnd/>
            </a:ln>
          </p:spPr>
          <p:txBody>
            <a:bodyPr/>
            <a:lstStyle/>
            <a:p>
              <a:endParaRPr lang="en-US" dirty="0"/>
            </a:p>
          </p:txBody>
        </p:sp>
        <p:sp>
          <p:nvSpPr>
            <p:cNvPr id="42036" name="Oval 38"/>
            <p:cNvSpPr>
              <a:spLocks noChangeArrowheads="1"/>
            </p:cNvSpPr>
            <p:nvPr/>
          </p:nvSpPr>
          <p:spPr bwMode="auto">
            <a:xfrm>
              <a:off x="1804" y="2486"/>
              <a:ext cx="144" cy="171"/>
            </a:xfrm>
            <a:prstGeom prst="ellipse">
              <a:avLst/>
            </a:prstGeom>
            <a:solidFill>
              <a:srgbClr val="008000"/>
            </a:solidFill>
            <a:ln w="14288">
              <a:solidFill>
                <a:srgbClr val="9FFF9F"/>
              </a:solidFill>
              <a:round/>
              <a:headEnd/>
              <a:tailEnd/>
            </a:ln>
          </p:spPr>
          <p:txBody>
            <a:bodyPr/>
            <a:lstStyle/>
            <a:p>
              <a:endParaRPr lang="en-US" dirty="0"/>
            </a:p>
          </p:txBody>
        </p:sp>
        <p:sp>
          <p:nvSpPr>
            <p:cNvPr id="42037" name="Freeform 39"/>
            <p:cNvSpPr>
              <a:spLocks/>
            </p:cNvSpPr>
            <p:nvPr/>
          </p:nvSpPr>
          <p:spPr bwMode="auto">
            <a:xfrm>
              <a:off x="1839" y="2517"/>
              <a:ext cx="73" cy="108"/>
            </a:xfrm>
            <a:custGeom>
              <a:avLst/>
              <a:gdLst>
                <a:gd name="T0" fmla="*/ 5 w 146"/>
                <a:gd name="T1" fmla="*/ 23 h 216"/>
                <a:gd name="T2" fmla="*/ 15 w 146"/>
                <a:gd name="T3" fmla="*/ 23 h 216"/>
                <a:gd name="T4" fmla="*/ 27 w 146"/>
                <a:gd name="T5" fmla="*/ 20 h 216"/>
                <a:gd name="T6" fmla="*/ 36 w 146"/>
                <a:gd name="T7" fmla="*/ 14 h 216"/>
                <a:gd name="T8" fmla="*/ 42 w 146"/>
                <a:gd name="T9" fmla="*/ 8 h 216"/>
                <a:gd name="T10" fmla="*/ 49 w 146"/>
                <a:gd name="T11" fmla="*/ 0 h 216"/>
                <a:gd name="T12" fmla="*/ 116 w 146"/>
                <a:gd name="T13" fmla="*/ 0 h 216"/>
                <a:gd name="T14" fmla="*/ 116 w 146"/>
                <a:gd name="T15" fmla="*/ 182 h 216"/>
                <a:gd name="T16" fmla="*/ 118 w 146"/>
                <a:gd name="T17" fmla="*/ 192 h 216"/>
                <a:gd name="T18" fmla="*/ 125 w 146"/>
                <a:gd name="T19" fmla="*/ 200 h 216"/>
                <a:gd name="T20" fmla="*/ 137 w 146"/>
                <a:gd name="T21" fmla="*/ 206 h 216"/>
                <a:gd name="T22" fmla="*/ 146 w 146"/>
                <a:gd name="T23" fmla="*/ 206 h 216"/>
                <a:gd name="T24" fmla="*/ 146 w 146"/>
                <a:gd name="T25" fmla="*/ 216 h 216"/>
                <a:gd name="T26" fmla="*/ 0 w 146"/>
                <a:gd name="T27" fmla="*/ 216 h 216"/>
                <a:gd name="T28" fmla="*/ 0 w 146"/>
                <a:gd name="T29" fmla="*/ 206 h 216"/>
                <a:gd name="T30" fmla="*/ 8 w 146"/>
                <a:gd name="T31" fmla="*/ 206 h 216"/>
                <a:gd name="T32" fmla="*/ 21 w 146"/>
                <a:gd name="T33" fmla="*/ 200 h 216"/>
                <a:gd name="T34" fmla="*/ 27 w 146"/>
                <a:gd name="T35" fmla="*/ 192 h 216"/>
                <a:gd name="T36" fmla="*/ 30 w 146"/>
                <a:gd name="T37" fmla="*/ 182 h 216"/>
                <a:gd name="T38" fmla="*/ 30 w 146"/>
                <a:gd name="T39" fmla="*/ 47 h 216"/>
                <a:gd name="T40" fmla="*/ 27 w 146"/>
                <a:gd name="T41" fmla="*/ 39 h 216"/>
                <a:gd name="T42" fmla="*/ 21 w 146"/>
                <a:gd name="T43" fmla="*/ 33 h 216"/>
                <a:gd name="T44" fmla="*/ 12 w 146"/>
                <a:gd name="T45" fmla="*/ 30 h 216"/>
                <a:gd name="T46" fmla="*/ 5 w 146"/>
                <a:gd name="T47" fmla="*/ 30 h 216"/>
                <a:gd name="T48" fmla="*/ 5 w 146"/>
                <a:gd name="T49" fmla="*/ 23 h 2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216"/>
                <a:gd name="T77" fmla="*/ 146 w 146"/>
                <a:gd name="T78" fmla="*/ 216 h 2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216">
                  <a:moveTo>
                    <a:pt x="5" y="23"/>
                  </a:moveTo>
                  <a:lnTo>
                    <a:pt x="15" y="23"/>
                  </a:lnTo>
                  <a:lnTo>
                    <a:pt x="27" y="20"/>
                  </a:lnTo>
                  <a:lnTo>
                    <a:pt x="36" y="14"/>
                  </a:lnTo>
                  <a:lnTo>
                    <a:pt x="42" y="8"/>
                  </a:lnTo>
                  <a:lnTo>
                    <a:pt x="49" y="0"/>
                  </a:lnTo>
                  <a:lnTo>
                    <a:pt x="116" y="0"/>
                  </a:lnTo>
                  <a:lnTo>
                    <a:pt x="116" y="182"/>
                  </a:lnTo>
                  <a:lnTo>
                    <a:pt x="118" y="192"/>
                  </a:lnTo>
                  <a:lnTo>
                    <a:pt x="125" y="200"/>
                  </a:lnTo>
                  <a:lnTo>
                    <a:pt x="137" y="206"/>
                  </a:lnTo>
                  <a:lnTo>
                    <a:pt x="146" y="206"/>
                  </a:lnTo>
                  <a:lnTo>
                    <a:pt x="146" y="216"/>
                  </a:lnTo>
                  <a:lnTo>
                    <a:pt x="0" y="216"/>
                  </a:lnTo>
                  <a:lnTo>
                    <a:pt x="0" y="206"/>
                  </a:lnTo>
                  <a:lnTo>
                    <a:pt x="8" y="206"/>
                  </a:lnTo>
                  <a:lnTo>
                    <a:pt x="21" y="200"/>
                  </a:lnTo>
                  <a:lnTo>
                    <a:pt x="27" y="192"/>
                  </a:lnTo>
                  <a:lnTo>
                    <a:pt x="30" y="182"/>
                  </a:lnTo>
                  <a:lnTo>
                    <a:pt x="30" y="47"/>
                  </a:lnTo>
                  <a:lnTo>
                    <a:pt x="27" y="39"/>
                  </a:lnTo>
                  <a:lnTo>
                    <a:pt x="21" y="33"/>
                  </a:lnTo>
                  <a:lnTo>
                    <a:pt x="12" y="30"/>
                  </a:lnTo>
                  <a:lnTo>
                    <a:pt x="5" y="30"/>
                  </a:lnTo>
                  <a:lnTo>
                    <a:pt x="5" y="23"/>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2038" name="Oval 40"/>
            <p:cNvSpPr>
              <a:spLocks noChangeArrowheads="1"/>
            </p:cNvSpPr>
            <p:nvPr/>
          </p:nvSpPr>
          <p:spPr bwMode="auto">
            <a:xfrm>
              <a:off x="3661" y="2466"/>
              <a:ext cx="189" cy="219"/>
            </a:xfrm>
            <a:prstGeom prst="ellipse">
              <a:avLst/>
            </a:prstGeom>
            <a:solidFill>
              <a:srgbClr val="008000"/>
            </a:solidFill>
            <a:ln w="14288">
              <a:solidFill>
                <a:srgbClr val="9FFF9F"/>
              </a:solidFill>
              <a:round/>
              <a:headEnd/>
              <a:tailEnd/>
            </a:ln>
          </p:spPr>
          <p:txBody>
            <a:bodyPr/>
            <a:lstStyle/>
            <a:p>
              <a:endParaRPr lang="en-US" dirty="0"/>
            </a:p>
          </p:txBody>
        </p:sp>
        <p:sp>
          <p:nvSpPr>
            <p:cNvPr id="42039" name="Oval 41"/>
            <p:cNvSpPr>
              <a:spLocks noChangeArrowheads="1"/>
            </p:cNvSpPr>
            <p:nvPr/>
          </p:nvSpPr>
          <p:spPr bwMode="auto">
            <a:xfrm>
              <a:off x="3684" y="2490"/>
              <a:ext cx="144" cy="171"/>
            </a:xfrm>
            <a:prstGeom prst="ellipse">
              <a:avLst/>
            </a:prstGeom>
            <a:solidFill>
              <a:srgbClr val="008000"/>
            </a:solidFill>
            <a:ln w="14288">
              <a:solidFill>
                <a:srgbClr val="9FFF9F"/>
              </a:solidFill>
              <a:round/>
              <a:headEnd/>
              <a:tailEnd/>
            </a:ln>
          </p:spPr>
          <p:txBody>
            <a:bodyPr/>
            <a:lstStyle/>
            <a:p>
              <a:endParaRPr lang="en-US" dirty="0"/>
            </a:p>
          </p:txBody>
        </p:sp>
        <p:sp>
          <p:nvSpPr>
            <p:cNvPr id="42040" name="Freeform 42"/>
            <p:cNvSpPr>
              <a:spLocks/>
            </p:cNvSpPr>
            <p:nvPr/>
          </p:nvSpPr>
          <p:spPr bwMode="auto">
            <a:xfrm>
              <a:off x="3719" y="2522"/>
              <a:ext cx="73" cy="107"/>
            </a:xfrm>
            <a:custGeom>
              <a:avLst/>
              <a:gdLst>
                <a:gd name="T0" fmla="*/ 5 w 146"/>
                <a:gd name="T1" fmla="*/ 22 h 215"/>
                <a:gd name="T2" fmla="*/ 15 w 146"/>
                <a:gd name="T3" fmla="*/ 22 h 215"/>
                <a:gd name="T4" fmla="*/ 27 w 146"/>
                <a:gd name="T5" fmla="*/ 20 h 215"/>
                <a:gd name="T6" fmla="*/ 36 w 146"/>
                <a:gd name="T7" fmla="*/ 13 h 215"/>
                <a:gd name="T8" fmla="*/ 42 w 146"/>
                <a:gd name="T9" fmla="*/ 8 h 215"/>
                <a:gd name="T10" fmla="*/ 48 w 146"/>
                <a:gd name="T11" fmla="*/ 0 h 215"/>
                <a:gd name="T12" fmla="*/ 116 w 146"/>
                <a:gd name="T13" fmla="*/ 0 h 215"/>
                <a:gd name="T14" fmla="*/ 116 w 146"/>
                <a:gd name="T15" fmla="*/ 181 h 215"/>
                <a:gd name="T16" fmla="*/ 118 w 146"/>
                <a:gd name="T17" fmla="*/ 192 h 215"/>
                <a:gd name="T18" fmla="*/ 125 w 146"/>
                <a:gd name="T19" fmla="*/ 199 h 215"/>
                <a:gd name="T20" fmla="*/ 138 w 146"/>
                <a:gd name="T21" fmla="*/ 205 h 215"/>
                <a:gd name="T22" fmla="*/ 146 w 146"/>
                <a:gd name="T23" fmla="*/ 205 h 215"/>
                <a:gd name="T24" fmla="*/ 146 w 146"/>
                <a:gd name="T25" fmla="*/ 215 h 215"/>
                <a:gd name="T26" fmla="*/ 0 w 146"/>
                <a:gd name="T27" fmla="*/ 215 h 215"/>
                <a:gd name="T28" fmla="*/ 0 w 146"/>
                <a:gd name="T29" fmla="*/ 205 h 215"/>
                <a:gd name="T30" fmla="*/ 8 w 146"/>
                <a:gd name="T31" fmla="*/ 205 h 215"/>
                <a:gd name="T32" fmla="*/ 21 w 146"/>
                <a:gd name="T33" fmla="*/ 199 h 215"/>
                <a:gd name="T34" fmla="*/ 27 w 146"/>
                <a:gd name="T35" fmla="*/ 192 h 215"/>
                <a:gd name="T36" fmla="*/ 30 w 146"/>
                <a:gd name="T37" fmla="*/ 181 h 215"/>
                <a:gd name="T38" fmla="*/ 30 w 146"/>
                <a:gd name="T39" fmla="*/ 46 h 215"/>
                <a:gd name="T40" fmla="*/ 27 w 146"/>
                <a:gd name="T41" fmla="*/ 39 h 215"/>
                <a:gd name="T42" fmla="*/ 21 w 146"/>
                <a:gd name="T43" fmla="*/ 32 h 215"/>
                <a:gd name="T44" fmla="*/ 12 w 146"/>
                <a:gd name="T45" fmla="*/ 30 h 215"/>
                <a:gd name="T46" fmla="*/ 5 w 146"/>
                <a:gd name="T47" fmla="*/ 30 h 215"/>
                <a:gd name="T48" fmla="*/ 5 w 146"/>
                <a:gd name="T49" fmla="*/ 22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215"/>
                <a:gd name="T77" fmla="*/ 146 w 146"/>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215">
                  <a:moveTo>
                    <a:pt x="5" y="22"/>
                  </a:moveTo>
                  <a:lnTo>
                    <a:pt x="15" y="22"/>
                  </a:lnTo>
                  <a:lnTo>
                    <a:pt x="27" y="20"/>
                  </a:lnTo>
                  <a:lnTo>
                    <a:pt x="36" y="13"/>
                  </a:lnTo>
                  <a:lnTo>
                    <a:pt x="42" y="8"/>
                  </a:lnTo>
                  <a:lnTo>
                    <a:pt x="48" y="0"/>
                  </a:lnTo>
                  <a:lnTo>
                    <a:pt x="116" y="0"/>
                  </a:lnTo>
                  <a:lnTo>
                    <a:pt x="116" y="181"/>
                  </a:lnTo>
                  <a:lnTo>
                    <a:pt x="118" y="192"/>
                  </a:lnTo>
                  <a:lnTo>
                    <a:pt x="125" y="199"/>
                  </a:lnTo>
                  <a:lnTo>
                    <a:pt x="138" y="205"/>
                  </a:lnTo>
                  <a:lnTo>
                    <a:pt x="146" y="205"/>
                  </a:lnTo>
                  <a:lnTo>
                    <a:pt x="146" y="215"/>
                  </a:lnTo>
                  <a:lnTo>
                    <a:pt x="0" y="215"/>
                  </a:lnTo>
                  <a:lnTo>
                    <a:pt x="0" y="205"/>
                  </a:lnTo>
                  <a:lnTo>
                    <a:pt x="8" y="205"/>
                  </a:lnTo>
                  <a:lnTo>
                    <a:pt x="21" y="199"/>
                  </a:lnTo>
                  <a:lnTo>
                    <a:pt x="27" y="192"/>
                  </a:lnTo>
                  <a:lnTo>
                    <a:pt x="30" y="181"/>
                  </a:lnTo>
                  <a:lnTo>
                    <a:pt x="30" y="46"/>
                  </a:lnTo>
                  <a:lnTo>
                    <a:pt x="27" y="39"/>
                  </a:lnTo>
                  <a:lnTo>
                    <a:pt x="21" y="32"/>
                  </a:lnTo>
                  <a:lnTo>
                    <a:pt x="12" y="30"/>
                  </a:lnTo>
                  <a:lnTo>
                    <a:pt x="5" y="30"/>
                  </a:lnTo>
                  <a:lnTo>
                    <a:pt x="5" y="22"/>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2041" name="Oval 43"/>
            <p:cNvSpPr>
              <a:spLocks noChangeArrowheads="1"/>
            </p:cNvSpPr>
            <p:nvPr/>
          </p:nvSpPr>
          <p:spPr bwMode="auto">
            <a:xfrm>
              <a:off x="2178" y="2178"/>
              <a:ext cx="199" cy="197"/>
            </a:xfrm>
            <a:prstGeom prst="ellipse">
              <a:avLst/>
            </a:prstGeom>
            <a:solidFill>
              <a:srgbClr val="3F5F00"/>
            </a:solidFill>
            <a:ln w="9525">
              <a:noFill/>
              <a:round/>
              <a:headEnd/>
              <a:tailEnd/>
            </a:ln>
          </p:spPr>
          <p:txBody>
            <a:bodyPr/>
            <a:lstStyle/>
            <a:p>
              <a:endParaRPr lang="en-US" dirty="0"/>
            </a:p>
          </p:txBody>
        </p:sp>
        <p:sp>
          <p:nvSpPr>
            <p:cNvPr id="42042" name="Oval 44"/>
            <p:cNvSpPr>
              <a:spLocks noChangeArrowheads="1"/>
            </p:cNvSpPr>
            <p:nvPr/>
          </p:nvSpPr>
          <p:spPr bwMode="auto">
            <a:xfrm>
              <a:off x="2217" y="2217"/>
              <a:ext cx="120" cy="119"/>
            </a:xfrm>
            <a:prstGeom prst="ellipse">
              <a:avLst/>
            </a:prstGeom>
            <a:solidFill>
              <a:srgbClr val="9FFF9F"/>
            </a:solidFill>
            <a:ln w="7938">
              <a:solidFill>
                <a:srgbClr val="008000"/>
              </a:solidFill>
              <a:round/>
              <a:headEnd/>
              <a:tailEnd/>
            </a:ln>
          </p:spPr>
          <p:txBody>
            <a:bodyPr/>
            <a:lstStyle/>
            <a:p>
              <a:endParaRPr lang="en-US" dirty="0"/>
            </a:p>
          </p:txBody>
        </p:sp>
        <p:sp>
          <p:nvSpPr>
            <p:cNvPr id="42043" name="Oval 45"/>
            <p:cNvSpPr>
              <a:spLocks noChangeArrowheads="1"/>
            </p:cNvSpPr>
            <p:nvPr/>
          </p:nvSpPr>
          <p:spPr bwMode="auto">
            <a:xfrm>
              <a:off x="3242" y="2203"/>
              <a:ext cx="198" cy="197"/>
            </a:xfrm>
            <a:prstGeom prst="ellipse">
              <a:avLst/>
            </a:prstGeom>
            <a:solidFill>
              <a:srgbClr val="008000"/>
            </a:solidFill>
            <a:ln w="9525">
              <a:noFill/>
              <a:round/>
              <a:headEnd/>
              <a:tailEnd/>
            </a:ln>
          </p:spPr>
          <p:txBody>
            <a:bodyPr/>
            <a:lstStyle/>
            <a:p>
              <a:endParaRPr lang="en-US" dirty="0"/>
            </a:p>
          </p:txBody>
        </p:sp>
        <p:sp>
          <p:nvSpPr>
            <p:cNvPr id="42044" name="Oval 46"/>
            <p:cNvSpPr>
              <a:spLocks noChangeArrowheads="1"/>
            </p:cNvSpPr>
            <p:nvPr/>
          </p:nvSpPr>
          <p:spPr bwMode="auto">
            <a:xfrm>
              <a:off x="3281" y="2241"/>
              <a:ext cx="120" cy="120"/>
            </a:xfrm>
            <a:prstGeom prst="ellipse">
              <a:avLst/>
            </a:prstGeom>
            <a:solidFill>
              <a:srgbClr val="BFFFBF"/>
            </a:solidFill>
            <a:ln w="7938">
              <a:solidFill>
                <a:srgbClr val="008000"/>
              </a:solidFill>
              <a:round/>
              <a:headEnd/>
              <a:tailEnd/>
            </a:ln>
          </p:spPr>
          <p:txBody>
            <a:bodyPr/>
            <a:lstStyle/>
            <a:p>
              <a:endParaRPr lang="en-US" dirty="0"/>
            </a:p>
          </p:txBody>
        </p:sp>
        <p:sp>
          <p:nvSpPr>
            <p:cNvPr id="42045" name="Freeform 47"/>
            <p:cNvSpPr>
              <a:spLocks/>
            </p:cNvSpPr>
            <p:nvPr/>
          </p:nvSpPr>
          <p:spPr bwMode="auto">
            <a:xfrm>
              <a:off x="3121" y="2595"/>
              <a:ext cx="81" cy="79"/>
            </a:xfrm>
            <a:custGeom>
              <a:avLst/>
              <a:gdLst>
                <a:gd name="T0" fmla="*/ 0 w 163"/>
                <a:gd name="T1" fmla="*/ 0 h 157"/>
                <a:gd name="T2" fmla="*/ 110 w 163"/>
                <a:gd name="T3" fmla="*/ 0 h 157"/>
                <a:gd name="T4" fmla="*/ 128 w 163"/>
                <a:gd name="T5" fmla="*/ 5 h 157"/>
                <a:gd name="T6" fmla="*/ 140 w 163"/>
                <a:gd name="T7" fmla="*/ 15 h 157"/>
                <a:gd name="T8" fmla="*/ 145 w 163"/>
                <a:gd name="T9" fmla="*/ 31 h 157"/>
                <a:gd name="T10" fmla="*/ 145 w 163"/>
                <a:gd name="T11" fmla="*/ 59 h 157"/>
                <a:gd name="T12" fmla="*/ 137 w 163"/>
                <a:gd name="T13" fmla="*/ 75 h 157"/>
                <a:gd name="T14" fmla="*/ 125 w 163"/>
                <a:gd name="T15" fmla="*/ 84 h 157"/>
                <a:gd name="T16" fmla="*/ 110 w 163"/>
                <a:gd name="T17" fmla="*/ 88 h 157"/>
                <a:gd name="T18" fmla="*/ 125 w 163"/>
                <a:gd name="T19" fmla="*/ 95 h 157"/>
                <a:gd name="T20" fmla="*/ 137 w 163"/>
                <a:gd name="T21" fmla="*/ 103 h 157"/>
                <a:gd name="T22" fmla="*/ 145 w 163"/>
                <a:gd name="T23" fmla="*/ 119 h 157"/>
                <a:gd name="T24" fmla="*/ 151 w 163"/>
                <a:gd name="T25" fmla="*/ 133 h 157"/>
                <a:gd name="T26" fmla="*/ 154 w 163"/>
                <a:gd name="T27" fmla="*/ 147 h 157"/>
                <a:gd name="T28" fmla="*/ 163 w 163"/>
                <a:gd name="T29" fmla="*/ 147 h 157"/>
                <a:gd name="T30" fmla="*/ 163 w 163"/>
                <a:gd name="T31" fmla="*/ 157 h 157"/>
                <a:gd name="T32" fmla="*/ 100 w 163"/>
                <a:gd name="T33" fmla="*/ 157 h 157"/>
                <a:gd name="T34" fmla="*/ 100 w 163"/>
                <a:gd name="T35" fmla="*/ 147 h 157"/>
                <a:gd name="T36" fmla="*/ 110 w 163"/>
                <a:gd name="T37" fmla="*/ 147 h 157"/>
                <a:gd name="T38" fmla="*/ 108 w 163"/>
                <a:gd name="T39" fmla="*/ 131 h 157"/>
                <a:gd name="T40" fmla="*/ 101 w 163"/>
                <a:gd name="T41" fmla="*/ 119 h 157"/>
                <a:gd name="T42" fmla="*/ 92 w 163"/>
                <a:gd name="T43" fmla="*/ 106 h 157"/>
                <a:gd name="T44" fmla="*/ 82 w 163"/>
                <a:gd name="T45" fmla="*/ 96 h 157"/>
                <a:gd name="T46" fmla="*/ 68 w 163"/>
                <a:gd name="T47" fmla="*/ 88 h 157"/>
                <a:gd name="T48" fmla="*/ 68 w 163"/>
                <a:gd name="T49" fmla="*/ 147 h 157"/>
                <a:gd name="T50" fmla="*/ 82 w 163"/>
                <a:gd name="T51" fmla="*/ 147 h 157"/>
                <a:gd name="T52" fmla="*/ 82 w 163"/>
                <a:gd name="T53" fmla="*/ 157 h 157"/>
                <a:gd name="T54" fmla="*/ 2 w 163"/>
                <a:gd name="T55" fmla="*/ 157 h 157"/>
                <a:gd name="T56" fmla="*/ 2 w 163"/>
                <a:gd name="T57" fmla="*/ 147 h 157"/>
                <a:gd name="T58" fmla="*/ 18 w 163"/>
                <a:gd name="T59" fmla="*/ 147 h 157"/>
                <a:gd name="T60" fmla="*/ 18 w 163"/>
                <a:gd name="T61" fmla="*/ 12 h 157"/>
                <a:gd name="T62" fmla="*/ 0 w 163"/>
                <a:gd name="T63" fmla="*/ 12 h 157"/>
                <a:gd name="T64" fmla="*/ 0 w 163"/>
                <a:gd name="T65" fmla="*/ 0 h 1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3"/>
                <a:gd name="T100" fmla="*/ 0 h 157"/>
                <a:gd name="T101" fmla="*/ 163 w 163"/>
                <a:gd name="T102" fmla="*/ 157 h 1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3" h="157">
                  <a:moveTo>
                    <a:pt x="0" y="0"/>
                  </a:moveTo>
                  <a:lnTo>
                    <a:pt x="110" y="0"/>
                  </a:lnTo>
                  <a:lnTo>
                    <a:pt x="128" y="5"/>
                  </a:lnTo>
                  <a:lnTo>
                    <a:pt x="140" y="15"/>
                  </a:lnTo>
                  <a:lnTo>
                    <a:pt x="145" y="31"/>
                  </a:lnTo>
                  <a:lnTo>
                    <a:pt x="145" y="59"/>
                  </a:lnTo>
                  <a:lnTo>
                    <a:pt x="137" y="75"/>
                  </a:lnTo>
                  <a:lnTo>
                    <a:pt x="125" y="84"/>
                  </a:lnTo>
                  <a:lnTo>
                    <a:pt x="110" y="88"/>
                  </a:lnTo>
                  <a:lnTo>
                    <a:pt x="125" y="95"/>
                  </a:lnTo>
                  <a:lnTo>
                    <a:pt x="137" y="103"/>
                  </a:lnTo>
                  <a:lnTo>
                    <a:pt x="145" y="119"/>
                  </a:lnTo>
                  <a:lnTo>
                    <a:pt x="151" y="133"/>
                  </a:lnTo>
                  <a:lnTo>
                    <a:pt x="154" y="147"/>
                  </a:lnTo>
                  <a:lnTo>
                    <a:pt x="163" y="147"/>
                  </a:lnTo>
                  <a:lnTo>
                    <a:pt x="163" y="157"/>
                  </a:lnTo>
                  <a:lnTo>
                    <a:pt x="100" y="157"/>
                  </a:lnTo>
                  <a:lnTo>
                    <a:pt x="100" y="147"/>
                  </a:lnTo>
                  <a:lnTo>
                    <a:pt x="110" y="147"/>
                  </a:lnTo>
                  <a:lnTo>
                    <a:pt x="108" y="131"/>
                  </a:lnTo>
                  <a:lnTo>
                    <a:pt x="101" y="119"/>
                  </a:lnTo>
                  <a:lnTo>
                    <a:pt x="92" y="106"/>
                  </a:lnTo>
                  <a:lnTo>
                    <a:pt x="82" y="96"/>
                  </a:lnTo>
                  <a:lnTo>
                    <a:pt x="68" y="88"/>
                  </a:lnTo>
                  <a:lnTo>
                    <a:pt x="68" y="147"/>
                  </a:lnTo>
                  <a:lnTo>
                    <a:pt x="82" y="147"/>
                  </a:lnTo>
                  <a:lnTo>
                    <a:pt x="82" y="157"/>
                  </a:lnTo>
                  <a:lnTo>
                    <a:pt x="2" y="157"/>
                  </a:lnTo>
                  <a:lnTo>
                    <a:pt x="2" y="147"/>
                  </a:lnTo>
                  <a:lnTo>
                    <a:pt x="18" y="147"/>
                  </a:lnTo>
                  <a:lnTo>
                    <a:pt x="18" y="12"/>
                  </a:lnTo>
                  <a:lnTo>
                    <a:pt x="0" y="12"/>
                  </a:lnTo>
                  <a:lnTo>
                    <a:pt x="0" y="0"/>
                  </a:lnTo>
                  <a:close/>
                </a:path>
              </a:pathLst>
            </a:custGeom>
            <a:solidFill>
              <a:srgbClr val="BFFFBF"/>
            </a:solidFill>
            <a:ln w="9525">
              <a:noFill/>
              <a:round/>
              <a:headEnd/>
              <a:tailEnd/>
            </a:ln>
          </p:spPr>
          <p:txBody>
            <a:bodyPr/>
            <a:lstStyle/>
            <a:p>
              <a:endParaRPr lang="en-US" dirty="0"/>
            </a:p>
          </p:txBody>
        </p:sp>
        <p:sp>
          <p:nvSpPr>
            <p:cNvPr id="42046" name="Freeform 48"/>
            <p:cNvSpPr>
              <a:spLocks/>
            </p:cNvSpPr>
            <p:nvPr/>
          </p:nvSpPr>
          <p:spPr bwMode="auto">
            <a:xfrm>
              <a:off x="3155" y="2609"/>
              <a:ext cx="15" cy="19"/>
            </a:xfrm>
            <a:custGeom>
              <a:avLst/>
              <a:gdLst>
                <a:gd name="T0" fmla="*/ 0 w 28"/>
                <a:gd name="T1" fmla="*/ 0 h 39"/>
                <a:gd name="T2" fmla="*/ 0 w 28"/>
                <a:gd name="T3" fmla="*/ 39 h 39"/>
                <a:gd name="T4" fmla="*/ 15 w 28"/>
                <a:gd name="T5" fmla="*/ 39 h 39"/>
                <a:gd name="T6" fmla="*/ 23 w 28"/>
                <a:gd name="T7" fmla="*/ 35 h 39"/>
                <a:gd name="T8" fmla="*/ 28 w 28"/>
                <a:gd name="T9" fmla="*/ 26 h 39"/>
                <a:gd name="T10" fmla="*/ 28 w 28"/>
                <a:gd name="T11" fmla="*/ 14 h 39"/>
                <a:gd name="T12" fmla="*/ 23 w 28"/>
                <a:gd name="T13" fmla="*/ 5 h 39"/>
                <a:gd name="T14" fmla="*/ 15 w 28"/>
                <a:gd name="T15" fmla="*/ 0 h 39"/>
                <a:gd name="T16" fmla="*/ 0 w 28"/>
                <a:gd name="T17" fmla="*/ 0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39"/>
                <a:gd name="T29" fmla="*/ 28 w 28"/>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39">
                  <a:moveTo>
                    <a:pt x="0" y="0"/>
                  </a:moveTo>
                  <a:lnTo>
                    <a:pt x="0" y="39"/>
                  </a:lnTo>
                  <a:lnTo>
                    <a:pt x="15" y="39"/>
                  </a:lnTo>
                  <a:lnTo>
                    <a:pt x="23" y="35"/>
                  </a:lnTo>
                  <a:lnTo>
                    <a:pt x="28" y="26"/>
                  </a:lnTo>
                  <a:lnTo>
                    <a:pt x="28" y="14"/>
                  </a:lnTo>
                  <a:lnTo>
                    <a:pt x="23" y="5"/>
                  </a:lnTo>
                  <a:lnTo>
                    <a:pt x="15" y="0"/>
                  </a:lnTo>
                  <a:lnTo>
                    <a:pt x="0" y="0"/>
                  </a:lnTo>
                  <a:close/>
                </a:path>
              </a:pathLst>
            </a:custGeom>
            <a:solidFill>
              <a:srgbClr val="008000"/>
            </a:solidFill>
            <a:ln w="9525">
              <a:noFill/>
              <a:round/>
              <a:headEnd/>
              <a:tailEnd/>
            </a:ln>
          </p:spPr>
          <p:txBody>
            <a:bodyPr/>
            <a:lstStyle/>
            <a:p>
              <a:endParaRPr lang="en-US" dirty="0"/>
            </a:p>
          </p:txBody>
        </p:sp>
        <p:sp>
          <p:nvSpPr>
            <p:cNvPr id="42047" name="Freeform 49"/>
            <p:cNvSpPr>
              <a:spLocks/>
            </p:cNvSpPr>
            <p:nvPr/>
          </p:nvSpPr>
          <p:spPr bwMode="auto">
            <a:xfrm>
              <a:off x="2409" y="2595"/>
              <a:ext cx="79" cy="83"/>
            </a:xfrm>
            <a:custGeom>
              <a:avLst/>
              <a:gdLst>
                <a:gd name="T0" fmla="*/ 47 w 157"/>
                <a:gd name="T1" fmla="*/ 0 h 164"/>
                <a:gd name="T2" fmla="*/ 107 w 157"/>
                <a:gd name="T3" fmla="*/ 0 h 164"/>
                <a:gd name="T4" fmla="*/ 121 w 157"/>
                <a:gd name="T5" fmla="*/ 5 h 164"/>
                <a:gd name="T6" fmla="*/ 143 w 157"/>
                <a:gd name="T7" fmla="*/ 23 h 164"/>
                <a:gd name="T8" fmla="*/ 152 w 157"/>
                <a:gd name="T9" fmla="*/ 42 h 164"/>
                <a:gd name="T10" fmla="*/ 157 w 157"/>
                <a:gd name="T11" fmla="*/ 67 h 164"/>
                <a:gd name="T12" fmla="*/ 157 w 157"/>
                <a:gd name="T13" fmla="*/ 95 h 164"/>
                <a:gd name="T14" fmla="*/ 152 w 157"/>
                <a:gd name="T15" fmla="*/ 120 h 164"/>
                <a:gd name="T16" fmla="*/ 143 w 157"/>
                <a:gd name="T17" fmla="*/ 139 h 164"/>
                <a:gd name="T18" fmla="*/ 117 w 157"/>
                <a:gd name="T19" fmla="*/ 157 h 164"/>
                <a:gd name="T20" fmla="*/ 104 w 157"/>
                <a:gd name="T21" fmla="*/ 164 h 164"/>
                <a:gd name="T22" fmla="*/ 47 w 157"/>
                <a:gd name="T23" fmla="*/ 164 h 164"/>
                <a:gd name="T24" fmla="*/ 34 w 157"/>
                <a:gd name="T25" fmla="*/ 157 h 164"/>
                <a:gd name="T26" fmla="*/ 11 w 157"/>
                <a:gd name="T27" fmla="*/ 141 h 164"/>
                <a:gd name="T28" fmla="*/ 3 w 157"/>
                <a:gd name="T29" fmla="*/ 123 h 164"/>
                <a:gd name="T30" fmla="*/ 0 w 157"/>
                <a:gd name="T31" fmla="*/ 100 h 164"/>
                <a:gd name="T32" fmla="*/ 0 w 157"/>
                <a:gd name="T33" fmla="*/ 67 h 164"/>
                <a:gd name="T34" fmla="*/ 3 w 157"/>
                <a:gd name="T35" fmla="*/ 42 h 164"/>
                <a:gd name="T36" fmla="*/ 11 w 157"/>
                <a:gd name="T37" fmla="*/ 23 h 164"/>
                <a:gd name="T38" fmla="*/ 34 w 157"/>
                <a:gd name="T39" fmla="*/ 5 h 164"/>
                <a:gd name="T40" fmla="*/ 47 w 157"/>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7"/>
                <a:gd name="T64" fmla="*/ 0 h 164"/>
                <a:gd name="T65" fmla="*/ 157 w 157"/>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7" h="164">
                  <a:moveTo>
                    <a:pt x="47" y="0"/>
                  </a:moveTo>
                  <a:lnTo>
                    <a:pt x="107" y="0"/>
                  </a:lnTo>
                  <a:lnTo>
                    <a:pt x="121" y="5"/>
                  </a:lnTo>
                  <a:lnTo>
                    <a:pt x="143" y="23"/>
                  </a:lnTo>
                  <a:lnTo>
                    <a:pt x="152" y="42"/>
                  </a:lnTo>
                  <a:lnTo>
                    <a:pt x="157" y="67"/>
                  </a:lnTo>
                  <a:lnTo>
                    <a:pt x="157" y="95"/>
                  </a:lnTo>
                  <a:lnTo>
                    <a:pt x="152" y="120"/>
                  </a:lnTo>
                  <a:lnTo>
                    <a:pt x="143" y="139"/>
                  </a:lnTo>
                  <a:lnTo>
                    <a:pt x="117" y="157"/>
                  </a:lnTo>
                  <a:lnTo>
                    <a:pt x="104" y="164"/>
                  </a:lnTo>
                  <a:lnTo>
                    <a:pt x="47" y="164"/>
                  </a:lnTo>
                  <a:lnTo>
                    <a:pt x="34" y="157"/>
                  </a:lnTo>
                  <a:lnTo>
                    <a:pt x="11" y="141"/>
                  </a:lnTo>
                  <a:lnTo>
                    <a:pt x="3" y="123"/>
                  </a:lnTo>
                  <a:lnTo>
                    <a:pt x="0" y="100"/>
                  </a:lnTo>
                  <a:lnTo>
                    <a:pt x="0" y="67"/>
                  </a:lnTo>
                  <a:lnTo>
                    <a:pt x="3" y="42"/>
                  </a:lnTo>
                  <a:lnTo>
                    <a:pt x="11" y="23"/>
                  </a:lnTo>
                  <a:lnTo>
                    <a:pt x="34" y="5"/>
                  </a:lnTo>
                  <a:lnTo>
                    <a:pt x="47" y="0"/>
                  </a:lnTo>
                  <a:close/>
                </a:path>
              </a:pathLst>
            </a:custGeom>
            <a:solidFill>
              <a:srgbClr val="BFFFBF"/>
            </a:solidFill>
            <a:ln w="9525">
              <a:noFill/>
              <a:round/>
              <a:headEnd/>
              <a:tailEnd/>
            </a:ln>
          </p:spPr>
          <p:txBody>
            <a:bodyPr/>
            <a:lstStyle/>
            <a:p>
              <a:endParaRPr lang="en-US" dirty="0"/>
            </a:p>
          </p:txBody>
        </p:sp>
        <p:sp>
          <p:nvSpPr>
            <p:cNvPr id="42048" name="Freeform 50"/>
            <p:cNvSpPr>
              <a:spLocks/>
            </p:cNvSpPr>
            <p:nvPr/>
          </p:nvSpPr>
          <p:spPr bwMode="auto">
            <a:xfrm>
              <a:off x="2438" y="2605"/>
              <a:ext cx="20" cy="64"/>
            </a:xfrm>
            <a:custGeom>
              <a:avLst/>
              <a:gdLst>
                <a:gd name="T0" fmla="*/ 14 w 40"/>
                <a:gd name="T1" fmla="*/ 0 h 128"/>
                <a:gd name="T2" fmla="*/ 5 w 40"/>
                <a:gd name="T3" fmla="*/ 10 h 128"/>
                <a:gd name="T4" fmla="*/ 0 w 40"/>
                <a:gd name="T5" fmla="*/ 21 h 128"/>
                <a:gd name="T6" fmla="*/ 0 w 40"/>
                <a:gd name="T7" fmla="*/ 108 h 128"/>
                <a:gd name="T8" fmla="*/ 5 w 40"/>
                <a:gd name="T9" fmla="*/ 119 h 128"/>
                <a:gd name="T10" fmla="*/ 14 w 40"/>
                <a:gd name="T11" fmla="*/ 128 h 128"/>
                <a:gd name="T12" fmla="*/ 29 w 40"/>
                <a:gd name="T13" fmla="*/ 128 h 128"/>
                <a:gd name="T14" fmla="*/ 38 w 40"/>
                <a:gd name="T15" fmla="*/ 119 h 128"/>
                <a:gd name="T16" fmla="*/ 40 w 40"/>
                <a:gd name="T17" fmla="*/ 108 h 128"/>
                <a:gd name="T18" fmla="*/ 40 w 40"/>
                <a:gd name="T19" fmla="*/ 21 h 128"/>
                <a:gd name="T20" fmla="*/ 38 w 40"/>
                <a:gd name="T21" fmla="*/ 10 h 128"/>
                <a:gd name="T22" fmla="*/ 29 w 40"/>
                <a:gd name="T23" fmla="*/ 0 h 128"/>
                <a:gd name="T24" fmla="*/ 14 w 40"/>
                <a:gd name="T25" fmla="*/ 0 h 1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128"/>
                <a:gd name="T41" fmla="*/ 40 w 40"/>
                <a:gd name="T42" fmla="*/ 128 h 1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128">
                  <a:moveTo>
                    <a:pt x="14" y="0"/>
                  </a:moveTo>
                  <a:lnTo>
                    <a:pt x="5" y="10"/>
                  </a:lnTo>
                  <a:lnTo>
                    <a:pt x="0" y="21"/>
                  </a:lnTo>
                  <a:lnTo>
                    <a:pt x="0" y="108"/>
                  </a:lnTo>
                  <a:lnTo>
                    <a:pt x="5" y="119"/>
                  </a:lnTo>
                  <a:lnTo>
                    <a:pt x="14" y="128"/>
                  </a:lnTo>
                  <a:lnTo>
                    <a:pt x="29" y="128"/>
                  </a:lnTo>
                  <a:lnTo>
                    <a:pt x="38" y="119"/>
                  </a:lnTo>
                  <a:lnTo>
                    <a:pt x="40" y="108"/>
                  </a:lnTo>
                  <a:lnTo>
                    <a:pt x="40" y="21"/>
                  </a:lnTo>
                  <a:lnTo>
                    <a:pt x="38" y="10"/>
                  </a:lnTo>
                  <a:lnTo>
                    <a:pt x="29" y="0"/>
                  </a:lnTo>
                  <a:lnTo>
                    <a:pt x="14" y="0"/>
                  </a:lnTo>
                  <a:close/>
                </a:path>
              </a:pathLst>
            </a:custGeom>
            <a:solidFill>
              <a:srgbClr val="008000"/>
            </a:solidFill>
            <a:ln w="9525">
              <a:noFill/>
              <a:round/>
              <a:headEnd/>
              <a:tailEnd/>
            </a:ln>
          </p:spPr>
          <p:txBody>
            <a:bodyPr/>
            <a:lstStyle/>
            <a:p>
              <a:endParaRPr lang="en-US" dirty="0"/>
            </a:p>
          </p:txBody>
        </p:sp>
        <p:sp>
          <p:nvSpPr>
            <p:cNvPr id="42049" name="Freeform 51"/>
            <p:cNvSpPr>
              <a:spLocks/>
            </p:cNvSpPr>
            <p:nvPr/>
          </p:nvSpPr>
          <p:spPr bwMode="auto">
            <a:xfrm>
              <a:off x="2490" y="2598"/>
              <a:ext cx="90" cy="80"/>
            </a:xfrm>
            <a:custGeom>
              <a:avLst/>
              <a:gdLst>
                <a:gd name="T0" fmla="*/ 4 w 179"/>
                <a:gd name="T1" fmla="*/ 159 h 159"/>
                <a:gd name="T2" fmla="*/ 47 w 179"/>
                <a:gd name="T3" fmla="*/ 159 h 159"/>
                <a:gd name="T4" fmla="*/ 47 w 179"/>
                <a:gd name="T5" fmla="*/ 147 h 159"/>
                <a:gd name="T6" fmla="*/ 33 w 179"/>
                <a:gd name="T7" fmla="*/ 147 h 159"/>
                <a:gd name="T8" fmla="*/ 33 w 179"/>
                <a:gd name="T9" fmla="*/ 34 h 159"/>
                <a:gd name="T10" fmla="*/ 110 w 179"/>
                <a:gd name="T11" fmla="*/ 159 h 159"/>
                <a:gd name="T12" fmla="*/ 161 w 179"/>
                <a:gd name="T13" fmla="*/ 159 h 159"/>
                <a:gd name="T14" fmla="*/ 161 w 179"/>
                <a:gd name="T15" fmla="*/ 13 h 159"/>
                <a:gd name="T16" fmla="*/ 179 w 179"/>
                <a:gd name="T17" fmla="*/ 13 h 159"/>
                <a:gd name="T18" fmla="*/ 179 w 179"/>
                <a:gd name="T19" fmla="*/ 0 h 159"/>
                <a:gd name="T20" fmla="*/ 129 w 179"/>
                <a:gd name="T21" fmla="*/ 0 h 159"/>
                <a:gd name="T22" fmla="*/ 129 w 179"/>
                <a:gd name="T23" fmla="*/ 13 h 159"/>
                <a:gd name="T24" fmla="*/ 146 w 179"/>
                <a:gd name="T25" fmla="*/ 13 h 159"/>
                <a:gd name="T26" fmla="*/ 146 w 179"/>
                <a:gd name="T27" fmla="*/ 106 h 159"/>
                <a:gd name="T28" fmla="*/ 78 w 179"/>
                <a:gd name="T29" fmla="*/ 3 h 159"/>
                <a:gd name="T30" fmla="*/ 0 w 179"/>
                <a:gd name="T31" fmla="*/ 3 h 159"/>
                <a:gd name="T32" fmla="*/ 0 w 179"/>
                <a:gd name="T33" fmla="*/ 15 h 159"/>
                <a:gd name="T34" fmla="*/ 17 w 179"/>
                <a:gd name="T35" fmla="*/ 15 h 159"/>
                <a:gd name="T36" fmla="*/ 17 w 179"/>
                <a:gd name="T37" fmla="*/ 147 h 159"/>
                <a:gd name="T38" fmla="*/ 4 w 179"/>
                <a:gd name="T39" fmla="*/ 147 h 159"/>
                <a:gd name="T40" fmla="*/ 4 w 179"/>
                <a:gd name="T41" fmla="*/ 159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9"/>
                <a:gd name="T64" fmla="*/ 0 h 159"/>
                <a:gd name="T65" fmla="*/ 179 w 179"/>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9" h="159">
                  <a:moveTo>
                    <a:pt x="4" y="159"/>
                  </a:moveTo>
                  <a:lnTo>
                    <a:pt x="47" y="159"/>
                  </a:lnTo>
                  <a:lnTo>
                    <a:pt x="47" y="147"/>
                  </a:lnTo>
                  <a:lnTo>
                    <a:pt x="33" y="147"/>
                  </a:lnTo>
                  <a:lnTo>
                    <a:pt x="33" y="34"/>
                  </a:lnTo>
                  <a:lnTo>
                    <a:pt x="110" y="159"/>
                  </a:lnTo>
                  <a:lnTo>
                    <a:pt x="161" y="159"/>
                  </a:lnTo>
                  <a:lnTo>
                    <a:pt x="161" y="13"/>
                  </a:lnTo>
                  <a:lnTo>
                    <a:pt x="179" y="13"/>
                  </a:lnTo>
                  <a:lnTo>
                    <a:pt x="179" y="0"/>
                  </a:lnTo>
                  <a:lnTo>
                    <a:pt x="129" y="0"/>
                  </a:lnTo>
                  <a:lnTo>
                    <a:pt x="129" y="13"/>
                  </a:lnTo>
                  <a:lnTo>
                    <a:pt x="146" y="13"/>
                  </a:lnTo>
                  <a:lnTo>
                    <a:pt x="146" y="106"/>
                  </a:lnTo>
                  <a:lnTo>
                    <a:pt x="78" y="3"/>
                  </a:lnTo>
                  <a:lnTo>
                    <a:pt x="0" y="3"/>
                  </a:lnTo>
                  <a:lnTo>
                    <a:pt x="0" y="15"/>
                  </a:lnTo>
                  <a:lnTo>
                    <a:pt x="17" y="15"/>
                  </a:lnTo>
                  <a:lnTo>
                    <a:pt x="17" y="147"/>
                  </a:lnTo>
                  <a:lnTo>
                    <a:pt x="4" y="147"/>
                  </a:lnTo>
                  <a:lnTo>
                    <a:pt x="4" y="159"/>
                  </a:lnTo>
                  <a:close/>
                </a:path>
              </a:pathLst>
            </a:custGeom>
            <a:solidFill>
              <a:srgbClr val="BFFFBF"/>
            </a:solidFill>
            <a:ln w="9525">
              <a:noFill/>
              <a:round/>
              <a:headEnd/>
              <a:tailEnd/>
            </a:ln>
          </p:spPr>
          <p:txBody>
            <a:bodyPr/>
            <a:lstStyle/>
            <a:p>
              <a:endParaRPr lang="en-US" dirty="0"/>
            </a:p>
          </p:txBody>
        </p:sp>
        <p:sp>
          <p:nvSpPr>
            <p:cNvPr id="42050" name="Freeform 52"/>
            <p:cNvSpPr>
              <a:spLocks/>
            </p:cNvSpPr>
            <p:nvPr/>
          </p:nvSpPr>
          <p:spPr bwMode="auto">
            <a:xfrm>
              <a:off x="2580" y="2598"/>
              <a:ext cx="77" cy="80"/>
            </a:xfrm>
            <a:custGeom>
              <a:avLst/>
              <a:gdLst>
                <a:gd name="T0" fmla="*/ 0 w 155"/>
                <a:gd name="T1" fmla="*/ 0 h 159"/>
                <a:gd name="T2" fmla="*/ 151 w 155"/>
                <a:gd name="T3" fmla="*/ 0 h 159"/>
                <a:gd name="T4" fmla="*/ 151 w 155"/>
                <a:gd name="T5" fmla="*/ 44 h 159"/>
                <a:gd name="T6" fmla="*/ 140 w 155"/>
                <a:gd name="T7" fmla="*/ 44 h 159"/>
                <a:gd name="T8" fmla="*/ 93 w 155"/>
                <a:gd name="T9" fmla="*/ 13 h 159"/>
                <a:gd name="T10" fmla="*/ 68 w 155"/>
                <a:gd name="T11" fmla="*/ 13 h 159"/>
                <a:gd name="T12" fmla="*/ 68 w 155"/>
                <a:gd name="T13" fmla="*/ 75 h 159"/>
                <a:gd name="T14" fmla="*/ 89 w 155"/>
                <a:gd name="T15" fmla="*/ 75 h 159"/>
                <a:gd name="T16" fmla="*/ 116 w 155"/>
                <a:gd name="T17" fmla="*/ 47 h 159"/>
                <a:gd name="T18" fmla="*/ 116 w 155"/>
                <a:gd name="T19" fmla="*/ 115 h 159"/>
                <a:gd name="T20" fmla="*/ 89 w 155"/>
                <a:gd name="T21" fmla="*/ 87 h 159"/>
                <a:gd name="T22" fmla="*/ 68 w 155"/>
                <a:gd name="T23" fmla="*/ 87 h 159"/>
                <a:gd name="T24" fmla="*/ 68 w 155"/>
                <a:gd name="T25" fmla="*/ 141 h 159"/>
                <a:gd name="T26" fmla="*/ 93 w 155"/>
                <a:gd name="T27" fmla="*/ 141 h 159"/>
                <a:gd name="T28" fmla="*/ 146 w 155"/>
                <a:gd name="T29" fmla="*/ 115 h 159"/>
                <a:gd name="T30" fmla="*/ 155 w 155"/>
                <a:gd name="T31" fmla="*/ 115 h 159"/>
                <a:gd name="T32" fmla="*/ 155 w 155"/>
                <a:gd name="T33" fmla="*/ 159 h 159"/>
                <a:gd name="T34" fmla="*/ 2 w 155"/>
                <a:gd name="T35" fmla="*/ 159 h 159"/>
                <a:gd name="T36" fmla="*/ 2 w 155"/>
                <a:gd name="T37" fmla="*/ 150 h 159"/>
                <a:gd name="T38" fmla="*/ 18 w 155"/>
                <a:gd name="T39" fmla="*/ 150 h 159"/>
                <a:gd name="T40" fmla="*/ 18 w 155"/>
                <a:gd name="T41" fmla="*/ 13 h 159"/>
                <a:gd name="T42" fmla="*/ 0 w 155"/>
                <a:gd name="T43" fmla="*/ 13 h 159"/>
                <a:gd name="T44" fmla="*/ 0 w 155"/>
                <a:gd name="T45" fmla="*/ 0 h 1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5"/>
                <a:gd name="T70" fmla="*/ 0 h 159"/>
                <a:gd name="T71" fmla="*/ 155 w 155"/>
                <a:gd name="T72" fmla="*/ 159 h 1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5" h="159">
                  <a:moveTo>
                    <a:pt x="0" y="0"/>
                  </a:moveTo>
                  <a:lnTo>
                    <a:pt x="151" y="0"/>
                  </a:lnTo>
                  <a:lnTo>
                    <a:pt x="151" y="44"/>
                  </a:lnTo>
                  <a:lnTo>
                    <a:pt x="140" y="44"/>
                  </a:lnTo>
                  <a:lnTo>
                    <a:pt x="93" y="13"/>
                  </a:lnTo>
                  <a:lnTo>
                    <a:pt x="68" y="13"/>
                  </a:lnTo>
                  <a:lnTo>
                    <a:pt x="68" y="75"/>
                  </a:lnTo>
                  <a:lnTo>
                    <a:pt x="89" y="75"/>
                  </a:lnTo>
                  <a:lnTo>
                    <a:pt x="116" y="47"/>
                  </a:lnTo>
                  <a:lnTo>
                    <a:pt x="116" y="115"/>
                  </a:lnTo>
                  <a:lnTo>
                    <a:pt x="89" y="87"/>
                  </a:lnTo>
                  <a:lnTo>
                    <a:pt x="68" y="87"/>
                  </a:lnTo>
                  <a:lnTo>
                    <a:pt x="68" y="141"/>
                  </a:lnTo>
                  <a:lnTo>
                    <a:pt x="93" y="141"/>
                  </a:lnTo>
                  <a:lnTo>
                    <a:pt x="146" y="115"/>
                  </a:lnTo>
                  <a:lnTo>
                    <a:pt x="155" y="115"/>
                  </a:lnTo>
                  <a:lnTo>
                    <a:pt x="155" y="159"/>
                  </a:lnTo>
                  <a:lnTo>
                    <a:pt x="2" y="159"/>
                  </a:lnTo>
                  <a:lnTo>
                    <a:pt x="2" y="150"/>
                  </a:lnTo>
                  <a:lnTo>
                    <a:pt x="18" y="150"/>
                  </a:lnTo>
                  <a:lnTo>
                    <a:pt x="18" y="13"/>
                  </a:lnTo>
                  <a:lnTo>
                    <a:pt x="0" y="13"/>
                  </a:lnTo>
                  <a:lnTo>
                    <a:pt x="0" y="0"/>
                  </a:lnTo>
                  <a:close/>
                </a:path>
              </a:pathLst>
            </a:custGeom>
            <a:solidFill>
              <a:srgbClr val="BFFFBF"/>
            </a:solidFill>
            <a:ln w="9525">
              <a:noFill/>
              <a:round/>
              <a:headEnd/>
              <a:tailEnd/>
            </a:ln>
          </p:spPr>
          <p:txBody>
            <a:bodyPr/>
            <a:lstStyle/>
            <a:p>
              <a:endParaRPr lang="en-US" dirty="0"/>
            </a:p>
          </p:txBody>
        </p:sp>
        <p:sp>
          <p:nvSpPr>
            <p:cNvPr id="42051" name="Freeform 53"/>
            <p:cNvSpPr>
              <a:spLocks/>
            </p:cNvSpPr>
            <p:nvPr/>
          </p:nvSpPr>
          <p:spPr bwMode="auto">
            <a:xfrm>
              <a:off x="2792" y="2595"/>
              <a:ext cx="77" cy="81"/>
            </a:xfrm>
            <a:custGeom>
              <a:avLst/>
              <a:gdLst>
                <a:gd name="T0" fmla="*/ 46 w 155"/>
                <a:gd name="T1" fmla="*/ 0 h 161"/>
                <a:gd name="T2" fmla="*/ 108 w 155"/>
                <a:gd name="T3" fmla="*/ 0 h 161"/>
                <a:gd name="T4" fmla="*/ 119 w 155"/>
                <a:gd name="T5" fmla="*/ 5 h 161"/>
                <a:gd name="T6" fmla="*/ 141 w 155"/>
                <a:gd name="T7" fmla="*/ 21 h 161"/>
                <a:gd name="T8" fmla="*/ 150 w 155"/>
                <a:gd name="T9" fmla="*/ 41 h 161"/>
                <a:gd name="T10" fmla="*/ 155 w 155"/>
                <a:gd name="T11" fmla="*/ 66 h 161"/>
                <a:gd name="T12" fmla="*/ 155 w 155"/>
                <a:gd name="T13" fmla="*/ 91 h 161"/>
                <a:gd name="T14" fmla="*/ 150 w 155"/>
                <a:gd name="T15" fmla="*/ 116 h 161"/>
                <a:gd name="T16" fmla="*/ 141 w 155"/>
                <a:gd name="T17" fmla="*/ 137 h 161"/>
                <a:gd name="T18" fmla="*/ 117 w 155"/>
                <a:gd name="T19" fmla="*/ 155 h 161"/>
                <a:gd name="T20" fmla="*/ 103 w 155"/>
                <a:gd name="T21" fmla="*/ 161 h 161"/>
                <a:gd name="T22" fmla="*/ 46 w 155"/>
                <a:gd name="T23" fmla="*/ 161 h 161"/>
                <a:gd name="T24" fmla="*/ 34 w 155"/>
                <a:gd name="T25" fmla="*/ 155 h 161"/>
                <a:gd name="T26" fmla="*/ 14 w 155"/>
                <a:gd name="T27" fmla="*/ 139 h 161"/>
                <a:gd name="T28" fmla="*/ 5 w 155"/>
                <a:gd name="T29" fmla="*/ 120 h 161"/>
                <a:gd name="T30" fmla="*/ 0 w 155"/>
                <a:gd name="T31" fmla="*/ 98 h 161"/>
                <a:gd name="T32" fmla="*/ 0 w 155"/>
                <a:gd name="T33" fmla="*/ 66 h 161"/>
                <a:gd name="T34" fmla="*/ 5 w 155"/>
                <a:gd name="T35" fmla="*/ 41 h 161"/>
                <a:gd name="T36" fmla="*/ 14 w 155"/>
                <a:gd name="T37" fmla="*/ 21 h 161"/>
                <a:gd name="T38" fmla="*/ 34 w 155"/>
                <a:gd name="T39" fmla="*/ 5 h 161"/>
                <a:gd name="T40" fmla="*/ 46 w 155"/>
                <a:gd name="T41" fmla="*/ 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5"/>
                <a:gd name="T64" fmla="*/ 0 h 161"/>
                <a:gd name="T65" fmla="*/ 155 w 155"/>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5" h="161">
                  <a:moveTo>
                    <a:pt x="46" y="0"/>
                  </a:moveTo>
                  <a:lnTo>
                    <a:pt x="108" y="0"/>
                  </a:lnTo>
                  <a:lnTo>
                    <a:pt x="119" y="5"/>
                  </a:lnTo>
                  <a:lnTo>
                    <a:pt x="141" y="21"/>
                  </a:lnTo>
                  <a:lnTo>
                    <a:pt x="150" y="41"/>
                  </a:lnTo>
                  <a:lnTo>
                    <a:pt x="155" y="66"/>
                  </a:lnTo>
                  <a:lnTo>
                    <a:pt x="155" y="91"/>
                  </a:lnTo>
                  <a:lnTo>
                    <a:pt x="150" y="116"/>
                  </a:lnTo>
                  <a:lnTo>
                    <a:pt x="141" y="137"/>
                  </a:lnTo>
                  <a:lnTo>
                    <a:pt x="117" y="155"/>
                  </a:lnTo>
                  <a:lnTo>
                    <a:pt x="103" y="161"/>
                  </a:lnTo>
                  <a:lnTo>
                    <a:pt x="46" y="161"/>
                  </a:lnTo>
                  <a:lnTo>
                    <a:pt x="34" y="155"/>
                  </a:lnTo>
                  <a:lnTo>
                    <a:pt x="14" y="139"/>
                  </a:lnTo>
                  <a:lnTo>
                    <a:pt x="5" y="120"/>
                  </a:lnTo>
                  <a:lnTo>
                    <a:pt x="0" y="98"/>
                  </a:lnTo>
                  <a:lnTo>
                    <a:pt x="0" y="66"/>
                  </a:lnTo>
                  <a:lnTo>
                    <a:pt x="5" y="41"/>
                  </a:lnTo>
                  <a:lnTo>
                    <a:pt x="14" y="21"/>
                  </a:lnTo>
                  <a:lnTo>
                    <a:pt x="34" y="5"/>
                  </a:lnTo>
                  <a:lnTo>
                    <a:pt x="46" y="0"/>
                  </a:lnTo>
                  <a:close/>
                </a:path>
              </a:pathLst>
            </a:custGeom>
            <a:solidFill>
              <a:srgbClr val="BFFFBF"/>
            </a:solidFill>
            <a:ln w="9525">
              <a:noFill/>
              <a:round/>
              <a:headEnd/>
              <a:tailEnd/>
            </a:ln>
          </p:spPr>
          <p:txBody>
            <a:bodyPr/>
            <a:lstStyle/>
            <a:p>
              <a:endParaRPr lang="en-US" dirty="0"/>
            </a:p>
          </p:txBody>
        </p:sp>
        <p:sp>
          <p:nvSpPr>
            <p:cNvPr id="42052" name="Freeform 54"/>
            <p:cNvSpPr>
              <a:spLocks/>
            </p:cNvSpPr>
            <p:nvPr/>
          </p:nvSpPr>
          <p:spPr bwMode="auto">
            <a:xfrm>
              <a:off x="2820" y="2605"/>
              <a:ext cx="20" cy="64"/>
            </a:xfrm>
            <a:custGeom>
              <a:avLst/>
              <a:gdLst>
                <a:gd name="T0" fmla="*/ 14 w 41"/>
                <a:gd name="T1" fmla="*/ 0 h 128"/>
                <a:gd name="T2" fmla="*/ 5 w 41"/>
                <a:gd name="T3" fmla="*/ 11 h 128"/>
                <a:gd name="T4" fmla="*/ 0 w 41"/>
                <a:gd name="T5" fmla="*/ 21 h 128"/>
                <a:gd name="T6" fmla="*/ 0 w 41"/>
                <a:gd name="T7" fmla="*/ 107 h 128"/>
                <a:gd name="T8" fmla="*/ 5 w 41"/>
                <a:gd name="T9" fmla="*/ 118 h 128"/>
                <a:gd name="T10" fmla="*/ 14 w 41"/>
                <a:gd name="T11" fmla="*/ 128 h 128"/>
                <a:gd name="T12" fmla="*/ 29 w 41"/>
                <a:gd name="T13" fmla="*/ 128 h 128"/>
                <a:gd name="T14" fmla="*/ 38 w 41"/>
                <a:gd name="T15" fmla="*/ 118 h 128"/>
                <a:gd name="T16" fmla="*/ 41 w 41"/>
                <a:gd name="T17" fmla="*/ 107 h 128"/>
                <a:gd name="T18" fmla="*/ 41 w 41"/>
                <a:gd name="T19" fmla="*/ 21 h 128"/>
                <a:gd name="T20" fmla="*/ 38 w 41"/>
                <a:gd name="T21" fmla="*/ 11 h 128"/>
                <a:gd name="T22" fmla="*/ 29 w 41"/>
                <a:gd name="T23" fmla="*/ 0 h 128"/>
                <a:gd name="T24" fmla="*/ 14 w 41"/>
                <a:gd name="T25" fmla="*/ 0 h 1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
                <a:gd name="T40" fmla="*/ 0 h 128"/>
                <a:gd name="T41" fmla="*/ 41 w 41"/>
                <a:gd name="T42" fmla="*/ 128 h 1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 h="128">
                  <a:moveTo>
                    <a:pt x="14" y="0"/>
                  </a:moveTo>
                  <a:lnTo>
                    <a:pt x="5" y="11"/>
                  </a:lnTo>
                  <a:lnTo>
                    <a:pt x="0" y="21"/>
                  </a:lnTo>
                  <a:lnTo>
                    <a:pt x="0" y="107"/>
                  </a:lnTo>
                  <a:lnTo>
                    <a:pt x="5" y="118"/>
                  </a:lnTo>
                  <a:lnTo>
                    <a:pt x="14" y="128"/>
                  </a:lnTo>
                  <a:lnTo>
                    <a:pt x="29" y="128"/>
                  </a:lnTo>
                  <a:lnTo>
                    <a:pt x="38" y="118"/>
                  </a:lnTo>
                  <a:lnTo>
                    <a:pt x="41" y="107"/>
                  </a:lnTo>
                  <a:lnTo>
                    <a:pt x="41" y="21"/>
                  </a:lnTo>
                  <a:lnTo>
                    <a:pt x="38" y="11"/>
                  </a:lnTo>
                  <a:lnTo>
                    <a:pt x="29" y="0"/>
                  </a:lnTo>
                  <a:lnTo>
                    <a:pt x="14" y="0"/>
                  </a:lnTo>
                  <a:close/>
                </a:path>
              </a:pathLst>
            </a:custGeom>
            <a:solidFill>
              <a:srgbClr val="008000"/>
            </a:solidFill>
            <a:ln w="9525">
              <a:noFill/>
              <a:round/>
              <a:headEnd/>
              <a:tailEnd/>
            </a:ln>
          </p:spPr>
          <p:txBody>
            <a:bodyPr/>
            <a:lstStyle/>
            <a:p>
              <a:endParaRPr lang="en-US" dirty="0"/>
            </a:p>
          </p:txBody>
        </p:sp>
        <p:sp>
          <p:nvSpPr>
            <p:cNvPr id="42053" name="Freeform 55"/>
            <p:cNvSpPr>
              <a:spLocks/>
            </p:cNvSpPr>
            <p:nvPr/>
          </p:nvSpPr>
          <p:spPr bwMode="auto">
            <a:xfrm>
              <a:off x="2872" y="2595"/>
              <a:ext cx="74" cy="79"/>
            </a:xfrm>
            <a:custGeom>
              <a:avLst/>
              <a:gdLst>
                <a:gd name="T0" fmla="*/ 0 w 146"/>
                <a:gd name="T1" fmla="*/ 0 h 157"/>
                <a:gd name="T2" fmla="*/ 91 w 146"/>
                <a:gd name="T3" fmla="*/ 0 h 157"/>
                <a:gd name="T4" fmla="*/ 91 w 146"/>
                <a:gd name="T5" fmla="*/ 12 h 157"/>
                <a:gd name="T6" fmla="*/ 67 w 146"/>
                <a:gd name="T7" fmla="*/ 12 h 157"/>
                <a:gd name="T8" fmla="*/ 67 w 146"/>
                <a:gd name="T9" fmla="*/ 139 h 157"/>
                <a:gd name="T10" fmla="*/ 91 w 146"/>
                <a:gd name="T11" fmla="*/ 139 h 157"/>
                <a:gd name="T12" fmla="*/ 130 w 146"/>
                <a:gd name="T13" fmla="*/ 115 h 157"/>
                <a:gd name="T14" fmla="*/ 146 w 146"/>
                <a:gd name="T15" fmla="*/ 115 h 157"/>
                <a:gd name="T16" fmla="*/ 146 w 146"/>
                <a:gd name="T17" fmla="*/ 157 h 157"/>
                <a:gd name="T18" fmla="*/ 3 w 146"/>
                <a:gd name="T19" fmla="*/ 157 h 157"/>
                <a:gd name="T20" fmla="*/ 3 w 146"/>
                <a:gd name="T21" fmla="*/ 148 h 157"/>
                <a:gd name="T22" fmla="*/ 17 w 146"/>
                <a:gd name="T23" fmla="*/ 148 h 157"/>
                <a:gd name="T24" fmla="*/ 17 w 146"/>
                <a:gd name="T25" fmla="*/ 12 h 157"/>
                <a:gd name="T26" fmla="*/ 0 w 146"/>
                <a:gd name="T27" fmla="*/ 12 h 157"/>
                <a:gd name="T28" fmla="*/ 0 w 146"/>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6"/>
                <a:gd name="T46" fmla="*/ 0 h 157"/>
                <a:gd name="T47" fmla="*/ 146 w 146"/>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6" h="157">
                  <a:moveTo>
                    <a:pt x="0" y="0"/>
                  </a:moveTo>
                  <a:lnTo>
                    <a:pt x="91" y="0"/>
                  </a:lnTo>
                  <a:lnTo>
                    <a:pt x="91" y="12"/>
                  </a:lnTo>
                  <a:lnTo>
                    <a:pt x="67" y="12"/>
                  </a:lnTo>
                  <a:lnTo>
                    <a:pt x="67" y="139"/>
                  </a:lnTo>
                  <a:lnTo>
                    <a:pt x="91" y="139"/>
                  </a:lnTo>
                  <a:lnTo>
                    <a:pt x="130" y="115"/>
                  </a:lnTo>
                  <a:lnTo>
                    <a:pt x="146" y="115"/>
                  </a:lnTo>
                  <a:lnTo>
                    <a:pt x="146" y="157"/>
                  </a:lnTo>
                  <a:lnTo>
                    <a:pt x="3" y="157"/>
                  </a:lnTo>
                  <a:lnTo>
                    <a:pt x="3" y="148"/>
                  </a:lnTo>
                  <a:lnTo>
                    <a:pt x="17" y="148"/>
                  </a:lnTo>
                  <a:lnTo>
                    <a:pt x="17" y="12"/>
                  </a:lnTo>
                  <a:lnTo>
                    <a:pt x="0" y="12"/>
                  </a:lnTo>
                  <a:lnTo>
                    <a:pt x="0" y="0"/>
                  </a:lnTo>
                  <a:close/>
                </a:path>
              </a:pathLst>
            </a:custGeom>
            <a:solidFill>
              <a:srgbClr val="BFFFBF"/>
            </a:solidFill>
            <a:ln w="9525">
              <a:noFill/>
              <a:round/>
              <a:headEnd/>
              <a:tailEnd/>
            </a:ln>
          </p:spPr>
          <p:txBody>
            <a:bodyPr/>
            <a:lstStyle/>
            <a:p>
              <a:endParaRPr lang="en-US" dirty="0"/>
            </a:p>
          </p:txBody>
        </p:sp>
        <p:sp>
          <p:nvSpPr>
            <p:cNvPr id="42054" name="Freeform 56"/>
            <p:cNvSpPr>
              <a:spLocks/>
            </p:cNvSpPr>
            <p:nvPr/>
          </p:nvSpPr>
          <p:spPr bwMode="auto">
            <a:xfrm>
              <a:off x="2946" y="2595"/>
              <a:ext cx="72" cy="79"/>
            </a:xfrm>
            <a:custGeom>
              <a:avLst/>
              <a:gdLst>
                <a:gd name="T0" fmla="*/ 0 w 145"/>
                <a:gd name="T1" fmla="*/ 0 h 157"/>
                <a:gd name="T2" fmla="*/ 92 w 145"/>
                <a:gd name="T3" fmla="*/ 0 h 157"/>
                <a:gd name="T4" fmla="*/ 92 w 145"/>
                <a:gd name="T5" fmla="*/ 12 h 157"/>
                <a:gd name="T6" fmla="*/ 68 w 145"/>
                <a:gd name="T7" fmla="*/ 12 h 157"/>
                <a:gd name="T8" fmla="*/ 68 w 145"/>
                <a:gd name="T9" fmla="*/ 139 h 157"/>
                <a:gd name="T10" fmla="*/ 92 w 145"/>
                <a:gd name="T11" fmla="*/ 139 h 157"/>
                <a:gd name="T12" fmla="*/ 130 w 145"/>
                <a:gd name="T13" fmla="*/ 115 h 157"/>
                <a:gd name="T14" fmla="*/ 145 w 145"/>
                <a:gd name="T15" fmla="*/ 115 h 157"/>
                <a:gd name="T16" fmla="*/ 145 w 145"/>
                <a:gd name="T17" fmla="*/ 157 h 157"/>
                <a:gd name="T18" fmla="*/ 3 w 145"/>
                <a:gd name="T19" fmla="*/ 157 h 157"/>
                <a:gd name="T20" fmla="*/ 3 w 145"/>
                <a:gd name="T21" fmla="*/ 148 h 157"/>
                <a:gd name="T22" fmla="*/ 16 w 145"/>
                <a:gd name="T23" fmla="*/ 148 h 157"/>
                <a:gd name="T24" fmla="*/ 16 w 145"/>
                <a:gd name="T25" fmla="*/ 12 h 157"/>
                <a:gd name="T26" fmla="*/ 0 w 145"/>
                <a:gd name="T27" fmla="*/ 12 h 157"/>
                <a:gd name="T28" fmla="*/ 0 w 145"/>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5"/>
                <a:gd name="T46" fmla="*/ 0 h 157"/>
                <a:gd name="T47" fmla="*/ 145 w 145"/>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5" h="157">
                  <a:moveTo>
                    <a:pt x="0" y="0"/>
                  </a:moveTo>
                  <a:lnTo>
                    <a:pt x="92" y="0"/>
                  </a:lnTo>
                  <a:lnTo>
                    <a:pt x="92" y="12"/>
                  </a:lnTo>
                  <a:lnTo>
                    <a:pt x="68" y="12"/>
                  </a:lnTo>
                  <a:lnTo>
                    <a:pt x="68" y="139"/>
                  </a:lnTo>
                  <a:lnTo>
                    <a:pt x="92" y="139"/>
                  </a:lnTo>
                  <a:lnTo>
                    <a:pt x="130" y="115"/>
                  </a:lnTo>
                  <a:lnTo>
                    <a:pt x="145" y="115"/>
                  </a:lnTo>
                  <a:lnTo>
                    <a:pt x="145" y="157"/>
                  </a:lnTo>
                  <a:lnTo>
                    <a:pt x="3" y="157"/>
                  </a:lnTo>
                  <a:lnTo>
                    <a:pt x="3" y="148"/>
                  </a:lnTo>
                  <a:lnTo>
                    <a:pt x="16" y="148"/>
                  </a:lnTo>
                  <a:lnTo>
                    <a:pt x="16" y="12"/>
                  </a:lnTo>
                  <a:lnTo>
                    <a:pt x="0" y="12"/>
                  </a:lnTo>
                  <a:lnTo>
                    <a:pt x="0" y="0"/>
                  </a:lnTo>
                  <a:close/>
                </a:path>
              </a:pathLst>
            </a:custGeom>
            <a:solidFill>
              <a:srgbClr val="BFFFBF"/>
            </a:solidFill>
            <a:ln w="9525">
              <a:noFill/>
              <a:round/>
              <a:headEnd/>
              <a:tailEnd/>
            </a:ln>
          </p:spPr>
          <p:txBody>
            <a:bodyPr/>
            <a:lstStyle/>
            <a:p>
              <a:endParaRPr lang="en-US" dirty="0"/>
            </a:p>
          </p:txBody>
        </p:sp>
        <p:sp>
          <p:nvSpPr>
            <p:cNvPr id="42055" name="Freeform 57"/>
            <p:cNvSpPr>
              <a:spLocks/>
            </p:cNvSpPr>
            <p:nvPr/>
          </p:nvSpPr>
          <p:spPr bwMode="auto">
            <a:xfrm>
              <a:off x="3016" y="2596"/>
              <a:ext cx="106" cy="79"/>
            </a:xfrm>
            <a:custGeom>
              <a:avLst/>
              <a:gdLst>
                <a:gd name="T0" fmla="*/ 125 w 212"/>
                <a:gd name="T1" fmla="*/ 0 h 158"/>
                <a:gd name="T2" fmla="*/ 196 w 212"/>
                <a:gd name="T3" fmla="*/ 145 h 158"/>
                <a:gd name="T4" fmla="*/ 212 w 212"/>
                <a:gd name="T5" fmla="*/ 145 h 158"/>
                <a:gd name="T6" fmla="*/ 212 w 212"/>
                <a:gd name="T7" fmla="*/ 158 h 158"/>
                <a:gd name="T8" fmla="*/ 98 w 212"/>
                <a:gd name="T9" fmla="*/ 158 h 158"/>
                <a:gd name="T10" fmla="*/ 98 w 212"/>
                <a:gd name="T11" fmla="*/ 145 h 158"/>
                <a:gd name="T12" fmla="*/ 111 w 212"/>
                <a:gd name="T13" fmla="*/ 145 h 158"/>
                <a:gd name="T14" fmla="*/ 95 w 212"/>
                <a:gd name="T15" fmla="*/ 101 h 158"/>
                <a:gd name="T16" fmla="*/ 54 w 212"/>
                <a:gd name="T17" fmla="*/ 99 h 158"/>
                <a:gd name="T18" fmla="*/ 35 w 212"/>
                <a:gd name="T19" fmla="*/ 145 h 158"/>
                <a:gd name="T20" fmla="*/ 56 w 212"/>
                <a:gd name="T21" fmla="*/ 145 h 158"/>
                <a:gd name="T22" fmla="*/ 56 w 212"/>
                <a:gd name="T23" fmla="*/ 158 h 158"/>
                <a:gd name="T24" fmla="*/ 0 w 212"/>
                <a:gd name="T25" fmla="*/ 158 h 158"/>
                <a:gd name="T26" fmla="*/ 0 w 212"/>
                <a:gd name="T27" fmla="*/ 145 h 158"/>
                <a:gd name="T28" fmla="*/ 15 w 212"/>
                <a:gd name="T29" fmla="*/ 145 h 158"/>
                <a:gd name="T30" fmla="*/ 72 w 212"/>
                <a:gd name="T31" fmla="*/ 0 h 158"/>
                <a:gd name="T32" fmla="*/ 125 w 212"/>
                <a:gd name="T33" fmla="*/ 0 h 1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158"/>
                <a:gd name="T53" fmla="*/ 212 w 212"/>
                <a:gd name="T54" fmla="*/ 158 h 1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158">
                  <a:moveTo>
                    <a:pt x="125" y="0"/>
                  </a:moveTo>
                  <a:lnTo>
                    <a:pt x="196" y="145"/>
                  </a:lnTo>
                  <a:lnTo>
                    <a:pt x="212" y="145"/>
                  </a:lnTo>
                  <a:lnTo>
                    <a:pt x="212" y="158"/>
                  </a:lnTo>
                  <a:lnTo>
                    <a:pt x="98" y="158"/>
                  </a:lnTo>
                  <a:lnTo>
                    <a:pt x="98" y="145"/>
                  </a:lnTo>
                  <a:lnTo>
                    <a:pt x="111" y="145"/>
                  </a:lnTo>
                  <a:lnTo>
                    <a:pt x="95" y="101"/>
                  </a:lnTo>
                  <a:lnTo>
                    <a:pt x="54" y="99"/>
                  </a:lnTo>
                  <a:lnTo>
                    <a:pt x="35" y="145"/>
                  </a:lnTo>
                  <a:lnTo>
                    <a:pt x="56" y="145"/>
                  </a:lnTo>
                  <a:lnTo>
                    <a:pt x="56" y="158"/>
                  </a:lnTo>
                  <a:lnTo>
                    <a:pt x="0" y="158"/>
                  </a:lnTo>
                  <a:lnTo>
                    <a:pt x="0" y="145"/>
                  </a:lnTo>
                  <a:lnTo>
                    <a:pt x="15" y="145"/>
                  </a:lnTo>
                  <a:lnTo>
                    <a:pt x="72" y="0"/>
                  </a:lnTo>
                  <a:lnTo>
                    <a:pt x="125" y="0"/>
                  </a:lnTo>
                  <a:close/>
                </a:path>
              </a:pathLst>
            </a:custGeom>
            <a:solidFill>
              <a:srgbClr val="BFFFBF"/>
            </a:solidFill>
            <a:ln w="9525">
              <a:noFill/>
              <a:round/>
              <a:headEnd/>
              <a:tailEnd/>
            </a:ln>
          </p:spPr>
          <p:txBody>
            <a:bodyPr/>
            <a:lstStyle/>
            <a:p>
              <a:endParaRPr lang="en-US" dirty="0"/>
            </a:p>
          </p:txBody>
        </p:sp>
        <p:sp>
          <p:nvSpPr>
            <p:cNvPr id="42056" name="Freeform 58"/>
            <p:cNvSpPr>
              <a:spLocks/>
            </p:cNvSpPr>
            <p:nvPr/>
          </p:nvSpPr>
          <p:spPr bwMode="auto">
            <a:xfrm>
              <a:off x="3046" y="2617"/>
              <a:ext cx="15" cy="21"/>
            </a:xfrm>
            <a:custGeom>
              <a:avLst/>
              <a:gdLst>
                <a:gd name="T0" fmla="*/ 16 w 31"/>
                <a:gd name="T1" fmla="*/ 0 h 42"/>
                <a:gd name="T2" fmla="*/ 0 w 31"/>
                <a:gd name="T3" fmla="*/ 42 h 42"/>
                <a:gd name="T4" fmla="*/ 31 w 31"/>
                <a:gd name="T5" fmla="*/ 42 h 42"/>
                <a:gd name="T6" fmla="*/ 16 w 31"/>
                <a:gd name="T7" fmla="*/ 0 h 42"/>
                <a:gd name="T8" fmla="*/ 0 60000 65536"/>
                <a:gd name="T9" fmla="*/ 0 60000 65536"/>
                <a:gd name="T10" fmla="*/ 0 60000 65536"/>
                <a:gd name="T11" fmla="*/ 0 60000 65536"/>
                <a:gd name="T12" fmla="*/ 0 w 31"/>
                <a:gd name="T13" fmla="*/ 0 h 42"/>
                <a:gd name="T14" fmla="*/ 31 w 31"/>
                <a:gd name="T15" fmla="*/ 42 h 42"/>
              </a:gdLst>
              <a:ahLst/>
              <a:cxnLst>
                <a:cxn ang="T8">
                  <a:pos x="T0" y="T1"/>
                </a:cxn>
                <a:cxn ang="T9">
                  <a:pos x="T2" y="T3"/>
                </a:cxn>
                <a:cxn ang="T10">
                  <a:pos x="T4" y="T5"/>
                </a:cxn>
                <a:cxn ang="T11">
                  <a:pos x="T6" y="T7"/>
                </a:cxn>
              </a:cxnLst>
              <a:rect l="T12" t="T13" r="T14" b="T15"/>
              <a:pathLst>
                <a:path w="31" h="42">
                  <a:moveTo>
                    <a:pt x="16" y="0"/>
                  </a:moveTo>
                  <a:lnTo>
                    <a:pt x="0" y="42"/>
                  </a:lnTo>
                  <a:lnTo>
                    <a:pt x="31" y="42"/>
                  </a:lnTo>
                  <a:lnTo>
                    <a:pt x="16" y="0"/>
                  </a:lnTo>
                  <a:close/>
                </a:path>
              </a:pathLst>
            </a:custGeom>
            <a:solidFill>
              <a:srgbClr val="008000"/>
            </a:solidFill>
            <a:ln w="9525">
              <a:noFill/>
              <a:round/>
              <a:headEnd/>
              <a:tailEnd/>
            </a:ln>
          </p:spPr>
          <p:txBody>
            <a:bodyPr/>
            <a:lstStyle/>
            <a:p>
              <a:endParaRPr lang="en-US" dirty="0"/>
            </a:p>
          </p:txBody>
        </p:sp>
        <p:sp>
          <p:nvSpPr>
            <p:cNvPr id="42057" name="Freeform 59"/>
            <p:cNvSpPr>
              <a:spLocks/>
            </p:cNvSpPr>
            <p:nvPr/>
          </p:nvSpPr>
          <p:spPr bwMode="auto">
            <a:xfrm>
              <a:off x="2693" y="2598"/>
              <a:ext cx="90" cy="78"/>
            </a:xfrm>
            <a:custGeom>
              <a:avLst/>
              <a:gdLst>
                <a:gd name="T0" fmla="*/ 71 w 181"/>
                <a:gd name="T1" fmla="*/ 0 h 156"/>
                <a:gd name="T2" fmla="*/ 132 w 181"/>
                <a:gd name="T3" fmla="*/ 0 h 156"/>
                <a:gd name="T4" fmla="*/ 145 w 181"/>
                <a:gd name="T5" fmla="*/ 7 h 156"/>
                <a:gd name="T6" fmla="*/ 168 w 181"/>
                <a:gd name="T7" fmla="*/ 22 h 156"/>
                <a:gd name="T8" fmla="*/ 176 w 181"/>
                <a:gd name="T9" fmla="*/ 40 h 156"/>
                <a:gd name="T10" fmla="*/ 181 w 181"/>
                <a:gd name="T11" fmla="*/ 64 h 156"/>
                <a:gd name="T12" fmla="*/ 181 w 181"/>
                <a:gd name="T13" fmla="*/ 90 h 156"/>
                <a:gd name="T14" fmla="*/ 176 w 181"/>
                <a:gd name="T15" fmla="*/ 114 h 156"/>
                <a:gd name="T16" fmla="*/ 168 w 181"/>
                <a:gd name="T17" fmla="*/ 132 h 156"/>
                <a:gd name="T18" fmla="*/ 141 w 181"/>
                <a:gd name="T19" fmla="*/ 151 h 156"/>
                <a:gd name="T20" fmla="*/ 128 w 181"/>
                <a:gd name="T21" fmla="*/ 156 h 156"/>
                <a:gd name="T22" fmla="*/ 71 w 181"/>
                <a:gd name="T23" fmla="*/ 156 h 156"/>
                <a:gd name="T24" fmla="*/ 0 w 181"/>
                <a:gd name="T25" fmla="*/ 156 h 156"/>
                <a:gd name="T26" fmla="*/ 2 w 181"/>
                <a:gd name="T27" fmla="*/ 141 h 156"/>
                <a:gd name="T28" fmla="*/ 23 w 181"/>
                <a:gd name="T29" fmla="*/ 141 h 156"/>
                <a:gd name="T30" fmla="*/ 23 w 181"/>
                <a:gd name="T31" fmla="*/ 95 h 156"/>
                <a:gd name="T32" fmla="*/ 23 w 181"/>
                <a:gd name="T33" fmla="*/ 64 h 156"/>
                <a:gd name="T34" fmla="*/ 23 w 181"/>
                <a:gd name="T35" fmla="*/ 40 h 156"/>
                <a:gd name="T36" fmla="*/ 23 w 181"/>
                <a:gd name="T37" fmla="*/ 16 h 156"/>
                <a:gd name="T38" fmla="*/ 0 w 181"/>
                <a:gd name="T39" fmla="*/ 16 h 156"/>
                <a:gd name="T40" fmla="*/ 0 w 181"/>
                <a:gd name="T41" fmla="*/ 0 h 156"/>
                <a:gd name="T42" fmla="*/ 71 w 181"/>
                <a:gd name="T43" fmla="*/ 0 h 1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1"/>
                <a:gd name="T67" fmla="*/ 0 h 156"/>
                <a:gd name="T68" fmla="*/ 181 w 181"/>
                <a:gd name="T69" fmla="*/ 156 h 1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1" h="156">
                  <a:moveTo>
                    <a:pt x="71" y="0"/>
                  </a:moveTo>
                  <a:lnTo>
                    <a:pt x="132" y="0"/>
                  </a:lnTo>
                  <a:lnTo>
                    <a:pt x="145" y="7"/>
                  </a:lnTo>
                  <a:lnTo>
                    <a:pt x="168" y="22"/>
                  </a:lnTo>
                  <a:lnTo>
                    <a:pt x="176" y="40"/>
                  </a:lnTo>
                  <a:lnTo>
                    <a:pt x="181" y="64"/>
                  </a:lnTo>
                  <a:lnTo>
                    <a:pt x="181" y="90"/>
                  </a:lnTo>
                  <a:lnTo>
                    <a:pt x="176" y="114"/>
                  </a:lnTo>
                  <a:lnTo>
                    <a:pt x="168" y="132"/>
                  </a:lnTo>
                  <a:lnTo>
                    <a:pt x="141" y="151"/>
                  </a:lnTo>
                  <a:lnTo>
                    <a:pt x="128" y="156"/>
                  </a:lnTo>
                  <a:lnTo>
                    <a:pt x="71" y="156"/>
                  </a:lnTo>
                  <a:lnTo>
                    <a:pt x="0" y="156"/>
                  </a:lnTo>
                  <a:lnTo>
                    <a:pt x="2" y="141"/>
                  </a:lnTo>
                  <a:lnTo>
                    <a:pt x="23" y="141"/>
                  </a:lnTo>
                  <a:lnTo>
                    <a:pt x="23" y="95"/>
                  </a:lnTo>
                  <a:lnTo>
                    <a:pt x="23" y="64"/>
                  </a:lnTo>
                  <a:lnTo>
                    <a:pt x="23" y="40"/>
                  </a:lnTo>
                  <a:lnTo>
                    <a:pt x="23" y="16"/>
                  </a:lnTo>
                  <a:lnTo>
                    <a:pt x="0" y="16"/>
                  </a:lnTo>
                  <a:lnTo>
                    <a:pt x="0" y="0"/>
                  </a:lnTo>
                  <a:lnTo>
                    <a:pt x="71" y="0"/>
                  </a:lnTo>
                  <a:close/>
                </a:path>
              </a:pathLst>
            </a:custGeom>
            <a:solidFill>
              <a:srgbClr val="BFFFBF"/>
            </a:solidFill>
            <a:ln w="9525">
              <a:noFill/>
              <a:round/>
              <a:headEnd/>
              <a:tailEnd/>
            </a:ln>
          </p:spPr>
          <p:txBody>
            <a:bodyPr/>
            <a:lstStyle/>
            <a:p>
              <a:endParaRPr lang="en-US" dirty="0"/>
            </a:p>
          </p:txBody>
        </p:sp>
        <p:sp>
          <p:nvSpPr>
            <p:cNvPr id="42058" name="Freeform 60"/>
            <p:cNvSpPr>
              <a:spLocks/>
            </p:cNvSpPr>
            <p:nvPr/>
          </p:nvSpPr>
          <p:spPr bwMode="auto">
            <a:xfrm>
              <a:off x="2733" y="2608"/>
              <a:ext cx="21" cy="61"/>
            </a:xfrm>
            <a:custGeom>
              <a:avLst/>
              <a:gdLst>
                <a:gd name="T0" fmla="*/ 15 w 43"/>
                <a:gd name="T1" fmla="*/ 0 h 121"/>
                <a:gd name="T2" fmla="*/ 0 w 43"/>
                <a:gd name="T3" fmla="*/ 0 h 121"/>
                <a:gd name="T4" fmla="*/ 0 w 43"/>
                <a:gd name="T5" fmla="*/ 121 h 121"/>
                <a:gd name="T6" fmla="*/ 15 w 43"/>
                <a:gd name="T7" fmla="*/ 121 h 121"/>
                <a:gd name="T8" fmla="*/ 30 w 43"/>
                <a:gd name="T9" fmla="*/ 121 h 121"/>
                <a:gd name="T10" fmla="*/ 39 w 43"/>
                <a:gd name="T11" fmla="*/ 112 h 121"/>
                <a:gd name="T12" fmla="*/ 43 w 43"/>
                <a:gd name="T13" fmla="*/ 102 h 121"/>
                <a:gd name="T14" fmla="*/ 43 w 43"/>
                <a:gd name="T15" fmla="*/ 19 h 121"/>
                <a:gd name="T16" fmla="*/ 39 w 43"/>
                <a:gd name="T17" fmla="*/ 9 h 121"/>
                <a:gd name="T18" fmla="*/ 30 w 43"/>
                <a:gd name="T19" fmla="*/ 0 h 121"/>
                <a:gd name="T20" fmla="*/ 15 w 43"/>
                <a:gd name="T21" fmla="*/ 0 h 1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121"/>
                <a:gd name="T35" fmla="*/ 43 w 43"/>
                <a:gd name="T36" fmla="*/ 121 h 1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121">
                  <a:moveTo>
                    <a:pt x="15" y="0"/>
                  </a:moveTo>
                  <a:lnTo>
                    <a:pt x="0" y="0"/>
                  </a:lnTo>
                  <a:lnTo>
                    <a:pt x="0" y="121"/>
                  </a:lnTo>
                  <a:lnTo>
                    <a:pt x="15" y="121"/>
                  </a:lnTo>
                  <a:lnTo>
                    <a:pt x="30" y="121"/>
                  </a:lnTo>
                  <a:lnTo>
                    <a:pt x="39" y="112"/>
                  </a:lnTo>
                  <a:lnTo>
                    <a:pt x="43" y="102"/>
                  </a:lnTo>
                  <a:lnTo>
                    <a:pt x="43" y="19"/>
                  </a:lnTo>
                  <a:lnTo>
                    <a:pt x="39" y="9"/>
                  </a:lnTo>
                  <a:lnTo>
                    <a:pt x="30" y="0"/>
                  </a:lnTo>
                  <a:lnTo>
                    <a:pt x="15" y="0"/>
                  </a:lnTo>
                  <a:close/>
                </a:path>
              </a:pathLst>
            </a:custGeom>
            <a:solidFill>
              <a:srgbClr val="008000"/>
            </a:solidFill>
            <a:ln w="9525">
              <a:noFill/>
              <a:round/>
              <a:headEnd/>
              <a:tailEnd/>
            </a:ln>
          </p:spPr>
          <p:txBody>
            <a:bodyPr/>
            <a:lstStyle/>
            <a:p>
              <a:endParaRPr lang="en-US" dirty="0"/>
            </a:p>
          </p:txBody>
        </p:sp>
        <p:sp>
          <p:nvSpPr>
            <p:cNvPr id="42059" name="Freeform 61"/>
            <p:cNvSpPr>
              <a:spLocks/>
            </p:cNvSpPr>
            <p:nvPr/>
          </p:nvSpPr>
          <p:spPr bwMode="auto">
            <a:xfrm>
              <a:off x="2180" y="1954"/>
              <a:ext cx="40" cy="70"/>
            </a:xfrm>
            <a:custGeom>
              <a:avLst/>
              <a:gdLst>
                <a:gd name="T0" fmla="*/ 0 w 80"/>
                <a:gd name="T1" fmla="*/ 0 h 140"/>
                <a:gd name="T2" fmla="*/ 80 w 80"/>
                <a:gd name="T3" fmla="*/ 0 h 140"/>
                <a:gd name="T4" fmla="*/ 80 w 80"/>
                <a:gd name="T5" fmla="*/ 27 h 140"/>
                <a:gd name="T6" fmla="*/ 60 w 80"/>
                <a:gd name="T7" fmla="*/ 27 h 140"/>
                <a:gd name="T8" fmla="*/ 60 w 80"/>
                <a:gd name="T9" fmla="*/ 140 h 140"/>
                <a:gd name="T10" fmla="*/ 25 w 80"/>
                <a:gd name="T11" fmla="*/ 140 h 140"/>
                <a:gd name="T12" fmla="*/ 25 w 80"/>
                <a:gd name="T13" fmla="*/ 27 h 140"/>
                <a:gd name="T14" fmla="*/ 0 w 80"/>
                <a:gd name="T15" fmla="*/ 27 h 140"/>
                <a:gd name="T16" fmla="*/ 0 w 80"/>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140"/>
                <a:gd name="T29" fmla="*/ 80 w 80"/>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140">
                  <a:moveTo>
                    <a:pt x="0" y="0"/>
                  </a:moveTo>
                  <a:lnTo>
                    <a:pt x="80" y="0"/>
                  </a:lnTo>
                  <a:lnTo>
                    <a:pt x="80" y="27"/>
                  </a:lnTo>
                  <a:lnTo>
                    <a:pt x="60" y="27"/>
                  </a:lnTo>
                  <a:lnTo>
                    <a:pt x="60" y="140"/>
                  </a:lnTo>
                  <a:lnTo>
                    <a:pt x="25" y="140"/>
                  </a:lnTo>
                  <a:lnTo>
                    <a:pt x="25" y="27"/>
                  </a:lnTo>
                  <a:lnTo>
                    <a:pt x="0" y="27"/>
                  </a:lnTo>
                  <a:lnTo>
                    <a:pt x="0" y="0"/>
                  </a:lnTo>
                  <a:close/>
                </a:path>
              </a:pathLst>
            </a:custGeom>
            <a:solidFill>
              <a:srgbClr val="008000"/>
            </a:solidFill>
            <a:ln w="9525">
              <a:noFill/>
              <a:round/>
              <a:headEnd/>
              <a:tailEnd/>
            </a:ln>
          </p:spPr>
          <p:txBody>
            <a:bodyPr/>
            <a:lstStyle/>
            <a:p>
              <a:endParaRPr lang="en-US" dirty="0"/>
            </a:p>
          </p:txBody>
        </p:sp>
        <p:sp>
          <p:nvSpPr>
            <p:cNvPr id="42060" name="Freeform 62"/>
            <p:cNvSpPr>
              <a:spLocks/>
            </p:cNvSpPr>
            <p:nvPr/>
          </p:nvSpPr>
          <p:spPr bwMode="auto">
            <a:xfrm>
              <a:off x="2223" y="1954"/>
              <a:ext cx="52" cy="70"/>
            </a:xfrm>
            <a:custGeom>
              <a:avLst/>
              <a:gdLst>
                <a:gd name="T0" fmla="*/ 0 w 105"/>
                <a:gd name="T1" fmla="*/ 0 h 140"/>
                <a:gd name="T2" fmla="*/ 35 w 105"/>
                <a:gd name="T3" fmla="*/ 0 h 140"/>
                <a:gd name="T4" fmla="*/ 35 w 105"/>
                <a:gd name="T5" fmla="*/ 55 h 140"/>
                <a:gd name="T6" fmla="*/ 69 w 105"/>
                <a:gd name="T7" fmla="*/ 55 h 140"/>
                <a:gd name="T8" fmla="*/ 69 w 105"/>
                <a:gd name="T9" fmla="*/ 0 h 140"/>
                <a:gd name="T10" fmla="*/ 105 w 105"/>
                <a:gd name="T11" fmla="*/ 0 h 140"/>
                <a:gd name="T12" fmla="*/ 105 w 105"/>
                <a:gd name="T13" fmla="*/ 140 h 140"/>
                <a:gd name="T14" fmla="*/ 69 w 105"/>
                <a:gd name="T15" fmla="*/ 140 h 140"/>
                <a:gd name="T16" fmla="*/ 69 w 105"/>
                <a:gd name="T17" fmla="*/ 81 h 140"/>
                <a:gd name="T18" fmla="*/ 35 w 105"/>
                <a:gd name="T19" fmla="*/ 81 h 140"/>
                <a:gd name="T20" fmla="*/ 35 w 105"/>
                <a:gd name="T21" fmla="*/ 140 h 140"/>
                <a:gd name="T22" fmla="*/ 0 w 105"/>
                <a:gd name="T23" fmla="*/ 140 h 140"/>
                <a:gd name="T24" fmla="*/ 0 w 105"/>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
                <a:gd name="T40" fmla="*/ 0 h 140"/>
                <a:gd name="T41" fmla="*/ 105 w 105"/>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 h="140">
                  <a:moveTo>
                    <a:pt x="0" y="0"/>
                  </a:moveTo>
                  <a:lnTo>
                    <a:pt x="35" y="0"/>
                  </a:lnTo>
                  <a:lnTo>
                    <a:pt x="35" y="55"/>
                  </a:lnTo>
                  <a:lnTo>
                    <a:pt x="69" y="55"/>
                  </a:lnTo>
                  <a:lnTo>
                    <a:pt x="69" y="0"/>
                  </a:lnTo>
                  <a:lnTo>
                    <a:pt x="105" y="0"/>
                  </a:lnTo>
                  <a:lnTo>
                    <a:pt x="105" y="140"/>
                  </a:lnTo>
                  <a:lnTo>
                    <a:pt x="69" y="140"/>
                  </a:lnTo>
                  <a:lnTo>
                    <a:pt x="69" y="81"/>
                  </a:lnTo>
                  <a:lnTo>
                    <a:pt x="35" y="81"/>
                  </a:lnTo>
                  <a:lnTo>
                    <a:pt x="35"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61" name="Freeform 63"/>
            <p:cNvSpPr>
              <a:spLocks/>
            </p:cNvSpPr>
            <p:nvPr/>
          </p:nvSpPr>
          <p:spPr bwMode="auto">
            <a:xfrm>
              <a:off x="2280" y="1954"/>
              <a:ext cx="39" cy="70"/>
            </a:xfrm>
            <a:custGeom>
              <a:avLst/>
              <a:gdLst>
                <a:gd name="T0" fmla="*/ 0 w 78"/>
                <a:gd name="T1" fmla="*/ 0 h 140"/>
                <a:gd name="T2" fmla="*/ 78 w 78"/>
                <a:gd name="T3" fmla="*/ 0 h 140"/>
                <a:gd name="T4" fmla="*/ 78 w 78"/>
                <a:gd name="T5" fmla="*/ 26 h 140"/>
                <a:gd name="T6" fmla="*/ 39 w 78"/>
                <a:gd name="T7" fmla="*/ 26 h 140"/>
                <a:gd name="T8" fmla="*/ 39 w 78"/>
                <a:gd name="T9" fmla="*/ 55 h 140"/>
                <a:gd name="T10" fmla="*/ 72 w 78"/>
                <a:gd name="T11" fmla="*/ 55 h 140"/>
                <a:gd name="T12" fmla="*/ 72 w 78"/>
                <a:gd name="T13" fmla="*/ 81 h 140"/>
                <a:gd name="T14" fmla="*/ 39 w 78"/>
                <a:gd name="T15" fmla="*/ 81 h 140"/>
                <a:gd name="T16" fmla="*/ 39 w 78"/>
                <a:gd name="T17" fmla="*/ 113 h 140"/>
                <a:gd name="T18" fmla="*/ 78 w 78"/>
                <a:gd name="T19" fmla="*/ 113 h 140"/>
                <a:gd name="T20" fmla="*/ 78 w 78"/>
                <a:gd name="T21" fmla="*/ 140 h 140"/>
                <a:gd name="T22" fmla="*/ 0 w 78"/>
                <a:gd name="T23" fmla="*/ 140 h 140"/>
                <a:gd name="T24" fmla="*/ 0 w 78"/>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40"/>
                <a:gd name="T41" fmla="*/ 78 w 78"/>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40">
                  <a:moveTo>
                    <a:pt x="0" y="0"/>
                  </a:moveTo>
                  <a:lnTo>
                    <a:pt x="78" y="0"/>
                  </a:lnTo>
                  <a:lnTo>
                    <a:pt x="78" y="26"/>
                  </a:lnTo>
                  <a:lnTo>
                    <a:pt x="39" y="26"/>
                  </a:lnTo>
                  <a:lnTo>
                    <a:pt x="39" y="55"/>
                  </a:lnTo>
                  <a:lnTo>
                    <a:pt x="72" y="55"/>
                  </a:lnTo>
                  <a:lnTo>
                    <a:pt x="72" y="81"/>
                  </a:lnTo>
                  <a:lnTo>
                    <a:pt x="39" y="81"/>
                  </a:lnTo>
                  <a:lnTo>
                    <a:pt x="39" y="113"/>
                  </a:lnTo>
                  <a:lnTo>
                    <a:pt x="78" y="113"/>
                  </a:lnTo>
                  <a:lnTo>
                    <a:pt x="78"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62" name="Freeform 64"/>
            <p:cNvSpPr>
              <a:spLocks/>
            </p:cNvSpPr>
            <p:nvPr/>
          </p:nvSpPr>
          <p:spPr bwMode="auto">
            <a:xfrm>
              <a:off x="2349" y="1954"/>
              <a:ext cx="47" cy="70"/>
            </a:xfrm>
            <a:custGeom>
              <a:avLst/>
              <a:gdLst>
                <a:gd name="T0" fmla="*/ 0 w 94"/>
                <a:gd name="T1" fmla="*/ 0 h 140"/>
                <a:gd name="T2" fmla="*/ 35 w 94"/>
                <a:gd name="T3" fmla="*/ 0 h 140"/>
                <a:gd name="T4" fmla="*/ 35 w 94"/>
                <a:gd name="T5" fmla="*/ 113 h 140"/>
                <a:gd name="T6" fmla="*/ 60 w 94"/>
                <a:gd name="T7" fmla="*/ 113 h 140"/>
                <a:gd name="T8" fmla="*/ 60 w 94"/>
                <a:gd name="T9" fmla="*/ 0 h 140"/>
                <a:gd name="T10" fmla="*/ 94 w 94"/>
                <a:gd name="T11" fmla="*/ 0 h 140"/>
                <a:gd name="T12" fmla="*/ 94 w 94"/>
                <a:gd name="T13" fmla="*/ 121 h 140"/>
                <a:gd name="T14" fmla="*/ 69 w 94"/>
                <a:gd name="T15" fmla="*/ 140 h 140"/>
                <a:gd name="T16" fmla="*/ 26 w 94"/>
                <a:gd name="T17" fmla="*/ 140 h 140"/>
                <a:gd name="T18" fmla="*/ 0 w 94"/>
                <a:gd name="T19" fmla="*/ 121 h 140"/>
                <a:gd name="T20" fmla="*/ 0 w 94"/>
                <a:gd name="T21" fmla="*/ 0 h 1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140"/>
                <a:gd name="T35" fmla="*/ 94 w 94"/>
                <a:gd name="T36" fmla="*/ 140 h 1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140">
                  <a:moveTo>
                    <a:pt x="0" y="0"/>
                  </a:moveTo>
                  <a:lnTo>
                    <a:pt x="35" y="0"/>
                  </a:lnTo>
                  <a:lnTo>
                    <a:pt x="35" y="113"/>
                  </a:lnTo>
                  <a:lnTo>
                    <a:pt x="60" y="113"/>
                  </a:lnTo>
                  <a:lnTo>
                    <a:pt x="60" y="0"/>
                  </a:lnTo>
                  <a:lnTo>
                    <a:pt x="94" y="0"/>
                  </a:lnTo>
                  <a:lnTo>
                    <a:pt x="94" y="121"/>
                  </a:lnTo>
                  <a:lnTo>
                    <a:pt x="69" y="140"/>
                  </a:lnTo>
                  <a:lnTo>
                    <a:pt x="26" y="140"/>
                  </a:lnTo>
                  <a:lnTo>
                    <a:pt x="0" y="121"/>
                  </a:lnTo>
                  <a:lnTo>
                    <a:pt x="0" y="0"/>
                  </a:lnTo>
                  <a:close/>
                </a:path>
              </a:pathLst>
            </a:custGeom>
            <a:solidFill>
              <a:srgbClr val="008000"/>
            </a:solidFill>
            <a:ln w="9525">
              <a:noFill/>
              <a:round/>
              <a:headEnd/>
              <a:tailEnd/>
            </a:ln>
          </p:spPr>
          <p:txBody>
            <a:bodyPr/>
            <a:lstStyle/>
            <a:p>
              <a:endParaRPr lang="en-US" dirty="0"/>
            </a:p>
          </p:txBody>
        </p:sp>
        <p:sp>
          <p:nvSpPr>
            <p:cNvPr id="42063" name="Freeform 65"/>
            <p:cNvSpPr>
              <a:spLocks/>
            </p:cNvSpPr>
            <p:nvPr/>
          </p:nvSpPr>
          <p:spPr bwMode="auto">
            <a:xfrm>
              <a:off x="2404" y="1954"/>
              <a:ext cx="51" cy="70"/>
            </a:xfrm>
            <a:custGeom>
              <a:avLst/>
              <a:gdLst>
                <a:gd name="T0" fmla="*/ 0 w 102"/>
                <a:gd name="T1" fmla="*/ 0 h 140"/>
                <a:gd name="T2" fmla="*/ 35 w 102"/>
                <a:gd name="T3" fmla="*/ 0 h 140"/>
                <a:gd name="T4" fmla="*/ 64 w 102"/>
                <a:gd name="T5" fmla="*/ 66 h 140"/>
                <a:gd name="T6" fmla="*/ 64 w 102"/>
                <a:gd name="T7" fmla="*/ 0 h 140"/>
                <a:gd name="T8" fmla="*/ 102 w 102"/>
                <a:gd name="T9" fmla="*/ 0 h 140"/>
                <a:gd name="T10" fmla="*/ 102 w 102"/>
                <a:gd name="T11" fmla="*/ 140 h 140"/>
                <a:gd name="T12" fmla="*/ 64 w 102"/>
                <a:gd name="T13" fmla="*/ 140 h 140"/>
                <a:gd name="T14" fmla="*/ 39 w 102"/>
                <a:gd name="T15" fmla="*/ 73 h 140"/>
                <a:gd name="T16" fmla="*/ 39 w 102"/>
                <a:gd name="T17" fmla="*/ 140 h 140"/>
                <a:gd name="T18" fmla="*/ 0 w 102"/>
                <a:gd name="T19" fmla="*/ 140 h 140"/>
                <a:gd name="T20" fmla="*/ 0 w 102"/>
                <a:gd name="T21" fmla="*/ 0 h 1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
                <a:gd name="T34" fmla="*/ 0 h 140"/>
                <a:gd name="T35" fmla="*/ 102 w 102"/>
                <a:gd name="T36" fmla="*/ 140 h 1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 h="140">
                  <a:moveTo>
                    <a:pt x="0" y="0"/>
                  </a:moveTo>
                  <a:lnTo>
                    <a:pt x="35" y="0"/>
                  </a:lnTo>
                  <a:lnTo>
                    <a:pt x="64" y="66"/>
                  </a:lnTo>
                  <a:lnTo>
                    <a:pt x="64" y="0"/>
                  </a:lnTo>
                  <a:lnTo>
                    <a:pt x="102" y="0"/>
                  </a:lnTo>
                  <a:lnTo>
                    <a:pt x="102" y="140"/>
                  </a:lnTo>
                  <a:lnTo>
                    <a:pt x="64" y="140"/>
                  </a:lnTo>
                  <a:lnTo>
                    <a:pt x="39" y="73"/>
                  </a:lnTo>
                  <a:lnTo>
                    <a:pt x="39"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64" name="Rectangle 66"/>
            <p:cNvSpPr>
              <a:spLocks noChangeArrowheads="1"/>
            </p:cNvSpPr>
            <p:nvPr/>
          </p:nvSpPr>
          <p:spPr bwMode="auto">
            <a:xfrm>
              <a:off x="2462" y="1954"/>
              <a:ext cx="17" cy="70"/>
            </a:xfrm>
            <a:prstGeom prst="rect">
              <a:avLst/>
            </a:prstGeom>
            <a:solidFill>
              <a:srgbClr val="008000"/>
            </a:solidFill>
            <a:ln w="9525">
              <a:noFill/>
              <a:miter lim="800000"/>
              <a:headEnd/>
              <a:tailEnd/>
            </a:ln>
          </p:spPr>
          <p:txBody>
            <a:bodyPr/>
            <a:lstStyle/>
            <a:p>
              <a:endParaRPr lang="en-US" dirty="0"/>
            </a:p>
          </p:txBody>
        </p:sp>
        <p:sp>
          <p:nvSpPr>
            <p:cNvPr id="42065" name="Freeform 67"/>
            <p:cNvSpPr>
              <a:spLocks/>
            </p:cNvSpPr>
            <p:nvPr/>
          </p:nvSpPr>
          <p:spPr bwMode="auto">
            <a:xfrm>
              <a:off x="2484" y="1954"/>
              <a:ext cx="41" cy="70"/>
            </a:xfrm>
            <a:custGeom>
              <a:avLst/>
              <a:gdLst>
                <a:gd name="T0" fmla="*/ 0 w 81"/>
                <a:gd name="T1" fmla="*/ 0 h 140"/>
                <a:gd name="T2" fmla="*/ 81 w 81"/>
                <a:gd name="T3" fmla="*/ 0 h 140"/>
                <a:gd name="T4" fmla="*/ 81 w 81"/>
                <a:gd name="T5" fmla="*/ 27 h 140"/>
                <a:gd name="T6" fmla="*/ 61 w 81"/>
                <a:gd name="T7" fmla="*/ 27 h 140"/>
                <a:gd name="T8" fmla="*/ 61 w 81"/>
                <a:gd name="T9" fmla="*/ 140 h 140"/>
                <a:gd name="T10" fmla="*/ 26 w 81"/>
                <a:gd name="T11" fmla="*/ 140 h 140"/>
                <a:gd name="T12" fmla="*/ 26 w 81"/>
                <a:gd name="T13" fmla="*/ 27 h 140"/>
                <a:gd name="T14" fmla="*/ 0 w 81"/>
                <a:gd name="T15" fmla="*/ 27 h 140"/>
                <a:gd name="T16" fmla="*/ 0 w 81"/>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
                <a:gd name="T28" fmla="*/ 0 h 140"/>
                <a:gd name="T29" fmla="*/ 81 w 81"/>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 h="140">
                  <a:moveTo>
                    <a:pt x="0" y="0"/>
                  </a:moveTo>
                  <a:lnTo>
                    <a:pt x="81" y="0"/>
                  </a:lnTo>
                  <a:lnTo>
                    <a:pt x="81" y="27"/>
                  </a:lnTo>
                  <a:lnTo>
                    <a:pt x="61" y="27"/>
                  </a:lnTo>
                  <a:lnTo>
                    <a:pt x="61" y="140"/>
                  </a:lnTo>
                  <a:lnTo>
                    <a:pt x="26" y="140"/>
                  </a:lnTo>
                  <a:lnTo>
                    <a:pt x="26" y="27"/>
                  </a:lnTo>
                  <a:lnTo>
                    <a:pt x="0" y="27"/>
                  </a:lnTo>
                  <a:lnTo>
                    <a:pt x="0" y="0"/>
                  </a:lnTo>
                  <a:close/>
                </a:path>
              </a:pathLst>
            </a:custGeom>
            <a:solidFill>
              <a:srgbClr val="008000"/>
            </a:solidFill>
            <a:ln w="9525">
              <a:noFill/>
              <a:round/>
              <a:headEnd/>
              <a:tailEnd/>
            </a:ln>
          </p:spPr>
          <p:txBody>
            <a:bodyPr/>
            <a:lstStyle/>
            <a:p>
              <a:endParaRPr lang="en-US" dirty="0"/>
            </a:p>
          </p:txBody>
        </p:sp>
        <p:sp>
          <p:nvSpPr>
            <p:cNvPr id="42066" name="Freeform 68"/>
            <p:cNvSpPr>
              <a:spLocks/>
            </p:cNvSpPr>
            <p:nvPr/>
          </p:nvSpPr>
          <p:spPr bwMode="auto">
            <a:xfrm>
              <a:off x="2530" y="1954"/>
              <a:ext cx="39" cy="70"/>
            </a:xfrm>
            <a:custGeom>
              <a:avLst/>
              <a:gdLst>
                <a:gd name="T0" fmla="*/ 0 w 77"/>
                <a:gd name="T1" fmla="*/ 0 h 140"/>
                <a:gd name="T2" fmla="*/ 77 w 77"/>
                <a:gd name="T3" fmla="*/ 0 h 140"/>
                <a:gd name="T4" fmla="*/ 77 w 77"/>
                <a:gd name="T5" fmla="*/ 26 h 140"/>
                <a:gd name="T6" fmla="*/ 38 w 77"/>
                <a:gd name="T7" fmla="*/ 26 h 140"/>
                <a:gd name="T8" fmla="*/ 38 w 77"/>
                <a:gd name="T9" fmla="*/ 55 h 140"/>
                <a:gd name="T10" fmla="*/ 73 w 77"/>
                <a:gd name="T11" fmla="*/ 55 h 140"/>
                <a:gd name="T12" fmla="*/ 73 w 77"/>
                <a:gd name="T13" fmla="*/ 81 h 140"/>
                <a:gd name="T14" fmla="*/ 38 w 77"/>
                <a:gd name="T15" fmla="*/ 81 h 140"/>
                <a:gd name="T16" fmla="*/ 38 w 77"/>
                <a:gd name="T17" fmla="*/ 113 h 140"/>
                <a:gd name="T18" fmla="*/ 77 w 77"/>
                <a:gd name="T19" fmla="*/ 113 h 140"/>
                <a:gd name="T20" fmla="*/ 77 w 77"/>
                <a:gd name="T21" fmla="*/ 140 h 140"/>
                <a:gd name="T22" fmla="*/ 0 w 77"/>
                <a:gd name="T23" fmla="*/ 140 h 140"/>
                <a:gd name="T24" fmla="*/ 0 w 77"/>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140"/>
                <a:gd name="T41" fmla="*/ 77 w 77"/>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140">
                  <a:moveTo>
                    <a:pt x="0" y="0"/>
                  </a:moveTo>
                  <a:lnTo>
                    <a:pt x="77" y="0"/>
                  </a:lnTo>
                  <a:lnTo>
                    <a:pt x="77" y="26"/>
                  </a:lnTo>
                  <a:lnTo>
                    <a:pt x="38" y="26"/>
                  </a:lnTo>
                  <a:lnTo>
                    <a:pt x="38" y="55"/>
                  </a:lnTo>
                  <a:lnTo>
                    <a:pt x="73" y="55"/>
                  </a:lnTo>
                  <a:lnTo>
                    <a:pt x="73" y="81"/>
                  </a:lnTo>
                  <a:lnTo>
                    <a:pt x="38" y="81"/>
                  </a:lnTo>
                  <a:lnTo>
                    <a:pt x="38" y="113"/>
                  </a:lnTo>
                  <a:lnTo>
                    <a:pt x="77" y="113"/>
                  </a:lnTo>
                  <a:lnTo>
                    <a:pt x="77"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67" name="Freeform 69"/>
            <p:cNvSpPr>
              <a:spLocks/>
            </p:cNvSpPr>
            <p:nvPr/>
          </p:nvSpPr>
          <p:spPr bwMode="auto">
            <a:xfrm>
              <a:off x="2575" y="1954"/>
              <a:ext cx="47" cy="70"/>
            </a:xfrm>
            <a:custGeom>
              <a:avLst/>
              <a:gdLst>
                <a:gd name="T0" fmla="*/ 0 w 95"/>
                <a:gd name="T1" fmla="*/ 0 h 140"/>
                <a:gd name="T2" fmla="*/ 73 w 95"/>
                <a:gd name="T3" fmla="*/ 0 h 140"/>
                <a:gd name="T4" fmla="*/ 95 w 95"/>
                <a:gd name="T5" fmla="*/ 19 h 140"/>
                <a:gd name="T6" fmla="*/ 95 w 95"/>
                <a:gd name="T7" fmla="*/ 121 h 140"/>
                <a:gd name="T8" fmla="*/ 73 w 95"/>
                <a:gd name="T9" fmla="*/ 140 h 140"/>
                <a:gd name="T10" fmla="*/ 0 w 95"/>
                <a:gd name="T11" fmla="*/ 140 h 140"/>
                <a:gd name="T12" fmla="*/ 0 w 95"/>
                <a:gd name="T13" fmla="*/ 26 h 140"/>
                <a:gd name="T14" fmla="*/ 34 w 95"/>
                <a:gd name="T15" fmla="*/ 26 h 140"/>
                <a:gd name="T16" fmla="*/ 34 w 95"/>
                <a:gd name="T17" fmla="*/ 113 h 140"/>
                <a:gd name="T18" fmla="*/ 56 w 95"/>
                <a:gd name="T19" fmla="*/ 113 h 140"/>
                <a:gd name="T20" fmla="*/ 56 w 95"/>
                <a:gd name="T21" fmla="*/ 26 h 140"/>
                <a:gd name="T22" fmla="*/ 34 w 95"/>
                <a:gd name="T23" fmla="*/ 26 h 140"/>
                <a:gd name="T24" fmla="*/ 0 w 95"/>
                <a:gd name="T25" fmla="*/ 26 h 140"/>
                <a:gd name="T26" fmla="*/ 0 w 95"/>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5"/>
                <a:gd name="T43" fmla="*/ 0 h 140"/>
                <a:gd name="T44" fmla="*/ 95 w 95"/>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5" h="140">
                  <a:moveTo>
                    <a:pt x="0" y="0"/>
                  </a:moveTo>
                  <a:lnTo>
                    <a:pt x="73" y="0"/>
                  </a:lnTo>
                  <a:lnTo>
                    <a:pt x="95" y="19"/>
                  </a:lnTo>
                  <a:lnTo>
                    <a:pt x="95" y="121"/>
                  </a:lnTo>
                  <a:lnTo>
                    <a:pt x="73" y="140"/>
                  </a:lnTo>
                  <a:lnTo>
                    <a:pt x="0" y="140"/>
                  </a:lnTo>
                  <a:lnTo>
                    <a:pt x="0" y="26"/>
                  </a:lnTo>
                  <a:lnTo>
                    <a:pt x="34" y="26"/>
                  </a:lnTo>
                  <a:lnTo>
                    <a:pt x="34" y="113"/>
                  </a:lnTo>
                  <a:lnTo>
                    <a:pt x="56" y="113"/>
                  </a:lnTo>
                  <a:lnTo>
                    <a:pt x="56" y="26"/>
                  </a:lnTo>
                  <a:lnTo>
                    <a:pt x="34" y="26"/>
                  </a:lnTo>
                  <a:lnTo>
                    <a:pt x="0" y="26"/>
                  </a:lnTo>
                  <a:lnTo>
                    <a:pt x="0" y="0"/>
                  </a:lnTo>
                  <a:close/>
                </a:path>
              </a:pathLst>
            </a:custGeom>
            <a:solidFill>
              <a:srgbClr val="008000"/>
            </a:solidFill>
            <a:ln w="9525">
              <a:noFill/>
              <a:round/>
              <a:headEnd/>
              <a:tailEnd/>
            </a:ln>
          </p:spPr>
          <p:txBody>
            <a:bodyPr/>
            <a:lstStyle/>
            <a:p>
              <a:endParaRPr lang="en-US" dirty="0"/>
            </a:p>
          </p:txBody>
        </p:sp>
        <p:sp>
          <p:nvSpPr>
            <p:cNvPr id="42068" name="Freeform 70"/>
            <p:cNvSpPr>
              <a:spLocks/>
            </p:cNvSpPr>
            <p:nvPr/>
          </p:nvSpPr>
          <p:spPr bwMode="auto">
            <a:xfrm>
              <a:off x="2658" y="1954"/>
              <a:ext cx="45" cy="70"/>
            </a:xfrm>
            <a:custGeom>
              <a:avLst/>
              <a:gdLst>
                <a:gd name="T0" fmla="*/ 22 w 89"/>
                <a:gd name="T1" fmla="*/ 0 h 140"/>
                <a:gd name="T2" fmla="*/ 69 w 89"/>
                <a:gd name="T3" fmla="*/ 0 h 140"/>
                <a:gd name="T4" fmla="*/ 89 w 89"/>
                <a:gd name="T5" fmla="*/ 19 h 140"/>
                <a:gd name="T6" fmla="*/ 89 w 89"/>
                <a:gd name="T7" fmla="*/ 47 h 140"/>
                <a:gd name="T8" fmla="*/ 56 w 89"/>
                <a:gd name="T9" fmla="*/ 47 h 140"/>
                <a:gd name="T10" fmla="*/ 56 w 89"/>
                <a:gd name="T11" fmla="*/ 27 h 140"/>
                <a:gd name="T12" fmla="*/ 34 w 89"/>
                <a:gd name="T13" fmla="*/ 27 h 140"/>
                <a:gd name="T14" fmla="*/ 34 w 89"/>
                <a:gd name="T15" fmla="*/ 58 h 140"/>
                <a:gd name="T16" fmla="*/ 64 w 89"/>
                <a:gd name="T17" fmla="*/ 58 h 140"/>
                <a:gd name="T18" fmla="*/ 62 w 89"/>
                <a:gd name="T19" fmla="*/ 58 h 140"/>
                <a:gd name="T20" fmla="*/ 89 w 89"/>
                <a:gd name="T21" fmla="*/ 79 h 140"/>
                <a:gd name="T22" fmla="*/ 89 w 89"/>
                <a:gd name="T23" fmla="*/ 121 h 140"/>
                <a:gd name="T24" fmla="*/ 69 w 89"/>
                <a:gd name="T25" fmla="*/ 140 h 140"/>
                <a:gd name="T26" fmla="*/ 22 w 89"/>
                <a:gd name="T27" fmla="*/ 140 h 140"/>
                <a:gd name="T28" fmla="*/ 0 w 89"/>
                <a:gd name="T29" fmla="*/ 121 h 140"/>
                <a:gd name="T30" fmla="*/ 0 w 89"/>
                <a:gd name="T31" fmla="*/ 97 h 140"/>
                <a:gd name="T32" fmla="*/ 30 w 89"/>
                <a:gd name="T33" fmla="*/ 97 h 140"/>
                <a:gd name="T34" fmla="*/ 30 w 89"/>
                <a:gd name="T35" fmla="*/ 113 h 140"/>
                <a:gd name="T36" fmla="*/ 56 w 89"/>
                <a:gd name="T37" fmla="*/ 113 h 140"/>
                <a:gd name="T38" fmla="*/ 56 w 89"/>
                <a:gd name="T39" fmla="*/ 86 h 140"/>
                <a:gd name="T40" fmla="*/ 26 w 89"/>
                <a:gd name="T41" fmla="*/ 86 h 140"/>
                <a:gd name="T42" fmla="*/ 0 w 89"/>
                <a:gd name="T43" fmla="*/ 66 h 140"/>
                <a:gd name="T44" fmla="*/ 0 w 89"/>
                <a:gd name="T45" fmla="*/ 19 h 140"/>
                <a:gd name="T46" fmla="*/ 22 w 89"/>
                <a:gd name="T47" fmla="*/ 0 h 14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9"/>
                <a:gd name="T73" fmla="*/ 0 h 140"/>
                <a:gd name="T74" fmla="*/ 89 w 89"/>
                <a:gd name="T75" fmla="*/ 140 h 14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9" h="140">
                  <a:moveTo>
                    <a:pt x="22" y="0"/>
                  </a:moveTo>
                  <a:lnTo>
                    <a:pt x="69" y="0"/>
                  </a:lnTo>
                  <a:lnTo>
                    <a:pt x="89" y="19"/>
                  </a:lnTo>
                  <a:lnTo>
                    <a:pt x="89" y="47"/>
                  </a:lnTo>
                  <a:lnTo>
                    <a:pt x="56" y="47"/>
                  </a:lnTo>
                  <a:lnTo>
                    <a:pt x="56" y="27"/>
                  </a:lnTo>
                  <a:lnTo>
                    <a:pt x="34" y="27"/>
                  </a:lnTo>
                  <a:lnTo>
                    <a:pt x="34" y="58"/>
                  </a:lnTo>
                  <a:lnTo>
                    <a:pt x="64" y="58"/>
                  </a:lnTo>
                  <a:lnTo>
                    <a:pt x="62" y="58"/>
                  </a:lnTo>
                  <a:lnTo>
                    <a:pt x="89" y="79"/>
                  </a:lnTo>
                  <a:lnTo>
                    <a:pt x="89" y="121"/>
                  </a:lnTo>
                  <a:lnTo>
                    <a:pt x="69" y="140"/>
                  </a:lnTo>
                  <a:lnTo>
                    <a:pt x="22" y="140"/>
                  </a:lnTo>
                  <a:lnTo>
                    <a:pt x="0" y="121"/>
                  </a:lnTo>
                  <a:lnTo>
                    <a:pt x="0" y="97"/>
                  </a:lnTo>
                  <a:lnTo>
                    <a:pt x="30" y="97"/>
                  </a:lnTo>
                  <a:lnTo>
                    <a:pt x="30" y="113"/>
                  </a:lnTo>
                  <a:lnTo>
                    <a:pt x="56" y="113"/>
                  </a:lnTo>
                  <a:lnTo>
                    <a:pt x="56" y="86"/>
                  </a:lnTo>
                  <a:lnTo>
                    <a:pt x="26" y="86"/>
                  </a:lnTo>
                  <a:lnTo>
                    <a:pt x="0" y="66"/>
                  </a:lnTo>
                  <a:lnTo>
                    <a:pt x="0" y="19"/>
                  </a:lnTo>
                  <a:lnTo>
                    <a:pt x="22" y="0"/>
                  </a:lnTo>
                  <a:close/>
                </a:path>
              </a:pathLst>
            </a:custGeom>
            <a:solidFill>
              <a:srgbClr val="008000"/>
            </a:solidFill>
            <a:ln w="9525">
              <a:noFill/>
              <a:round/>
              <a:headEnd/>
              <a:tailEnd/>
            </a:ln>
          </p:spPr>
          <p:txBody>
            <a:bodyPr/>
            <a:lstStyle/>
            <a:p>
              <a:endParaRPr lang="en-US" dirty="0"/>
            </a:p>
          </p:txBody>
        </p:sp>
        <p:sp>
          <p:nvSpPr>
            <p:cNvPr id="42069" name="Freeform 71"/>
            <p:cNvSpPr>
              <a:spLocks/>
            </p:cNvSpPr>
            <p:nvPr/>
          </p:nvSpPr>
          <p:spPr bwMode="auto">
            <a:xfrm>
              <a:off x="2708"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5 w 80"/>
                <a:gd name="T11" fmla="*/ 140 h 140"/>
                <a:gd name="T12" fmla="*/ 25 w 80"/>
                <a:gd name="T13" fmla="*/ 27 h 140"/>
                <a:gd name="T14" fmla="*/ 0 w 80"/>
                <a:gd name="T15" fmla="*/ 27 h 140"/>
                <a:gd name="T16" fmla="*/ 0 w 80"/>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140"/>
                <a:gd name="T29" fmla="*/ 80 w 80"/>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140">
                  <a:moveTo>
                    <a:pt x="0" y="0"/>
                  </a:moveTo>
                  <a:lnTo>
                    <a:pt x="80" y="0"/>
                  </a:lnTo>
                  <a:lnTo>
                    <a:pt x="80" y="27"/>
                  </a:lnTo>
                  <a:lnTo>
                    <a:pt x="59" y="27"/>
                  </a:lnTo>
                  <a:lnTo>
                    <a:pt x="59" y="140"/>
                  </a:lnTo>
                  <a:lnTo>
                    <a:pt x="25" y="140"/>
                  </a:lnTo>
                  <a:lnTo>
                    <a:pt x="25" y="27"/>
                  </a:lnTo>
                  <a:lnTo>
                    <a:pt x="0" y="27"/>
                  </a:lnTo>
                  <a:lnTo>
                    <a:pt x="0" y="0"/>
                  </a:lnTo>
                  <a:close/>
                </a:path>
              </a:pathLst>
            </a:custGeom>
            <a:solidFill>
              <a:srgbClr val="008000"/>
            </a:solidFill>
            <a:ln w="9525">
              <a:noFill/>
              <a:round/>
              <a:headEnd/>
              <a:tailEnd/>
            </a:ln>
          </p:spPr>
          <p:txBody>
            <a:bodyPr/>
            <a:lstStyle/>
            <a:p>
              <a:endParaRPr lang="en-US" dirty="0"/>
            </a:p>
          </p:txBody>
        </p:sp>
        <p:sp>
          <p:nvSpPr>
            <p:cNvPr id="42070" name="Freeform 72"/>
            <p:cNvSpPr>
              <a:spLocks/>
            </p:cNvSpPr>
            <p:nvPr/>
          </p:nvSpPr>
          <p:spPr bwMode="auto">
            <a:xfrm>
              <a:off x="2743" y="1954"/>
              <a:ext cx="55" cy="70"/>
            </a:xfrm>
            <a:custGeom>
              <a:avLst/>
              <a:gdLst>
                <a:gd name="T0" fmla="*/ 30 w 110"/>
                <a:gd name="T1" fmla="*/ 0 h 140"/>
                <a:gd name="T2" fmla="*/ 80 w 110"/>
                <a:gd name="T3" fmla="*/ 0 h 140"/>
                <a:gd name="T4" fmla="*/ 110 w 110"/>
                <a:gd name="T5" fmla="*/ 140 h 140"/>
                <a:gd name="T6" fmla="*/ 72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8 w 110"/>
                <a:gd name="T23" fmla="*/ 140 h 140"/>
                <a:gd name="T24" fmla="*/ 0 w 110"/>
                <a:gd name="T25" fmla="*/ 140 h 140"/>
                <a:gd name="T26" fmla="*/ 30 w 110"/>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40"/>
                <a:gd name="T44" fmla="*/ 110 w 110"/>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40">
                  <a:moveTo>
                    <a:pt x="30" y="0"/>
                  </a:moveTo>
                  <a:lnTo>
                    <a:pt x="80" y="0"/>
                  </a:lnTo>
                  <a:lnTo>
                    <a:pt x="110" y="140"/>
                  </a:lnTo>
                  <a:lnTo>
                    <a:pt x="72" y="140"/>
                  </a:lnTo>
                  <a:lnTo>
                    <a:pt x="67" y="113"/>
                  </a:lnTo>
                  <a:lnTo>
                    <a:pt x="67" y="89"/>
                  </a:lnTo>
                  <a:lnTo>
                    <a:pt x="55" y="23"/>
                  </a:lnTo>
                  <a:lnTo>
                    <a:pt x="42" y="89"/>
                  </a:lnTo>
                  <a:lnTo>
                    <a:pt x="67" y="89"/>
                  </a:lnTo>
                  <a:lnTo>
                    <a:pt x="67" y="113"/>
                  </a:lnTo>
                  <a:lnTo>
                    <a:pt x="42" y="113"/>
                  </a:lnTo>
                  <a:lnTo>
                    <a:pt x="38" y="140"/>
                  </a:lnTo>
                  <a:lnTo>
                    <a:pt x="0" y="140"/>
                  </a:lnTo>
                  <a:lnTo>
                    <a:pt x="30" y="0"/>
                  </a:lnTo>
                  <a:close/>
                </a:path>
              </a:pathLst>
            </a:custGeom>
            <a:solidFill>
              <a:srgbClr val="008000"/>
            </a:solidFill>
            <a:ln w="9525">
              <a:noFill/>
              <a:round/>
              <a:headEnd/>
              <a:tailEnd/>
            </a:ln>
          </p:spPr>
          <p:txBody>
            <a:bodyPr/>
            <a:lstStyle/>
            <a:p>
              <a:endParaRPr lang="en-US" dirty="0"/>
            </a:p>
          </p:txBody>
        </p:sp>
        <p:sp>
          <p:nvSpPr>
            <p:cNvPr id="42071" name="Freeform 73"/>
            <p:cNvSpPr>
              <a:spLocks/>
            </p:cNvSpPr>
            <p:nvPr/>
          </p:nvSpPr>
          <p:spPr bwMode="auto">
            <a:xfrm>
              <a:off x="2794"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6 w 80"/>
                <a:gd name="T11" fmla="*/ 140 h 140"/>
                <a:gd name="T12" fmla="*/ 26 w 80"/>
                <a:gd name="T13" fmla="*/ 27 h 140"/>
                <a:gd name="T14" fmla="*/ 0 w 80"/>
                <a:gd name="T15" fmla="*/ 27 h 140"/>
                <a:gd name="T16" fmla="*/ 0 w 80"/>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140"/>
                <a:gd name="T29" fmla="*/ 80 w 80"/>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140">
                  <a:moveTo>
                    <a:pt x="0" y="0"/>
                  </a:moveTo>
                  <a:lnTo>
                    <a:pt x="80" y="0"/>
                  </a:lnTo>
                  <a:lnTo>
                    <a:pt x="80" y="27"/>
                  </a:lnTo>
                  <a:lnTo>
                    <a:pt x="59" y="27"/>
                  </a:lnTo>
                  <a:lnTo>
                    <a:pt x="59" y="140"/>
                  </a:lnTo>
                  <a:lnTo>
                    <a:pt x="26" y="140"/>
                  </a:lnTo>
                  <a:lnTo>
                    <a:pt x="26" y="27"/>
                  </a:lnTo>
                  <a:lnTo>
                    <a:pt x="0" y="27"/>
                  </a:lnTo>
                  <a:lnTo>
                    <a:pt x="0" y="0"/>
                  </a:lnTo>
                  <a:close/>
                </a:path>
              </a:pathLst>
            </a:custGeom>
            <a:solidFill>
              <a:srgbClr val="008000"/>
            </a:solidFill>
            <a:ln w="9525">
              <a:noFill/>
              <a:round/>
              <a:headEnd/>
              <a:tailEnd/>
            </a:ln>
          </p:spPr>
          <p:txBody>
            <a:bodyPr/>
            <a:lstStyle/>
            <a:p>
              <a:endParaRPr lang="en-US" dirty="0"/>
            </a:p>
          </p:txBody>
        </p:sp>
        <p:sp>
          <p:nvSpPr>
            <p:cNvPr id="42072" name="Freeform 74"/>
            <p:cNvSpPr>
              <a:spLocks/>
            </p:cNvSpPr>
            <p:nvPr/>
          </p:nvSpPr>
          <p:spPr bwMode="auto">
            <a:xfrm>
              <a:off x="2842" y="1954"/>
              <a:ext cx="39" cy="70"/>
            </a:xfrm>
            <a:custGeom>
              <a:avLst/>
              <a:gdLst>
                <a:gd name="T0" fmla="*/ 0 w 78"/>
                <a:gd name="T1" fmla="*/ 0 h 140"/>
                <a:gd name="T2" fmla="*/ 78 w 78"/>
                <a:gd name="T3" fmla="*/ 0 h 140"/>
                <a:gd name="T4" fmla="*/ 78 w 78"/>
                <a:gd name="T5" fmla="*/ 26 h 140"/>
                <a:gd name="T6" fmla="*/ 38 w 78"/>
                <a:gd name="T7" fmla="*/ 26 h 140"/>
                <a:gd name="T8" fmla="*/ 38 w 78"/>
                <a:gd name="T9" fmla="*/ 55 h 140"/>
                <a:gd name="T10" fmla="*/ 72 w 78"/>
                <a:gd name="T11" fmla="*/ 55 h 140"/>
                <a:gd name="T12" fmla="*/ 72 w 78"/>
                <a:gd name="T13" fmla="*/ 81 h 140"/>
                <a:gd name="T14" fmla="*/ 38 w 78"/>
                <a:gd name="T15" fmla="*/ 81 h 140"/>
                <a:gd name="T16" fmla="*/ 38 w 78"/>
                <a:gd name="T17" fmla="*/ 113 h 140"/>
                <a:gd name="T18" fmla="*/ 78 w 78"/>
                <a:gd name="T19" fmla="*/ 113 h 140"/>
                <a:gd name="T20" fmla="*/ 78 w 78"/>
                <a:gd name="T21" fmla="*/ 140 h 140"/>
                <a:gd name="T22" fmla="*/ 0 w 78"/>
                <a:gd name="T23" fmla="*/ 140 h 140"/>
                <a:gd name="T24" fmla="*/ 0 w 78"/>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40"/>
                <a:gd name="T41" fmla="*/ 78 w 78"/>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40">
                  <a:moveTo>
                    <a:pt x="0" y="0"/>
                  </a:moveTo>
                  <a:lnTo>
                    <a:pt x="78" y="0"/>
                  </a:lnTo>
                  <a:lnTo>
                    <a:pt x="78" y="26"/>
                  </a:lnTo>
                  <a:lnTo>
                    <a:pt x="38" y="26"/>
                  </a:lnTo>
                  <a:lnTo>
                    <a:pt x="38" y="55"/>
                  </a:lnTo>
                  <a:lnTo>
                    <a:pt x="72" y="55"/>
                  </a:lnTo>
                  <a:lnTo>
                    <a:pt x="72" y="81"/>
                  </a:lnTo>
                  <a:lnTo>
                    <a:pt x="38" y="81"/>
                  </a:lnTo>
                  <a:lnTo>
                    <a:pt x="38" y="113"/>
                  </a:lnTo>
                  <a:lnTo>
                    <a:pt x="78" y="113"/>
                  </a:lnTo>
                  <a:lnTo>
                    <a:pt x="78"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73" name="Freeform 75"/>
            <p:cNvSpPr>
              <a:spLocks/>
            </p:cNvSpPr>
            <p:nvPr/>
          </p:nvSpPr>
          <p:spPr bwMode="auto">
            <a:xfrm>
              <a:off x="2888" y="1954"/>
              <a:ext cx="46" cy="70"/>
            </a:xfrm>
            <a:custGeom>
              <a:avLst/>
              <a:gdLst>
                <a:gd name="T0" fmla="*/ 21 w 90"/>
                <a:gd name="T1" fmla="*/ 0 h 140"/>
                <a:gd name="T2" fmla="*/ 68 w 90"/>
                <a:gd name="T3" fmla="*/ 0 h 140"/>
                <a:gd name="T4" fmla="*/ 90 w 90"/>
                <a:gd name="T5" fmla="*/ 19 h 140"/>
                <a:gd name="T6" fmla="*/ 90 w 90"/>
                <a:gd name="T7" fmla="*/ 47 h 140"/>
                <a:gd name="T8" fmla="*/ 56 w 90"/>
                <a:gd name="T9" fmla="*/ 47 h 140"/>
                <a:gd name="T10" fmla="*/ 56 w 90"/>
                <a:gd name="T11" fmla="*/ 27 h 140"/>
                <a:gd name="T12" fmla="*/ 34 w 90"/>
                <a:gd name="T13" fmla="*/ 27 h 140"/>
                <a:gd name="T14" fmla="*/ 34 w 90"/>
                <a:gd name="T15" fmla="*/ 58 h 140"/>
                <a:gd name="T16" fmla="*/ 65 w 90"/>
                <a:gd name="T17" fmla="*/ 58 h 140"/>
                <a:gd name="T18" fmla="*/ 62 w 90"/>
                <a:gd name="T19" fmla="*/ 58 h 140"/>
                <a:gd name="T20" fmla="*/ 90 w 90"/>
                <a:gd name="T21" fmla="*/ 79 h 140"/>
                <a:gd name="T22" fmla="*/ 90 w 90"/>
                <a:gd name="T23" fmla="*/ 121 h 140"/>
                <a:gd name="T24" fmla="*/ 68 w 90"/>
                <a:gd name="T25" fmla="*/ 140 h 140"/>
                <a:gd name="T26" fmla="*/ 21 w 90"/>
                <a:gd name="T27" fmla="*/ 140 h 140"/>
                <a:gd name="T28" fmla="*/ 0 w 90"/>
                <a:gd name="T29" fmla="*/ 121 h 140"/>
                <a:gd name="T30" fmla="*/ 0 w 90"/>
                <a:gd name="T31" fmla="*/ 97 h 140"/>
                <a:gd name="T32" fmla="*/ 31 w 90"/>
                <a:gd name="T33" fmla="*/ 97 h 140"/>
                <a:gd name="T34" fmla="*/ 31 w 90"/>
                <a:gd name="T35" fmla="*/ 113 h 140"/>
                <a:gd name="T36" fmla="*/ 56 w 90"/>
                <a:gd name="T37" fmla="*/ 113 h 140"/>
                <a:gd name="T38" fmla="*/ 56 w 90"/>
                <a:gd name="T39" fmla="*/ 86 h 140"/>
                <a:gd name="T40" fmla="*/ 26 w 90"/>
                <a:gd name="T41" fmla="*/ 86 h 140"/>
                <a:gd name="T42" fmla="*/ 0 w 90"/>
                <a:gd name="T43" fmla="*/ 66 h 140"/>
                <a:gd name="T44" fmla="*/ 0 w 90"/>
                <a:gd name="T45" fmla="*/ 19 h 140"/>
                <a:gd name="T46" fmla="*/ 21 w 90"/>
                <a:gd name="T47" fmla="*/ 0 h 14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140"/>
                <a:gd name="T74" fmla="*/ 90 w 90"/>
                <a:gd name="T75" fmla="*/ 140 h 14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140">
                  <a:moveTo>
                    <a:pt x="21" y="0"/>
                  </a:moveTo>
                  <a:lnTo>
                    <a:pt x="68" y="0"/>
                  </a:lnTo>
                  <a:lnTo>
                    <a:pt x="90" y="19"/>
                  </a:lnTo>
                  <a:lnTo>
                    <a:pt x="90" y="47"/>
                  </a:lnTo>
                  <a:lnTo>
                    <a:pt x="56" y="47"/>
                  </a:lnTo>
                  <a:lnTo>
                    <a:pt x="56" y="27"/>
                  </a:lnTo>
                  <a:lnTo>
                    <a:pt x="34" y="27"/>
                  </a:lnTo>
                  <a:lnTo>
                    <a:pt x="34" y="58"/>
                  </a:lnTo>
                  <a:lnTo>
                    <a:pt x="65" y="58"/>
                  </a:lnTo>
                  <a:lnTo>
                    <a:pt x="62" y="58"/>
                  </a:lnTo>
                  <a:lnTo>
                    <a:pt x="90" y="79"/>
                  </a:lnTo>
                  <a:lnTo>
                    <a:pt x="90" y="121"/>
                  </a:lnTo>
                  <a:lnTo>
                    <a:pt x="68" y="140"/>
                  </a:lnTo>
                  <a:lnTo>
                    <a:pt x="21" y="140"/>
                  </a:lnTo>
                  <a:lnTo>
                    <a:pt x="0" y="121"/>
                  </a:lnTo>
                  <a:lnTo>
                    <a:pt x="0" y="97"/>
                  </a:lnTo>
                  <a:lnTo>
                    <a:pt x="31" y="97"/>
                  </a:lnTo>
                  <a:lnTo>
                    <a:pt x="31" y="113"/>
                  </a:lnTo>
                  <a:lnTo>
                    <a:pt x="56" y="113"/>
                  </a:lnTo>
                  <a:lnTo>
                    <a:pt x="56" y="86"/>
                  </a:lnTo>
                  <a:lnTo>
                    <a:pt x="26" y="86"/>
                  </a:lnTo>
                  <a:lnTo>
                    <a:pt x="0" y="66"/>
                  </a:lnTo>
                  <a:lnTo>
                    <a:pt x="0" y="19"/>
                  </a:lnTo>
                  <a:lnTo>
                    <a:pt x="21" y="0"/>
                  </a:lnTo>
                  <a:close/>
                </a:path>
              </a:pathLst>
            </a:custGeom>
            <a:solidFill>
              <a:srgbClr val="008000"/>
            </a:solidFill>
            <a:ln w="9525">
              <a:noFill/>
              <a:round/>
              <a:headEnd/>
              <a:tailEnd/>
            </a:ln>
          </p:spPr>
          <p:txBody>
            <a:bodyPr/>
            <a:lstStyle/>
            <a:p>
              <a:endParaRPr lang="en-US" dirty="0"/>
            </a:p>
          </p:txBody>
        </p:sp>
        <p:sp>
          <p:nvSpPr>
            <p:cNvPr id="42074" name="Freeform 76"/>
            <p:cNvSpPr>
              <a:spLocks/>
            </p:cNvSpPr>
            <p:nvPr/>
          </p:nvSpPr>
          <p:spPr bwMode="auto">
            <a:xfrm>
              <a:off x="2963" y="1954"/>
              <a:ext cx="49" cy="70"/>
            </a:xfrm>
            <a:custGeom>
              <a:avLst/>
              <a:gdLst>
                <a:gd name="T0" fmla="*/ 25 w 97"/>
                <a:gd name="T1" fmla="*/ 0 h 140"/>
                <a:gd name="T2" fmla="*/ 72 w 97"/>
                <a:gd name="T3" fmla="*/ 0 h 140"/>
                <a:gd name="T4" fmla="*/ 97 w 97"/>
                <a:gd name="T5" fmla="*/ 23 h 140"/>
                <a:gd name="T6" fmla="*/ 97 w 97"/>
                <a:gd name="T7" fmla="*/ 116 h 140"/>
                <a:gd name="T8" fmla="*/ 72 w 97"/>
                <a:gd name="T9" fmla="*/ 140 h 140"/>
                <a:gd name="T10" fmla="*/ 63 w 97"/>
                <a:gd name="T11" fmla="*/ 140 h 140"/>
                <a:gd name="T12" fmla="*/ 34 w 97"/>
                <a:gd name="T13" fmla="*/ 140 h 140"/>
                <a:gd name="T14" fmla="*/ 25 w 97"/>
                <a:gd name="T15" fmla="*/ 140 h 140"/>
                <a:gd name="T16" fmla="*/ 0 w 97"/>
                <a:gd name="T17" fmla="*/ 116 h 140"/>
                <a:gd name="T18" fmla="*/ 0 w 97"/>
                <a:gd name="T19" fmla="*/ 113 h 140"/>
                <a:gd name="T20" fmla="*/ 38 w 97"/>
                <a:gd name="T21" fmla="*/ 113 h 140"/>
                <a:gd name="T22" fmla="*/ 59 w 97"/>
                <a:gd name="T23" fmla="*/ 113 h 140"/>
                <a:gd name="T24" fmla="*/ 59 w 97"/>
                <a:gd name="T25" fmla="*/ 26 h 140"/>
                <a:gd name="T26" fmla="*/ 38 w 97"/>
                <a:gd name="T27" fmla="*/ 26 h 140"/>
                <a:gd name="T28" fmla="*/ 38 w 97"/>
                <a:gd name="T29" fmla="*/ 113 h 140"/>
                <a:gd name="T30" fmla="*/ 0 w 97"/>
                <a:gd name="T31" fmla="*/ 113 h 140"/>
                <a:gd name="T32" fmla="*/ 0 w 97"/>
                <a:gd name="T33" fmla="*/ 23 h 140"/>
                <a:gd name="T34" fmla="*/ 25 w 97"/>
                <a:gd name="T35" fmla="*/ 0 h 1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7"/>
                <a:gd name="T55" fmla="*/ 0 h 140"/>
                <a:gd name="T56" fmla="*/ 97 w 97"/>
                <a:gd name="T57" fmla="*/ 140 h 1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7" h="140">
                  <a:moveTo>
                    <a:pt x="25" y="0"/>
                  </a:moveTo>
                  <a:lnTo>
                    <a:pt x="72" y="0"/>
                  </a:lnTo>
                  <a:lnTo>
                    <a:pt x="97" y="23"/>
                  </a:lnTo>
                  <a:lnTo>
                    <a:pt x="97" y="116"/>
                  </a:lnTo>
                  <a:lnTo>
                    <a:pt x="72" y="140"/>
                  </a:lnTo>
                  <a:lnTo>
                    <a:pt x="63" y="140"/>
                  </a:lnTo>
                  <a:lnTo>
                    <a:pt x="34" y="140"/>
                  </a:lnTo>
                  <a:lnTo>
                    <a:pt x="25" y="140"/>
                  </a:lnTo>
                  <a:lnTo>
                    <a:pt x="0" y="116"/>
                  </a:lnTo>
                  <a:lnTo>
                    <a:pt x="0" y="113"/>
                  </a:lnTo>
                  <a:lnTo>
                    <a:pt x="38" y="113"/>
                  </a:lnTo>
                  <a:lnTo>
                    <a:pt x="59" y="113"/>
                  </a:lnTo>
                  <a:lnTo>
                    <a:pt x="59" y="26"/>
                  </a:lnTo>
                  <a:lnTo>
                    <a:pt x="38" y="26"/>
                  </a:lnTo>
                  <a:lnTo>
                    <a:pt x="38" y="113"/>
                  </a:lnTo>
                  <a:lnTo>
                    <a:pt x="0" y="113"/>
                  </a:lnTo>
                  <a:lnTo>
                    <a:pt x="0" y="23"/>
                  </a:lnTo>
                  <a:lnTo>
                    <a:pt x="25" y="0"/>
                  </a:lnTo>
                  <a:close/>
                </a:path>
              </a:pathLst>
            </a:custGeom>
            <a:solidFill>
              <a:srgbClr val="008000"/>
            </a:solidFill>
            <a:ln w="9525">
              <a:noFill/>
              <a:round/>
              <a:headEnd/>
              <a:tailEnd/>
            </a:ln>
          </p:spPr>
          <p:txBody>
            <a:bodyPr/>
            <a:lstStyle/>
            <a:p>
              <a:endParaRPr lang="en-US" dirty="0"/>
            </a:p>
          </p:txBody>
        </p:sp>
        <p:sp>
          <p:nvSpPr>
            <p:cNvPr id="42075" name="Freeform 77"/>
            <p:cNvSpPr>
              <a:spLocks/>
            </p:cNvSpPr>
            <p:nvPr/>
          </p:nvSpPr>
          <p:spPr bwMode="auto">
            <a:xfrm>
              <a:off x="3022" y="1954"/>
              <a:ext cx="38" cy="70"/>
            </a:xfrm>
            <a:custGeom>
              <a:avLst/>
              <a:gdLst>
                <a:gd name="T0" fmla="*/ 0 w 76"/>
                <a:gd name="T1" fmla="*/ 0 h 140"/>
                <a:gd name="T2" fmla="*/ 76 w 76"/>
                <a:gd name="T3" fmla="*/ 0 h 140"/>
                <a:gd name="T4" fmla="*/ 76 w 76"/>
                <a:gd name="T5" fmla="*/ 26 h 140"/>
                <a:gd name="T6" fmla="*/ 39 w 76"/>
                <a:gd name="T7" fmla="*/ 26 h 140"/>
                <a:gd name="T8" fmla="*/ 39 w 76"/>
                <a:gd name="T9" fmla="*/ 55 h 140"/>
                <a:gd name="T10" fmla="*/ 73 w 76"/>
                <a:gd name="T11" fmla="*/ 55 h 140"/>
                <a:gd name="T12" fmla="*/ 73 w 76"/>
                <a:gd name="T13" fmla="*/ 81 h 140"/>
                <a:gd name="T14" fmla="*/ 39 w 76"/>
                <a:gd name="T15" fmla="*/ 81 h 140"/>
                <a:gd name="T16" fmla="*/ 39 w 76"/>
                <a:gd name="T17" fmla="*/ 140 h 140"/>
                <a:gd name="T18" fmla="*/ 0 w 76"/>
                <a:gd name="T19" fmla="*/ 140 h 140"/>
                <a:gd name="T20" fmla="*/ 0 w 76"/>
                <a:gd name="T21" fmla="*/ 0 h 1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140"/>
                <a:gd name="T35" fmla="*/ 76 w 76"/>
                <a:gd name="T36" fmla="*/ 140 h 1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140">
                  <a:moveTo>
                    <a:pt x="0" y="0"/>
                  </a:moveTo>
                  <a:lnTo>
                    <a:pt x="76" y="0"/>
                  </a:lnTo>
                  <a:lnTo>
                    <a:pt x="76" y="26"/>
                  </a:lnTo>
                  <a:lnTo>
                    <a:pt x="39" y="26"/>
                  </a:lnTo>
                  <a:lnTo>
                    <a:pt x="39" y="55"/>
                  </a:lnTo>
                  <a:lnTo>
                    <a:pt x="73" y="55"/>
                  </a:lnTo>
                  <a:lnTo>
                    <a:pt x="73" y="81"/>
                  </a:lnTo>
                  <a:lnTo>
                    <a:pt x="39" y="81"/>
                  </a:lnTo>
                  <a:lnTo>
                    <a:pt x="39"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76" name="Freeform 78"/>
            <p:cNvSpPr>
              <a:spLocks/>
            </p:cNvSpPr>
            <p:nvPr/>
          </p:nvSpPr>
          <p:spPr bwMode="auto">
            <a:xfrm>
              <a:off x="3083" y="1954"/>
              <a:ext cx="55" cy="70"/>
            </a:xfrm>
            <a:custGeom>
              <a:avLst/>
              <a:gdLst>
                <a:gd name="T0" fmla="*/ 30 w 110"/>
                <a:gd name="T1" fmla="*/ 0 h 140"/>
                <a:gd name="T2" fmla="*/ 81 w 110"/>
                <a:gd name="T3" fmla="*/ 0 h 140"/>
                <a:gd name="T4" fmla="*/ 110 w 110"/>
                <a:gd name="T5" fmla="*/ 140 h 140"/>
                <a:gd name="T6" fmla="*/ 73 w 110"/>
                <a:gd name="T7" fmla="*/ 140 h 140"/>
                <a:gd name="T8" fmla="*/ 68 w 110"/>
                <a:gd name="T9" fmla="*/ 113 h 140"/>
                <a:gd name="T10" fmla="*/ 68 w 110"/>
                <a:gd name="T11" fmla="*/ 89 h 140"/>
                <a:gd name="T12" fmla="*/ 55 w 110"/>
                <a:gd name="T13" fmla="*/ 23 h 140"/>
                <a:gd name="T14" fmla="*/ 43 w 110"/>
                <a:gd name="T15" fmla="*/ 89 h 140"/>
                <a:gd name="T16" fmla="*/ 68 w 110"/>
                <a:gd name="T17" fmla="*/ 89 h 140"/>
                <a:gd name="T18" fmla="*/ 68 w 110"/>
                <a:gd name="T19" fmla="*/ 113 h 140"/>
                <a:gd name="T20" fmla="*/ 43 w 110"/>
                <a:gd name="T21" fmla="*/ 113 h 140"/>
                <a:gd name="T22" fmla="*/ 38 w 110"/>
                <a:gd name="T23" fmla="*/ 140 h 140"/>
                <a:gd name="T24" fmla="*/ 0 w 110"/>
                <a:gd name="T25" fmla="*/ 140 h 140"/>
                <a:gd name="T26" fmla="*/ 30 w 110"/>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40"/>
                <a:gd name="T44" fmla="*/ 110 w 110"/>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40">
                  <a:moveTo>
                    <a:pt x="30" y="0"/>
                  </a:moveTo>
                  <a:lnTo>
                    <a:pt x="81" y="0"/>
                  </a:lnTo>
                  <a:lnTo>
                    <a:pt x="110" y="140"/>
                  </a:lnTo>
                  <a:lnTo>
                    <a:pt x="73" y="140"/>
                  </a:lnTo>
                  <a:lnTo>
                    <a:pt x="68" y="113"/>
                  </a:lnTo>
                  <a:lnTo>
                    <a:pt x="68" y="89"/>
                  </a:lnTo>
                  <a:lnTo>
                    <a:pt x="55" y="23"/>
                  </a:lnTo>
                  <a:lnTo>
                    <a:pt x="43" y="89"/>
                  </a:lnTo>
                  <a:lnTo>
                    <a:pt x="68" y="89"/>
                  </a:lnTo>
                  <a:lnTo>
                    <a:pt x="68" y="113"/>
                  </a:lnTo>
                  <a:lnTo>
                    <a:pt x="43" y="113"/>
                  </a:lnTo>
                  <a:lnTo>
                    <a:pt x="38" y="140"/>
                  </a:lnTo>
                  <a:lnTo>
                    <a:pt x="0" y="140"/>
                  </a:lnTo>
                  <a:lnTo>
                    <a:pt x="30" y="0"/>
                  </a:lnTo>
                  <a:close/>
                </a:path>
              </a:pathLst>
            </a:custGeom>
            <a:solidFill>
              <a:srgbClr val="008000"/>
            </a:solidFill>
            <a:ln w="9525">
              <a:noFill/>
              <a:round/>
              <a:headEnd/>
              <a:tailEnd/>
            </a:ln>
          </p:spPr>
          <p:txBody>
            <a:bodyPr/>
            <a:lstStyle/>
            <a:p>
              <a:endParaRPr lang="en-US" dirty="0"/>
            </a:p>
          </p:txBody>
        </p:sp>
        <p:sp>
          <p:nvSpPr>
            <p:cNvPr id="42077" name="Freeform 79"/>
            <p:cNvSpPr>
              <a:spLocks/>
            </p:cNvSpPr>
            <p:nvPr/>
          </p:nvSpPr>
          <p:spPr bwMode="auto">
            <a:xfrm>
              <a:off x="3141" y="1954"/>
              <a:ext cx="62" cy="70"/>
            </a:xfrm>
            <a:custGeom>
              <a:avLst/>
              <a:gdLst>
                <a:gd name="T0" fmla="*/ 0 w 124"/>
                <a:gd name="T1" fmla="*/ 140 h 140"/>
                <a:gd name="T2" fmla="*/ 36 w 124"/>
                <a:gd name="T3" fmla="*/ 140 h 140"/>
                <a:gd name="T4" fmla="*/ 36 w 124"/>
                <a:gd name="T5" fmla="*/ 66 h 140"/>
                <a:gd name="T6" fmla="*/ 53 w 124"/>
                <a:gd name="T7" fmla="*/ 140 h 140"/>
                <a:gd name="T8" fmla="*/ 71 w 124"/>
                <a:gd name="T9" fmla="*/ 140 h 140"/>
                <a:gd name="T10" fmla="*/ 89 w 124"/>
                <a:gd name="T11" fmla="*/ 66 h 140"/>
                <a:gd name="T12" fmla="*/ 89 w 124"/>
                <a:gd name="T13" fmla="*/ 140 h 140"/>
                <a:gd name="T14" fmla="*/ 124 w 124"/>
                <a:gd name="T15" fmla="*/ 140 h 140"/>
                <a:gd name="T16" fmla="*/ 124 w 124"/>
                <a:gd name="T17" fmla="*/ 0 h 140"/>
                <a:gd name="T18" fmla="*/ 76 w 124"/>
                <a:gd name="T19" fmla="*/ 0 h 140"/>
                <a:gd name="T20" fmla="*/ 62 w 124"/>
                <a:gd name="T21" fmla="*/ 66 h 140"/>
                <a:gd name="T22" fmla="*/ 49 w 124"/>
                <a:gd name="T23" fmla="*/ 0 h 140"/>
                <a:gd name="T24" fmla="*/ 0 w 124"/>
                <a:gd name="T25" fmla="*/ 0 h 140"/>
                <a:gd name="T26" fmla="*/ 0 w 124"/>
                <a:gd name="T27" fmla="*/ 14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140"/>
                <a:gd name="T44" fmla="*/ 124 w 124"/>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140">
                  <a:moveTo>
                    <a:pt x="0" y="140"/>
                  </a:moveTo>
                  <a:lnTo>
                    <a:pt x="36" y="140"/>
                  </a:lnTo>
                  <a:lnTo>
                    <a:pt x="36" y="66"/>
                  </a:lnTo>
                  <a:lnTo>
                    <a:pt x="53" y="140"/>
                  </a:lnTo>
                  <a:lnTo>
                    <a:pt x="71" y="140"/>
                  </a:lnTo>
                  <a:lnTo>
                    <a:pt x="89" y="66"/>
                  </a:lnTo>
                  <a:lnTo>
                    <a:pt x="89" y="140"/>
                  </a:lnTo>
                  <a:lnTo>
                    <a:pt x="124" y="140"/>
                  </a:lnTo>
                  <a:lnTo>
                    <a:pt x="124" y="0"/>
                  </a:lnTo>
                  <a:lnTo>
                    <a:pt x="76" y="0"/>
                  </a:lnTo>
                  <a:lnTo>
                    <a:pt x="62" y="66"/>
                  </a:lnTo>
                  <a:lnTo>
                    <a:pt x="49" y="0"/>
                  </a:lnTo>
                  <a:lnTo>
                    <a:pt x="0" y="0"/>
                  </a:lnTo>
                  <a:lnTo>
                    <a:pt x="0" y="140"/>
                  </a:lnTo>
                  <a:close/>
                </a:path>
              </a:pathLst>
            </a:custGeom>
            <a:solidFill>
              <a:srgbClr val="008000"/>
            </a:solidFill>
            <a:ln w="9525">
              <a:noFill/>
              <a:round/>
              <a:headEnd/>
              <a:tailEnd/>
            </a:ln>
          </p:spPr>
          <p:txBody>
            <a:bodyPr/>
            <a:lstStyle/>
            <a:p>
              <a:endParaRPr lang="en-US" dirty="0"/>
            </a:p>
          </p:txBody>
        </p:sp>
        <p:sp>
          <p:nvSpPr>
            <p:cNvPr id="42078" name="Freeform 80"/>
            <p:cNvSpPr>
              <a:spLocks/>
            </p:cNvSpPr>
            <p:nvPr/>
          </p:nvSpPr>
          <p:spPr bwMode="auto">
            <a:xfrm>
              <a:off x="3214" y="1954"/>
              <a:ext cx="38" cy="70"/>
            </a:xfrm>
            <a:custGeom>
              <a:avLst/>
              <a:gdLst>
                <a:gd name="T0" fmla="*/ 0 w 76"/>
                <a:gd name="T1" fmla="*/ 0 h 140"/>
                <a:gd name="T2" fmla="*/ 76 w 76"/>
                <a:gd name="T3" fmla="*/ 0 h 140"/>
                <a:gd name="T4" fmla="*/ 76 w 76"/>
                <a:gd name="T5" fmla="*/ 26 h 140"/>
                <a:gd name="T6" fmla="*/ 37 w 76"/>
                <a:gd name="T7" fmla="*/ 26 h 140"/>
                <a:gd name="T8" fmla="*/ 37 w 76"/>
                <a:gd name="T9" fmla="*/ 55 h 140"/>
                <a:gd name="T10" fmla="*/ 72 w 76"/>
                <a:gd name="T11" fmla="*/ 55 h 140"/>
                <a:gd name="T12" fmla="*/ 72 w 76"/>
                <a:gd name="T13" fmla="*/ 81 h 140"/>
                <a:gd name="T14" fmla="*/ 37 w 76"/>
                <a:gd name="T15" fmla="*/ 81 h 140"/>
                <a:gd name="T16" fmla="*/ 37 w 76"/>
                <a:gd name="T17" fmla="*/ 113 h 140"/>
                <a:gd name="T18" fmla="*/ 76 w 76"/>
                <a:gd name="T19" fmla="*/ 113 h 140"/>
                <a:gd name="T20" fmla="*/ 76 w 76"/>
                <a:gd name="T21" fmla="*/ 140 h 140"/>
                <a:gd name="T22" fmla="*/ 0 w 76"/>
                <a:gd name="T23" fmla="*/ 140 h 140"/>
                <a:gd name="T24" fmla="*/ 0 w 76"/>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140"/>
                <a:gd name="T41" fmla="*/ 76 w 76"/>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140">
                  <a:moveTo>
                    <a:pt x="0" y="0"/>
                  </a:moveTo>
                  <a:lnTo>
                    <a:pt x="76" y="0"/>
                  </a:lnTo>
                  <a:lnTo>
                    <a:pt x="76" y="26"/>
                  </a:lnTo>
                  <a:lnTo>
                    <a:pt x="37" y="26"/>
                  </a:lnTo>
                  <a:lnTo>
                    <a:pt x="37" y="55"/>
                  </a:lnTo>
                  <a:lnTo>
                    <a:pt x="72" y="55"/>
                  </a:lnTo>
                  <a:lnTo>
                    <a:pt x="72" y="81"/>
                  </a:lnTo>
                  <a:lnTo>
                    <a:pt x="37" y="81"/>
                  </a:lnTo>
                  <a:lnTo>
                    <a:pt x="37" y="113"/>
                  </a:lnTo>
                  <a:lnTo>
                    <a:pt x="76" y="113"/>
                  </a:lnTo>
                  <a:lnTo>
                    <a:pt x="76"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79" name="Freeform 81"/>
            <p:cNvSpPr>
              <a:spLocks/>
            </p:cNvSpPr>
            <p:nvPr/>
          </p:nvSpPr>
          <p:spPr bwMode="auto">
            <a:xfrm>
              <a:off x="3260" y="1954"/>
              <a:ext cx="44" cy="70"/>
            </a:xfrm>
            <a:custGeom>
              <a:avLst/>
              <a:gdLst>
                <a:gd name="T0" fmla="*/ 0 w 90"/>
                <a:gd name="T1" fmla="*/ 0 h 140"/>
                <a:gd name="T2" fmla="*/ 69 w 90"/>
                <a:gd name="T3" fmla="*/ 0 h 140"/>
                <a:gd name="T4" fmla="*/ 90 w 90"/>
                <a:gd name="T5" fmla="*/ 15 h 140"/>
                <a:gd name="T6" fmla="*/ 90 w 90"/>
                <a:gd name="T7" fmla="*/ 55 h 140"/>
                <a:gd name="T8" fmla="*/ 69 w 90"/>
                <a:gd name="T9" fmla="*/ 70 h 140"/>
                <a:gd name="T10" fmla="*/ 90 w 90"/>
                <a:gd name="T11" fmla="*/ 86 h 140"/>
                <a:gd name="T12" fmla="*/ 90 w 90"/>
                <a:gd name="T13" fmla="*/ 140 h 140"/>
                <a:gd name="T14" fmla="*/ 56 w 90"/>
                <a:gd name="T15" fmla="*/ 140 h 140"/>
                <a:gd name="T16" fmla="*/ 56 w 90"/>
                <a:gd name="T17" fmla="*/ 86 h 140"/>
                <a:gd name="T18" fmla="*/ 56 w 90"/>
                <a:gd name="T19" fmla="*/ 58 h 140"/>
                <a:gd name="T20" fmla="*/ 35 w 90"/>
                <a:gd name="T21" fmla="*/ 58 h 140"/>
                <a:gd name="T22" fmla="*/ 35 w 90"/>
                <a:gd name="T23" fmla="*/ 23 h 140"/>
                <a:gd name="T24" fmla="*/ 56 w 90"/>
                <a:gd name="T25" fmla="*/ 23 h 140"/>
                <a:gd name="T26" fmla="*/ 56 w 90"/>
                <a:gd name="T27" fmla="*/ 58 h 140"/>
                <a:gd name="T28" fmla="*/ 56 w 90"/>
                <a:gd name="T29" fmla="*/ 86 h 140"/>
                <a:gd name="T30" fmla="*/ 35 w 90"/>
                <a:gd name="T31" fmla="*/ 86 h 140"/>
                <a:gd name="T32" fmla="*/ 35 w 90"/>
                <a:gd name="T33" fmla="*/ 140 h 140"/>
                <a:gd name="T34" fmla="*/ 0 w 90"/>
                <a:gd name="T35" fmla="*/ 140 h 140"/>
                <a:gd name="T36" fmla="*/ 0 w 90"/>
                <a:gd name="T37" fmla="*/ 0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140"/>
                <a:gd name="T59" fmla="*/ 90 w 90"/>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140">
                  <a:moveTo>
                    <a:pt x="0" y="0"/>
                  </a:moveTo>
                  <a:lnTo>
                    <a:pt x="69" y="0"/>
                  </a:lnTo>
                  <a:lnTo>
                    <a:pt x="90" y="15"/>
                  </a:lnTo>
                  <a:lnTo>
                    <a:pt x="90" y="55"/>
                  </a:lnTo>
                  <a:lnTo>
                    <a:pt x="69" y="70"/>
                  </a:lnTo>
                  <a:lnTo>
                    <a:pt x="90" y="86"/>
                  </a:lnTo>
                  <a:lnTo>
                    <a:pt x="90" y="140"/>
                  </a:lnTo>
                  <a:lnTo>
                    <a:pt x="56" y="140"/>
                  </a:lnTo>
                  <a:lnTo>
                    <a:pt x="56" y="86"/>
                  </a:lnTo>
                  <a:lnTo>
                    <a:pt x="56" y="58"/>
                  </a:lnTo>
                  <a:lnTo>
                    <a:pt x="35" y="58"/>
                  </a:lnTo>
                  <a:lnTo>
                    <a:pt x="35" y="23"/>
                  </a:lnTo>
                  <a:lnTo>
                    <a:pt x="56" y="23"/>
                  </a:lnTo>
                  <a:lnTo>
                    <a:pt x="56" y="58"/>
                  </a:lnTo>
                  <a:lnTo>
                    <a:pt x="56" y="86"/>
                  </a:lnTo>
                  <a:lnTo>
                    <a:pt x="35" y="86"/>
                  </a:lnTo>
                  <a:lnTo>
                    <a:pt x="35" y="140"/>
                  </a:lnTo>
                  <a:lnTo>
                    <a:pt x="0" y="140"/>
                  </a:lnTo>
                  <a:lnTo>
                    <a:pt x="0" y="0"/>
                  </a:lnTo>
                  <a:close/>
                </a:path>
              </a:pathLst>
            </a:custGeom>
            <a:solidFill>
              <a:srgbClr val="008000"/>
            </a:solidFill>
            <a:ln w="9525">
              <a:noFill/>
              <a:round/>
              <a:headEnd/>
              <a:tailEnd/>
            </a:ln>
          </p:spPr>
          <p:txBody>
            <a:bodyPr/>
            <a:lstStyle/>
            <a:p>
              <a:endParaRPr lang="en-US" dirty="0"/>
            </a:p>
          </p:txBody>
        </p:sp>
        <p:sp>
          <p:nvSpPr>
            <p:cNvPr id="42080" name="Rectangle 82"/>
            <p:cNvSpPr>
              <a:spLocks noChangeArrowheads="1"/>
            </p:cNvSpPr>
            <p:nvPr/>
          </p:nvSpPr>
          <p:spPr bwMode="auto">
            <a:xfrm>
              <a:off x="3313" y="1954"/>
              <a:ext cx="17" cy="70"/>
            </a:xfrm>
            <a:prstGeom prst="rect">
              <a:avLst/>
            </a:prstGeom>
            <a:solidFill>
              <a:srgbClr val="008000"/>
            </a:solidFill>
            <a:ln w="9525">
              <a:noFill/>
              <a:miter lim="800000"/>
              <a:headEnd/>
              <a:tailEnd/>
            </a:ln>
          </p:spPr>
          <p:txBody>
            <a:bodyPr/>
            <a:lstStyle/>
            <a:p>
              <a:endParaRPr lang="en-US" dirty="0"/>
            </a:p>
          </p:txBody>
        </p:sp>
        <p:sp>
          <p:nvSpPr>
            <p:cNvPr id="42081" name="Freeform 83"/>
            <p:cNvSpPr>
              <a:spLocks/>
            </p:cNvSpPr>
            <p:nvPr/>
          </p:nvSpPr>
          <p:spPr bwMode="auto">
            <a:xfrm>
              <a:off x="3338" y="1954"/>
              <a:ext cx="48" cy="70"/>
            </a:xfrm>
            <a:custGeom>
              <a:avLst/>
              <a:gdLst>
                <a:gd name="T0" fmla="*/ 26 w 96"/>
                <a:gd name="T1" fmla="*/ 0 h 140"/>
                <a:gd name="T2" fmla="*/ 70 w 96"/>
                <a:gd name="T3" fmla="*/ 0 h 140"/>
                <a:gd name="T4" fmla="*/ 96 w 96"/>
                <a:gd name="T5" fmla="*/ 19 h 140"/>
                <a:gd name="T6" fmla="*/ 96 w 96"/>
                <a:gd name="T7" fmla="*/ 55 h 140"/>
                <a:gd name="T8" fmla="*/ 62 w 96"/>
                <a:gd name="T9" fmla="*/ 55 h 140"/>
                <a:gd name="T10" fmla="*/ 62 w 96"/>
                <a:gd name="T11" fmla="*/ 26 h 140"/>
                <a:gd name="T12" fmla="*/ 34 w 96"/>
                <a:gd name="T13" fmla="*/ 26 h 140"/>
                <a:gd name="T14" fmla="*/ 34 w 96"/>
                <a:gd name="T15" fmla="*/ 113 h 140"/>
                <a:gd name="T16" fmla="*/ 62 w 96"/>
                <a:gd name="T17" fmla="*/ 113 h 140"/>
                <a:gd name="T18" fmla="*/ 62 w 96"/>
                <a:gd name="T19" fmla="*/ 81 h 140"/>
                <a:gd name="T20" fmla="*/ 96 w 96"/>
                <a:gd name="T21" fmla="*/ 81 h 140"/>
                <a:gd name="T22" fmla="*/ 96 w 96"/>
                <a:gd name="T23" fmla="*/ 121 h 140"/>
                <a:gd name="T24" fmla="*/ 70 w 96"/>
                <a:gd name="T25" fmla="*/ 140 h 140"/>
                <a:gd name="T26" fmla="*/ 26 w 96"/>
                <a:gd name="T27" fmla="*/ 140 h 140"/>
                <a:gd name="T28" fmla="*/ 0 w 96"/>
                <a:gd name="T29" fmla="*/ 121 h 140"/>
                <a:gd name="T30" fmla="*/ 0 w 96"/>
                <a:gd name="T31" fmla="*/ 19 h 140"/>
                <a:gd name="T32" fmla="*/ 26 w 96"/>
                <a:gd name="T33" fmla="*/ 0 h 1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
                <a:gd name="T52" fmla="*/ 0 h 140"/>
                <a:gd name="T53" fmla="*/ 96 w 96"/>
                <a:gd name="T54" fmla="*/ 140 h 1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 h="140">
                  <a:moveTo>
                    <a:pt x="26" y="0"/>
                  </a:moveTo>
                  <a:lnTo>
                    <a:pt x="70" y="0"/>
                  </a:lnTo>
                  <a:lnTo>
                    <a:pt x="96" y="19"/>
                  </a:lnTo>
                  <a:lnTo>
                    <a:pt x="96" y="55"/>
                  </a:lnTo>
                  <a:lnTo>
                    <a:pt x="62" y="55"/>
                  </a:lnTo>
                  <a:lnTo>
                    <a:pt x="62" y="26"/>
                  </a:lnTo>
                  <a:lnTo>
                    <a:pt x="34" y="26"/>
                  </a:lnTo>
                  <a:lnTo>
                    <a:pt x="34" y="113"/>
                  </a:lnTo>
                  <a:lnTo>
                    <a:pt x="62" y="113"/>
                  </a:lnTo>
                  <a:lnTo>
                    <a:pt x="62" y="81"/>
                  </a:lnTo>
                  <a:lnTo>
                    <a:pt x="96" y="81"/>
                  </a:lnTo>
                  <a:lnTo>
                    <a:pt x="96" y="121"/>
                  </a:lnTo>
                  <a:lnTo>
                    <a:pt x="70" y="140"/>
                  </a:lnTo>
                  <a:lnTo>
                    <a:pt x="26" y="140"/>
                  </a:lnTo>
                  <a:lnTo>
                    <a:pt x="0" y="121"/>
                  </a:lnTo>
                  <a:lnTo>
                    <a:pt x="0" y="19"/>
                  </a:lnTo>
                  <a:lnTo>
                    <a:pt x="26" y="0"/>
                  </a:lnTo>
                  <a:close/>
                </a:path>
              </a:pathLst>
            </a:custGeom>
            <a:solidFill>
              <a:srgbClr val="008000"/>
            </a:solidFill>
            <a:ln w="9525">
              <a:noFill/>
              <a:round/>
              <a:headEnd/>
              <a:tailEnd/>
            </a:ln>
          </p:spPr>
          <p:txBody>
            <a:bodyPr/>
            <a:lstStyle/>
            <a:p>
              <a:endParaRPr lang="en-US" dirty="0"/>
            </a:p>
          </p:txBody>
        </p:sp>
        <p:sp>
          <p:nvSpPr>
            <p:cNvPr id="42082" name="Freeform 84"/>
            <p:cNvSpPr>
              <a:spLocks/>
            </p:cNvSpPr>
            <p:nvPr/>
          </p:nvSpPr>
          <p:spPr bwMode="auto">
            <a:xfrm>
              <a:off x="3390" y="1954"/>
              <a:ext cx="55" cy="70"/>
            </a:xfrm>
            <a:custGeom>
              <a:avLst/>
              <a:gdLst>
                <a:gd name="T0" fmla="*/ 29 w 110"/>
                <a:gd name="T1" fmla="*/ 0 h 140"/>
                <a:gd name="T2" fmla="*/ 80 w 110"/>
                <a:gd name="T3" fmla="*/ 0 h 140"/>
                <a:gd name="T4" fmla="*/ 110 w 110"/>
                <a:gd name="T5" fmla="*/ 140 h 140"/>
                <a:gd name="T6" fmla="*/ 71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7 w 110"/>
                <a:gd name="T23" fmla="*/ 140 h 140"/>
                <a:gd name="T24" fmla="*/ 0 w 110"/>
                <a:gd name="T25" fmla="*/ 140 h 140"/>
                <a:gd name="T26" fmla="*/ 29 w 110"/>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40"/>
                <a:gd name="T44" fmla="*/ 110 w 110"/>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40">
                  <a:moveTo>
                    <a:pt x="29" y="0"/>
                  </a:moveTo>
                  <a:lnTo>
                    <a:pt x="80" y="0"/>
                  </a:lnTo>
                  <a:lnTo>
                    <a:pt x="110" y="140"/>
                  </a:lnTo>
                  <a:lnTo>
                    <a:pt x="71" y="140"/>
                  </a:lnTo>
                  <a:lnTo>
                    <a:pt x="67" y="113"/>
                  </a:lnTo>
                  <a:lnTo>
                    <a:pt x="67" y="89"/>
                  </a:lnTo>
                  <a:lnTo>
                    <a:pt x="55" y="23"/>
                  </a:lnTo>
                  <a:lnTo>
                    <a:pt x="42" y="89"/>
                  </a:lnTo>
                  <a:lnTo>
                    <a:pt x="67" y="89"/>
                  </a:lnTo>
                  <a:lnTo>
                    <a:pt x="67" y="113"/>
                  </a:lnTo>
                  <a:lnTo>
                    <a:pt x="42" y="113"/>
                  </a:lnTo>
                  <a:lnTo>
                    <a:pt x="37" y="140"/>
                  </a:lnTo>
                  <a:lnTo>
                    <a:pt x="0" y="140"/>
                  </a:lnTo>
                  <a:lnTo>
                    <a:pt x="29" y="0"/>
                  </a:lnTo>
                  <a:close/>
                </a:path>
              </a:pathLst>
            </a:custGeom>
            <a:solidFill>
              <a:srgbClr val="008000"/>
            </a:solidFill>
            <a:ln w="9525">
              <a:noFill/>
              <a:round/>
              <a:headEnd/>
              <a:tailEnd/>
            </a:ln>
          </p:spPr>
          <p:txBody>
            <a:bodyPr/>
            <a:lstStyle/>
            <a:p>
              <a:endParaRPr lang="en-US" dirty="0"/>
            </a:p>
          </p:txBody>
        </p:sp>
      </p:grpSp>
      <p:grpSp>
        <p:nvGrpSpPr>
          <p:cNvPr id="3" name="Group 85"/>
          <p:cNvGrpSpPr>
            <a:grpSpLocks/>
          </p:cNvGrpSpPr>
          <p:nvPr/>
        </p:nvGrpSpPr>
        <p:grpSpPr bwMode="auto">
          <a:xfrm>
            <a:off x="3290888" y="1601788"/>
            <a:ext cx="2359025" cy="1370012"/>
            <a:chOff x="2073" y="951"/>
            <a:chExt cx="1486" cy="863"/>
          </a:xfrm>
        </p:grpSpPr>
        <p:sp>
          <p:nvSpPr>
            <p:cNvPr id="59478" name="Rectangle 86"/>
            <p:cNvSpPr>
              <a:spLocks noChangeArrowheads="1"/>
            </p:cNvSpPr>
            <p:nvPr/>
          </p:nvSpPr>
          <p:spPr bwMode="auto">
            <a:xfrm>
              <a:off x="2073" y="951"/>
              <a:ext cx="1486" cy="594"/>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800" b="1" baseline="0" dirty="0">
                  <a:solidFill>
                    <a:srgbClr val="FC0128"/>
                  </a:solidFill>
                  <a:effectLst>
                    <a:outerShdw blurRad="38100" dist="38100" dir="2700000" algn="tl">
                      <a:srgbClr val="C0C0C0"/>
                    </a:outerShdw>
                  </a:effectLst>
                </a:rPr>
                <a:t>Repairs and</a:t>
              </a:r>
            </a:p>
            <a:p>
              <a:pPr algn="ctr" eaLnBrk="0" hangingPunct="0">
                <a:defRPr/>
              </a:pPr>
              <a:r>
                <a:rPr lang="en-US" sz="2800" b="1" baseline="0" dirty="0">
                  <a:solidFill>
                    <a:srgbClr val="FC0128"/>
                  </a:solidFill>
                  <a:effectLst>
                    <a:outerShdw blurRad="38100" dist="38100" dir="2700000" algn="tl">
                      <a:srgbClr val="C0C0C0"/>
                    </a:outerShdw>
                  </a:effectLst>
                </a:rPr>
                <a:t>maintenance</a:t>
              </a:r>
            </a:p>
          </p:txBody>
        </p:sp>
        <p:sp>
          <p:nvSpPr>
            <p:cNvPr id="42000" name="Line 87"/>
            <p:cNvSpPr>
              <a:spLocks noChangeShapeType="1"/>
            </p:cNvSpPr>
            <p:nvPr/>
          </p:nvSpPr>
          <p:spPr bwMode="auto">
            <a:xfrm flipV="1">
              <a:off x="2788" y="1462"/>
              <a:ext cx="0" cy="352"/>
            </a:xfrm>
            <a:prstGeom prst="line">
              <a:avLst/>
            </a:prstGeom>
            <a:noFill/>
            <a:ln w="28575">
              <a:solidFill>
                <a:srgbClr val="FC0128"/>
              </a:solidFill>
              <a:round/>
              <a:headEnd/>
              <a:tailEnd type="triangle" w="med" len="med"/>
            </a:ln>
          </p:spPr>
          <p:txBody>
            <a:bodyPr wrap="none" anchor="ctr"/>
            <a:lstStyle/>
            <a:p>
              <a:endParaRPr lang="en-US" dirty="0"/>
            </a:p>
          </p:txBody>
        </p:sp>
      </p:grpSp>
      <p:grpSp>
        <p:nvGrpSpPr>
          <p:cNvPr id="4" name="Group 88"/>
          <p:cNvGrpSpPr>
            <a:grpSpLocks/>
          </p:cNvGrpSpPr>
          <p:nvPr/>
        </p:nvGrpSpPr>
        <p:grpSpPr bwMode="auto">
          <a:xfrm>
            <a:off x="3381375" y="4505325"/>
            <a:ext cx="2179638" cy="1819275"/>
            <a:chOff x="2130" y="2780"/>
            <a:chExt cx="1373" cy="1146"/>
          </a:xfrm>
        </p:grpSpPr>
        <p:sp>
          <p:nvSpPr>
            <p:cNvPr id="59481" name="Rectangle 89"/>
            <p:cNvSpPr>
              <a:spLocks noChangeArrowheads="1"/>
            </p:cNvSpPr>
            <p:nvPr/>
          </p:nvSpPr>
          <p:spPr bwMode="auto">
            <a:xfrm>
              <a:off x="2130" y="3063"/>
              <a:ext cx="1373" cy="863"/>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800" b="1" baseline="0" dirty="0">
                  <a:solidFill>
                    <a:srgbClr val="FC0128"/>
                  </a:solidFill>
                  <a:effectLst>
                    <a:outerShdw blurRad="38100" dist="38100" dir="2700000" algn="tl">
                      <a:srgbClr val="C0C0C0"/>
                    </a:outerShdw>
                  </a:effectLst>
                </a:rPr>
                <a:t>Incremental</a:t>
              </a:r>
            </a:p>
            <a:p>
              <a:pPr algn="ctr" eaLnBrk="0" hangingPunct="0">
                <a:defRPr/>
              </a:pPr>
              <a:r>
                <a:rPr lang="en-US" sz="2800" b="1" baseline="0" dirty="0">
                  <a:solidFill>
                    <a:srgbClr val="FC0128"/>
                  </a:solidFill>
                  <a:effectLst>
                    <a:outerShdw blurRad="38100" dist="38100" dir="2700000" algn="tl">
                      <a:srgbClr val="C0C0C0"/>
                    </a:outerShdw>
                  </a:effectLst>
                </a:rPr>
                <a:t>operating</a:t>
              </a:r>
            </a:p>
            <a:p>
              <a:pPr algn="ctr" eaLnBrk="0" hangingPunct="0">
                <a:defRPr/>
              </a:pPr>
              <a:r>
                <a:rPr lang="en-US" sz="2800" b="1" baseline="0" dirty="0">
                  <a:solidFill>
                    <a:srgbClr val="FC0128"/>
                  </a:solidFill>
                  <a:effectLst>
                    <a:outerShdw blurRad="38100" dist="38100" dir="2700000" algn="tl">
                      <a:srgbClr val="C0C0C0"/>
                    </a:outerShdw>
                  </a:effectLst>
                </a:rPr>
                <a:t>costs</a:t>
              </a:r>
            </a:p>
          </p:txBody>
        </p:sp>
        <p:sp>
          <p:nvSpPr>
            <p:cNvPr id="41998" name="Line 90"/>
            <p:cNvSpPr>
              <a:spLocks noChangeShapeType="1"/>
            </p:cNvSpPr>
            <p:nvPr/>
          </p:nvSpPr>
          <p:spPr bwMode="auto">
            <a:xfrm>
              <a:off x="2788" y="2780"/>
              <a:ext cx="0" cy="320"/>
            </a:xfrm>
            <a:prstGeom prst="line">
              <a:avLst/>
            </a:prstGeom>
            <a:noFill/>
            <a:ln w="28575">
              <a:solidFill>
                <a:srgbClr val="FC0128"/>
              </a:solidFill>
              <a:round/>
              <a:headEnd/>
              <a:tailEnd type="triangle" w="med" len="med"/>
            </a:ln>
          </p:spPr>
          <p:txBody>
            <a:bodyPr wrap="none" anchor="ctr"/>
            <a:lstStyle/>
            <a:p>
              <a:endParaRPr lang="en-US" dirty="0"/>
            </a:p>
          </p:txBody>
        </p:sp>
      </p:grpSp>
      <p:grpSp>
        <p:nvGrpSpPr>
          <p:cNvPr id="5" name="Group 91"/>
          <p:cNvGrpSpPr>
            <a:grpSpLocks/>
          </p:cNvGrpSpPr>
          <p:nvPr/>
        </p:nvGrpSpPr>
        <p:grpSpPr bwMode="auto">
          <a:xfrm>
            <a:off x="6229350" y="3303588"/>
            <a:ext cx="2670175" cy="942975"/>
            <a:chOff x="3924" y="2023"/>
            <a:chExt cx="1682" cy="594"/>
          </a:xfrm>
        </p:grpSpPr>
        <p:sp>
          <p:nvSpPr>
            <p:cNvPr id="59484" name="Rectangle 92"/>
            <p:cNvSpPr>
              <a:spLocks noChangeArrowheads="1"/>
            </p:cNvSpPr>
            <p:nvPr/>
          </p:nvSpPr>
          <p:spPr bwMode="auto">
            <a:xfrm>
              <a:off x="4307" y="2023"/>
              <a:ext cx="1299" cy="594"/>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800" b="1" baseline="0" dirty="0">
                  <a:solidFill>
                    <a:srgbClr val="FC0128"/>
                  </a:solidFill>
                  <a:effectLst>
                    <a:outerShdw blurRad="38100" dist="38100" dir="2700000" algn="tl">
                      <a:srgbClr val="C0C0C0"/>
                    </a:outerShdw>
                  </a:effectLst>
                </a:rPr>
                <a:t>Initial</a:t>
              </a:r>
            </a:p>
            <a:p>
              <a:pPr algn="ctr" eaLnBrk="0" hangingPunct="0">
                <a:defRPr/>
              </a:pPr>
              <a:r>
                <a:rPr lang="en-US" sz="2800" b="1" baseline="0" dirty="0">
                  <a:solidFill>
                    <a:srgbClr val="FC0128"/>
                  </a:solidFill>
                  <a:effectLst>
                    <a:outerShdw blurRad="38100" dist="38100" dir="2700000" algn="tl">
                      <a:srgbClr val="C0C0C0"/>
                    </a:outerShdw>
                  </a:effectLst>
                </a:rPr>
                <a:t>investment</a:t>
              </a:r>
            </a:p>
          </p:txBody>
        </p:sp>
        <p:sp>
          <p:nvSpPr>
            <p:cNvPr id="41996" name="Line 93"/>
            <p:cNvSpPr>
              <a:spLocks noChangeShapeType="1"/>
            </p:cNvSpPr>
            <p:nvPr/>
          </p:nvSpPr>
          <p:spPr bwMode="auto">
            <a:xfrm>
              <a:off x="3924" y="2304"/>
              <a:ext cx="464" cy="0"/>
            </a:xfrm>
            <a:prstGeom prst="line">
              <a:avLst/>
            </a:prstGeom>
            <a:noFill/>
            <a:ln w="28575">
              <a:solidFill>
                <a:srgbClr val="FC0128"/>
              </a:solidFill>
              <a:round/>
              <a:headEnd/>
              <a:tailEnd type="triangle" w="med" len="med"/>
            </a:ln>
          </p:spPr>
          <p:txBody>
            <a:bodyPr wrap="none" anchor="ctr"/>
            <a:lstStyle/>
            <a:p>
              <a:endParaRPr lang="en-US" dirty="0"/>
            </a:p>
          </p:txBody>
        </p:sp>
      </p:grpSp>
      <p:grpSp>
        <p:nvGrpSpPr>
          <p:cNvPr id="6" name="Group 94"/>
          <p:cNvGrpSpPr>
            <a:grpSpLocks/>
          </p:cNvGrpSpPr>
          <p:nvPr/>
        </p:nvGrpSpPr>
        <p:grpSpPr bwMode="auto">
          <a:xfrm>
            <a:off x="565150" y="3303588"/>
            <a:ext cx="2159000" cy="942975"/>
            <a:chOff x="356" y="2023"/>
            <a:chExt cx="1360" cy="594"/>
          </a:xfrm>
        </p:grpSpPr>
        <p:sp>
          <p:nvSpPr>
            <p:cNvPr id="59487" name="Rectangle 95"/>
            <p:cNvSpPr>
              <a:spLocks noChangeArrowheads="1"/>
            </p:cNvSpPr>
            <p:nvPr/>
          </p:nvSpPr>
          <p:spPr bwMode="auto">
            <a:xfrm>
              <a:off x="356" y="2023"/>
              <a:ext cx="1010" cy="594"/>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800" b="1" baseline="0" dirty="0">
                  <a:solidFill>
                    <a:srgbClr val="FC0128"/>
                  </a:solidFill>
                  <a:effectLst>
                    <a:outerShdw blurRad="38100" dist="38100" dir="2700000" algn="tl">
                      <a:srgbClr val="C0C0C0"/>
                    </a:outerShdw>
                  </a:effectLst>
                </a:rPr>
                <a:t>Working</a:t>
              </a:r>
            </a:p>
            <a:p>
              <a:pPr algn="ctr" eaLnBrk="0" hangingPunct="0">
                <a:defRPr/>
              </a:pPr>
              <a:r>
                <a:rPr lang="en-US" sz="2800" b="1" baseline="0" dirty="0">
                  <a:solidFill>
                    <a:srgbClr val="FC0128"/>
                  </a:solidFill>
                  <a:effectLst>
                    <a:outerShdw blurRad="38100" dist="38100" dir="2700000" algn="tl">
                      <a:srgbClr val="C0C0C0"/>
                    </a:outerShdw>
                  </a:effectLst>
                </a:rPr>
                <a:t>capital</a:t>
              </a:r>
            </a:p>
          </p:txBody>
        </p:sp>
        <p:sp>
          <p:nvSpPr>
            <p:cNvPr id="41994" name="Line 96"/>
            <p:cNvSpPr>
              <a:spLocks noChangeShapeType="1"/>
            </p:cNvSpPr>
            <p:nvPr/>
          </p:nvSpPr>
          <p:spPr bwMode="auto">
            <a:xfrm flipH="1">
              <a:off x="1268" y="2304"/>
              <a:ext cx="448" cy="0"/>
            </a:xfrm>
            <a:prstGeom prst="line">
              <a:avLst/>
            </a:prstGeom>
            <a:noFill/>
            <a:ln w="28575">
              <a:solidFill>
                <a:srgbClr val="FC0128"/>
              </a:solidFill>
              <a:round/>
              <a:headEnd/>
              <a:tailEnd type="triangle" w="med" len="med"/>
            </a:ln>
          </p:spPr>
          <p:txBody>
            <a:bodyPr wrap="none" anchor="ctr"/>
            <a:lstStyle/>
            <a:p>
              <a:endParaRPr lang="en-US" dirty="0"/>
            </a:p>
          </p:txBody>
        </p:sp>
      </p:grpSp>
      <p:sp>
        <p:nvSpPr>
          <p:cNvPr id="41991" name="Rectangle 98"/>
          <p:cNvSpPr>
            <a:spLocks noGrp="1" noChangeArrowheads="1"/>
          </p:cNvSpPr>
          <p:nvPr>
            <p:ph type="title"/>
          </p:nvPr>
        </p:nvSpPr>
        <p:spPr/>
        <p:txBody>
          <a:bodyPr/>
          <a:lstStyle/>
          <a:p>
            <a:pPr eaLnBrk="1" hangingPunct="1"/>
            <a:r>
              <a:rPr lang="en-US" dirty="0" smtClean="0"/>
              <a:t>Typical Cash Outflows</a:t>
            </a:r>
          </a:p>
        </p:txBody>
      </p:sp>
      <p:pic>
        <p:nvPicPr>
          <p:cNvPr id="59494" name="Picture 102" descr="MCj02919460000[1]"/>
          <p:cNvPicPr>
            <a:picLocks noChangeAspect="1" noChangeArrowheads="1"/>
          </p:cNvPicPr>
          <p:nvPr/>
        </p:nvPicPr>
        <p:blipFill>
          <a:blip r:embed="rId3" cstate="print"/>
          <a:srcRect/>
          <a:stretch>
            <a:fillRect/>
          </a:stretch>
        </p:blipFill>
        <p:spPr bwMode="auto">
          <a:xfrm>
            <a:off x="6843713" y="1403350"/>
            <a:ext cx="1827212" cy="1827213"/>
          </a:xfrm>
          <a:prstGeom prst="rect">
            <a:avLst/>
          </a:prstGeom>
          <a:noFill/>
          <a:effectLst>
            <a:outerShdw dist="35921" dir="2700000" algn="ctr" rotWithShape="0">
              <a:schemeClr val="tx1"/>
            </a:outerShdw>
          </a:effectLst>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859088" y="2997200"/>
            <a:ext cx="3495675" cy="1490663"/>
            <a:chOff x="1801" y="1812"/>
            <a:chExt cx="2202" cy="939"/>
          </a:xfrm>
        </p:grpSpPr>
        <p:sp>
          <p:nvSpPr>
            <p:cNvPr id="43025" name="Rectangle 3"/>
            <p:cNvSpPr>
              <a:spLocks noChangeArrowheads="1"/>
            </p:cNvSpPr>
            <p:nvPr/>
          </p:nvSpPr>
          <p:spPr bwMode="auto">
            <a:xfrm>
              <a:off x="1801" y="1812"/>
              <a:ext cx="2202" cy="939"/>
            </a:xfrm>
            <a:prstGeom prst="rect">
              <a:avLst/>
            </a:prstGeom>
            <a:solidFill>
              <a:srgbClr val="BFFFBF"/>
            </a:solidFill>
            <a:ln w="7938">
              <a:solidFill>
                <a:srgbClr val="000000"/>
              </a:solidFill>
              <a:miter lim="800000"/>
              <a:headEnd/>
              <a:tailEnd/>
            </a:ln>
          </p:spPr>
          <p:txBody>
            <a:bodyPr/>
            <a:lstStyle/>
            <a:p>
              <a:endParaRPr lang="en-US" dirty="0"/>
            </a:p>
          </p:txBody>
        </p:sp>
        <p:sp>
          <p:nvSpPr>
            <p:cNvPr id="43026" name="Rectangle 4"/>
            <p:cNvSpPr>
              <a:spLocks noChangeArrowheads="1"/>
            </p:cNvSpPr>
            <p:nvPr/>
          </p:nvSpPr>
          <p:spPr bwMode="auto">
            <a:xfrm>
              <a:off x="1850" y="1861"/>
              <a:ext cx="2103" cy="840"/>
            </a:xfrm>
            <a:prstGeom prst="rect">
              <a:avLst/>
            </a:prstGeom>
            <a:solidFill>
              <a:srgbClr val="008000"/>
            </a:solidFill>
            <a:ln w="14288">
              <a:solidFill>
                <a:srgbClr val="DFFFBF"/>
              </a:solidFill>
              <a:miter lim="800000"/>
              <a:headEnd/>
              <a:tailEnd/>
            </a:ln>
          </p:spPr>
          <p:txBody>
            <a:bodyPr/>
            <a:lstStyle/>
            <a:p>
              <a:endParaRPr lang="en-US" dirty="0"/>
            </a:p>
          </p:txBody>
        </p:sp>
        <p:sp>
          <p:nvSpPr>
            <p:cNvPr id="43027" name="Rectangle 5"/>
            <p:cNvSpPr>
              <a:spLocks noChangeArrowheads="1"/>
            </p:cNvSpPr>
            <p:nvPr/>
          </p:nvSpPr>
          <p:spPr bwMode="auto">
            <a:xfrm>
              <a:off x="1997" y="1934"/>
              <a:ext cx="1797" cy="684"/>
            </a:xfrm>
            <a:prstGeom prst="rect">
              <a:avLst/>
            </a:prstGeom>
            <a:solidFill>
              <a:srgbClr val="BFFFBF"/>
            </a:solidFill>
            <a:ln w="14288">
              <a:solidFill>
                <a:srgbClr val="DFFFBF"/>
              </a:solidFill>
              <a:miter lim="800000"/>
              <a:headEnd/>
              <a:tailEnd/>
            </a:ln>
          </p:spPr>
          <p:txBody>
            <a:bodyPr/>
            <a:lstStyle/>
            <a:p>
              <a:endParaRPr lang="en-US" dirty="0"/>
            </a:p>
          </p:txBody>
        </p:sp>
        <p:sp>
          <p:nvSpPr>
            <p:cNvPr id="43028" name="Freeform 6"/>
            <p:cNvSpPr>
              <a:spLocks/>
            </p:cNvSpPr>
            <p:nvPr/>
          </p:nvSpPr>
          <p:spPr bwMode="auto">
            <a:xfrm>
              <a:off x="2609" y="2518"/>
              <a:ext cx="92" cy="76"/>
            </a:xfrm>
            <a:custGeom>
              <a:avLst/>
              <a:gdLst>
                <a:gd name="T0" fmla="*/ 185 w 185"/>
                <a:gd name="T1" fmla="*/ 152 h 152"/>
                <a:gd name="T2" fmla="*/ 117 w 185"/>
                <a:gd name="T3" fmla="*/ 119 h 152"/>
                <a:gd name="T4" fmla="*/ 48 w 185"/>
                <a:gd name="T5" fmla="*/ 71 h 152"/>
                <a:gd name="T6" fmla="*/ 0 w 185"/>
                <a:gd name="T7" fmla="*/ 0 h 152"/>
                <a:gd name="T8" fmla="*/ 46 w 185"/>
                <a:gd name="T9" fmla="*/ 10 h 152"/>
                <a:gd name="T10" fmla="*/ 107 w 185"/>
                <a:gd name="T11" fmla="*/ 37 h 152"/>
                <a:gd name="T12" fmla="*/ 148 w 185"/>
                <a:gd name="T13" fmla="*/ 84 h 152"/>
                <a:gd name="T14" fmla="*/ 185 w 185"/>
                <a:gd name="T15" fmla="*/ 152 h 152"/>
                <a:gd name="T16" fmla="*/ 0 60000 65536"/>
                <a:gd name="T17" fmla="*/ 0 60000 65536"/>
                <a:gd name="T18" fmla="*/ 0 60000 65536"/>
                <a:gd name="T19" fmla="*/ 0 60000 65536"/>
                <a:gd name="T20" fmla="*/ 0 60000 65536"/>
                <a:gd name="T21" fmla="*/ 0 60000 65536"/>
                <a:gd name="T22" fmla="*/ 0 60000 65536"/>
                <a:gd name="T23" fmla="*/ 0 60000 65536"/>
                <a:gd name="T24" fmla="*/ 0 w 185"/>
                <a:gd name="T25" fmla="*/ 0 h 152"/>
                <a:gd name="T26" fmla="*/ 185 w 185"/>
                <a:gd name="T27" fmla="*/ 152 h 1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5" h="152">
                  <a:moveTo>
                    <a:pt x="185" y="152"/>
                  </a:moveTo>
                  <a:lnTo>
                    <a:pt x="117" y="119"/>
                  </a:lnTo>
                  <a:lnTo>
                    <a:pt x="48" y="71"/>
                  </a:lnTo>
                  <a:lnTo>
                    <a:pt x="0" y="0"/>
                  </a:lnTo>
                  <a:lnTo>
                    <a:pt x="46" y="10"/>
                  </a:lnTo>
                  <a:lnTo>
                    <a:pt x="107" y="37"/>
                  </a:lnTo>
                  <a:lnTo>
                    <a:pt x="148" y="84"/>
                  </a:lnTo>
                  <a:lnTo>
                    <a:pt x="185" y="152"/>
                  </a:lnTo>
                  <a:close/>
                </a:path>
              </a:pathLst>
            </a:custGeom>
            <a:solidFill>
              <a:srgbClr val="3F5F00"/>
            </a:solidFill>
            <a:ln w="9525">
              <a:noFill/>
              <a:round/>
              <a:headEnd/>
              <a:tailEnd/>
            </a:ln>
          </p:spPr>
          <p:txBody>
            <a:bodyPr/>
            <a:lstStyle/>
            <a:p>
              <a:endParaRPr lang="en-US" dirty="0"/>
            </a:p>
          </p:txBody>
        </p:sp>
        <p:sp>
          <p:nvSpPr>
            <p:cNvPr id="43029" name="Freeform 7"/>
            <p:cNvSpPr>
              <a:spLocks/>
            </p:cNvSpPr>
            <p:nvPr/>
          </p:nvSpPr>
          <p:spPr bwMode="auto">
            <a:xfrm>
              <a:off x="2635" y="2488"/>
              <a:ext cx="70" cy="95"/>
            </a:xfrm>
            <a:custGeom>
              <a:avLst/>
              <a:gdLst>
                <a:gd name="T0" fmla="*/ 140 w 140"/>
                <a:gd name="T1" fmla="*/ 191 h 191"/>
                <a:gd name="T2" fmla="*/ 81 w 140"/>
                <a:gd name="T3" fmla="*/ 138 h 191"/>
                <a:gd name="T4" fmla="*/ 42 w 140"/>
                <a:gd name="T5" fmla="*/ 91 h 191"/>
                <a:gd name="T6" fmla="*/ 23 w 140"/>
                <a:gd name="T7" fmla="*/ 49 h 191"/>
                <a:gd name="T8" fmla="*/ 0 w 140"/>
                <a:gd name="T9" fmla="*/ 0 h 191"/>
                <a:gd name="T10" fmla="*/ 47 w 140"/>
                <a:gd name="T11" fmla="*/ 24 h 191"/>
                <a:gd name="T12" fmla="*/ 82 w 140"/>
                <a:gd name="T13" fmla="*/ 52 h 191"/>
                <a:gd name="T14" fmla="*/ 115 w 140"/>
                <a:gd name="T15" fmla="*/ 95 h 191"/>
                <a:gd name="T16" fmla="*/ 136 w 140"/>
                <a:gd name="T17" fmla="*/ 143 h 191"/>
                <a:gd name="T18" fmla="*/ 140 w 140"/>
                <a:gd name="T19" fmla="*/ 191 h 1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0"/>
                <a:gd name="T31" fmla="*/ 0 h 191"/>
                <a:gd name="T32" fmla="*/ 140 w 140"/>
                <a:gd name="T33" fmla="*/ 191 h 1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0" h="191">
                  <a:moveTo>
                    <a:pt x="140" y="191"/>
                  </a:moveTo>
                  <a:lnTo>
                    <a:pt x="81" y="138"/>
                  </a:lnTo>
                  <a:lnTo>
                    <a:pt x="42" y="91"/>
                  </a:lnTo>
                  <a:lnTo>
                    <a:pt x="23" y="49"/>
                  </a:lnTo>
                  <a:lnTo>
                    <a:pt x="0" y="0"/>
                  </a:lnTo>
                  <a:lnTo>
                    <a:pt x="47" y="24"/>
                  </a:lnTo>
                  <a:lnTo>
                    <a:pt x="82" y="52"/>
                  </a:lnTo>
                  <a:lnTo>
                    <a:pt x="115" y="95"/>
                  </a:lnTo>
                  <a:lnTo>
                    <a:pt x="136" y="143"/>
                  </a:lnTo>
                  <a:lnTo>
                    <a:pt x="140" y="191"/>
                  </a:lnTo>
                  <a:close/>
                </a:path>
              </a:pathLst>
            </a:custGeom>
            <a:solidFill>
              <a:srgbClr val="3F5F00"/>
            </a:solidFill>
            <a:ln w="9525">
              <a:noFill/>
              <a:round/>
              <a:headEnd/>
              <a:tailEnd/>
            </a:ln>
          </p:spPr>
          <p:txBody>
            <a:bodyPr/>
            <a:lstStyle/>
            <a:p>
              <a:endParaRPr lang="en-US" dirty="0"/>
            </a:p>
          </p:txBody>
        </p:sp>
        <p:sp>
          <p:nvSpPr>
            <p:cNvPr id="43030" name="Freeform 8"/>
            <p:cNvSpPr>
              <a:spLocks/>
            </p:cNvSpPr>
            <p:nvPr/>
          </p:nvSpPr>
          <p:spPr bwMode="auto">
            <a:xfrm>
              <a:off x="2605" y="2561"/>
              <a:ext cx="88" cy="39"/>
            </a:xfrm>
            <a:custGeom>
              <a:avLst/>
              <a:gdLst>
                <a:gd name="T0" fmla="*/ 177 w 177"/>
                <a:gd name="T1" fmla="*/ 78 h 78"/>
                <a:gd name="T2" fmla="*/ 114 w 177"/>
                <a:gd name="T3" fmla="*/ 62 h 78"/>
                <a:gd name="T4" fmla="*/ 46 w 177"/>
                <a:gd name="T5" fmla="*/ 37 h 78"/>
                <a:gd name="T6" fmla="*/ 0 w 177"/>
                <a:gd name="T7" fmla="*/ 0 h 78"/>
                <a:gd name="T8" fmla="*/ 46 w 177"/>
                <a:gd name="T9" fmla="*/ 2 h 78"/>
                <a:gd name="T10" fmla="*/ 102 w 177"/>
                <a:gd name="T11" fmla="*/ 17 h 78"/>
                <a:gd name="T12" fmla="*/ 141 w 177"/>
                <a:gd name="T13" fmla="*/ 39 h 78"/>
                <a:gd name="T14" fmla="*/ 177 w 177"/>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177"/>
                <a:gd name="T25" fmla="*/ 0 h 78"/>
                <a:gd name="T26" fmla="*/ 177 w 177"/>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7" h="78">
                  <a:moveTo>
                    <a:pt x="177" y="78"/>
                  </a:moveTo>
                  <a:lnTo>
                    <a:pt x="114" y="62"/>
                  </a:lnTo>
                  <a:lnTo>
                    <a:pt x="46" y="37"/>
                  </a:lnTo>
                  <a:lnTo>
                    <a:pt x="0" y="0"/>
                  </a:lnTo>
                  <a:lnTo>
                    <a:pt x="46" y="2"/>
                  </a:lnTo>
                  <a:lnTo>
                    <a:pt x="102" y="17"/>
                  </a:lnTo>
                  <a:lnTo>
                    <a:pt x="141" y="39"/>
                  </a:lnTo>
                  <a:lnTo>
                    <a:pt x="177" y="78"/>
                  </a:lnTo>
                  <a:close/>
                </a:path>
              </a:pathLst>
            </a:custGeom>
            <a:solidFill>
              <a:srgbClr val="3F5F00"/>
            </a:solidFill>
            <a:ln w="9525">
              <a:noFill/>
              <a:round/>
              <a:headEnd/>
              <a:tailEnd/>
            </a:ln>
          </p:spPr>
          <p:txBody>
            <a:bodyPr/>
            <a:lstStyle/>
            <a:p>
              <a:endParaRPr lang="en-US" dirty="0"/>
            </a:p>
          </p:txBody>
        </p:sp>
        <p:sp>
          <p:nvSpPr>
            <p:cNvPr id="43031" name="Freeform 9"/>
            <p:cNvSpPr>
              <a:spLocks/>
            </p:cNvSpPr>
            <p:nvPr/>
          </p:nvSpPr>
          <p:spPr bwMode="auto">
            <a:xfrm>
              <a:off x="3089" y="2521"/>
              <a:ext cx="93" cy="75"/>
            </a:xfrm>
            <a:custGeom>
              <a:avLst/>
              <a:gdLst>
                <a:gd name="T0" fmla="*/ 0 w 184"/>
                <a:gd name="T1" fmla="*/ 151 h 151"/>
                <a:gd name="T2" fmla="*/ 66 w 184"/>
                <a:gd name="T3" fmla="*/ 118 h 151"/>
                <a:gd name="T4" fmla="*/ 135 w 184"/>
                <a:gd name="T5" fmla="*/ 70 h 151"/>
                <a:gd name="T6" fmla="*/ 184 w 184"/>
                <a:gd name="T7" fmla="*/ 0 h 151"/>
                <a:gd name="T8" fmla="*/ 138 w 184"/>
                <a:gd name="T9" fmla="*/ 8 h 151"/>
                <a:gd name="T10" fmla="*/ 78 w 184"/>
                <a:gd name="T11" fmla="*/ 36 h 151"/>
                <a:gd name="T12" fmla="*/ 36 w 184"/>
                <a:gd name="T13" fmla="*/ 82 h 151"/>
                <a:gd name="T14" fmla="*/ 0 w 184"/>
                <a:gd name="T15" fmla="*/ 151 h 151"/>
                <a:gd name="T16" fmla="*/ 0 60000 65536"/>
                <a:gd name="T17" fmla="*/ 0 60000 65536"/>
                <a:gd name="T18" fmla="*/ 0 60000 65536"/>
                <a:gd name="T19" fmla="*/ 0 60000 65536"/>
                <a:gd name="T20" fmla="*/ 0 60000 65536"/>
                <a:gd name="T21" fmla="*/ 0 60000 65536"/>
                <a:gd name="T22" fmla="*/ 0 60000 65536"/>
                <a:gd name="T23" fmla="*/ 0 60000 65536"/>
                <a:gd name="T24" fmla="*/ 0 w 184"/>
                <a:gd name="T25" fmla="*/ 0 h 151"/>
                <a:gd name="T26" fmla="*/ 184 w 184"/>
                <a:gd name="T27" fmla="*/ 151 h 15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4" h="151">
                  <a:moveTo>
                    <a:pt x="0" y="151"/>
                  </a:moveTo>
                  <a:lnTo>
                    <a:pt x="66" y="118"/>
                  </a:lnTo>
                  <a:lnTo>
                    <a:pt x="135" y="70"/>
                  </a:lnTo>
                  <a:lnTo>
                    <a:pt x="184" y="0"/>
                  </a:lnTo>
                  <a:lnTo>
                    <a:pt x="138" y="8"/>
                  </a:lnTo>
                  <a:lnTo>
                    <a:pt x="78" y="36"/>
                  </a:lnTo>
                  <a:lnTo>
                    <a:pt x="36" y="82"/>
                  </a:lnTo>
                  <a:lnTo>
                    <a:pt x="0" y="151"/>
                  </a:lnTo>
                  <a:close/>
                </a:path>
              </a:pathLst>
            </a:custGeom>
            <a:solidFill>
              <a:srgbClr val="3F5F00"/>
            </a:solidFill>
            <a:ln w="9525">
              <a:noFill/>
              <a:round/>
              <a:headEnd/>
              <a:tailEnd/>
            </a:ln>
          </p:spPr>
          <p:txBody>
            <a:bodyPr/>
            <a:lstStyle/>
            <a:p>
              <a:endParaRPr lang="en-US" dirty="0"/>
            </a:p>
          </p:txBody>
        </p:sp>
        <p:sp>
          <p:nvSpPr>
            <p:cNvPr id="43032" name="Freeform 10"/>
            <p:cNvSpPr>
              <a:spLocks/>
            </p:cNvSpPr>
            <p:nvPr/>
          </p:nvSpPr>
          <p:spPr bwMode="auto">
            <a:xfrm>
              <a:off x="3085" y="2490"/>
              <a:ext cx="70" cy="96"/>
            </a:xfrm>
            <a:custGeom>
              <a:avLst/>
              <a:gdLst>
                <a:gd name="T0" fmla="*/ 0 w 141"/>
                <a:gd name="T1" fmla="*/ 191 h 191"/>
                <a:gd name="T2" fmla="*/ 59 w 141"/>
                <a:gd name="T3" fmla="*/ 139 h 191"/>
                <a:gd name="T4" fmla="*/ 98 w 141"/>
                <a:gd name="T5" fmla="*/ 92 h 191"/>
                <a:gd name="T6" fmla="*/ 118 w 141"/>
                <a:gd name="T7" fmla="*/ 49 h 191"/>
                <a:gd name="T8" fmla="*/ 141 w 141"/>
                <a:gd name="T9" fmla="*/ 0 h 191"/>
                <a:gd name="T10" fmla="*/ 92 w 141"/>
                <a:gd name="T11" fmla="*/ 23 h 191"/>
                <a:gd name="T12" fmla="*/ 58 w 141"/>
                <a:gd name="T13" fmla="*/ 52 h 191"/>
                <a:gd name="T14" fmla="*/ 26 w 141"/>
                <a:gd name="T15" fmla="*/ 94 h 191"/>
                <a:gd name="T16" fmla="*/ 3 w 141"/>
                <a:gd name="T17" fmla="*/ 143 h 191"/>
                <a:gd name="T18" fmla="*/ 0 w 141"/>
                <a:gd name="T19" fmla="*/ 191 h 1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1"/>
                <a:gd name="T31" fmla="*/ 0 h 191"/>
                <a:gd name="T32" fmla="*/ 141 w 141"/>
                <a:gd name="T33" fmla="*/ 191 h 19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1" h="191">
                  <a:moveTo>
                    <a:pt x="0" y="191"/>
                  </a:moveTo>
                  <a:lnTo>
                    <a:pt x="59" y="139"/>
                  </a:lnTo>
                  <a:lnTo>
                    <a:pt x="98" y="92"/>
                  </a:lnTo>
                  <a:lnTo>
                    <a:pt x="118" y="49"/>
                  </a:lnTo>
                  <a:lnTo>
                    <a:pt x="141" y="0"/>
                  </a:lnTo>
                  <a:lnTo>
                    <a:pt x="92" y="23"/>
                  </a:lnTo>
                  <a:lnTo>
                    <a:pt x="58" y="52"/>
                  </a:lnTo>
                  <a:lnTo>
                    <a:pt x="26" y="94"/>
                  </a:lnTo>
                  <a:lnTo>
                    <a:pt x="3" y="143"/>
                  </a:lnTo>
                  <a:lnTo>
                    <a:pt x="0" y="191"/>
                  </a:lnTo>
                  <a:close/>
                </a:path>
              </a:pathLst>
            </a:custGeom>
            <a:solidFill>
              <a:srgbClr val="3F5F00"/>
            </a:solidFill>
            <a:ln w="9525">
              <a:noFill/>
              <a:round/>
              <a:headEnd/>
              <a:tailEnd/>
            </a:ln>
          </p:spPr>
          <p:txBody>
            <a:bodyPr/>
            <a:lstStyle/>
            <a:p>
              <a:endParaRPr lang="en-US" dirty="0"/>
            </a:p>
          </p:txBody>
        </p:sp>
        <p:sp>
          <p:nvSpPr>
            <p:cNvPr id="43033" name="Freeform 11"/>
            <p:cNvSpPr>
              <a:spLocks/>
            </p:cNvSpPr>
            <p:nvPr/>
          </p:nvSpPr>
          <p:spPr bwMode="auto">
            <a:xfrm>
              <a:off x="3096" y="2563"/>
              <a:ext cx="89" cy="39"/>
            </a:xfrm>
            <a:custGeom>
              <a:avLst/>
              <a:gdLst>
                <a:gd name="T0" fmla="*/ 0 w 178"/>
                <a:gd name="T1" fmla="*/ 78 h 78"/>
                <a:gd name="T2" fmla="*/ 65 w 178"/>
                <a:gd name="T3" fmla="*/ 61 h 78"/>
                <a:gd name="T4" fmla="*/ 131 w 178"/>
                <a:gd name="T5" fmla="*/ 37 h 78"/>
                <a:gd name="T6" fmla="*/ 178 w 178"/>
                <a:gd name="T7" fmla="*/ 0 h 78"/>
                <a:gd name="T8" fmla="*/ 131 w 178"/>
                <a:gd name="T9" fmla="*/ 3 h 78"/>
                <a:gd name="T10" fmla="*/ 76 w 178"/>
                <a:gd name="T11" fmla="*/ 18 h 78"/>
                <a:gd name="T12" fmla="*/ 37 w 178"/>
                <a:gd name="T13" fmla="*/ 38 h 78"/>
                <a:gd name="T14" fmla="*/ 0 w 178"/>
                <a:gd name="T15" fmla="*/ 78 h 78"/>
                <a:gd name="T16" fmla="*/ 0 60000 65536"/>
                <a:gd name="T17" fmla="*/ 0 60000 65536"/>
                <a:gd name="T18" fmla="*/ 0 60000 65536"/>
                <a:gd name="T19" fmla="*/ 0 60000 65536"/>
                <a:gd name="T20" fmla="*/ 0 60000 65536"/>
                <a:gd name="T21" fmla="*/ 0 60000 65536"/>
                <a:gd name="T22" fmla="*/ 0 60000 65536"/>
                <a:gd name="T23" fmla="*/ 0 60000 65536"/>
                <a:gd name="T24" fmla="*/ 0 w 178"/>
                <a:gd name="T25" fmla="*/ 0 h 78"/>
                <a:gd name="T26" fmla="*/ 178 w 178"/>
                <a:gd name="T27" fmla="*/ 78 h 7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78" h="78">
                  <a:moveTo>
                    <a:pt x="0" y="78"/>
                  </a:moveTo>
                  <a:lnTo>
                    <a:pt x="65" y="61"/>
                  </a:lnTo>
                  <a:lnTo>
                    <a:pt x="131" y="37"/>
                  </a:lnTo>
                  <a:lnTo>
                    <a:pt x="178" y="0"/>
                  </a:lnTo>
                  <a:lnTo>
                    <a:pt x="131" y="3"/>
                  </a:lnTo>
                  <a:lnTo>
                    <a:pt x="76" y="18"/>
                  </a:lnTo>
                  <a:lnTo>
                    <a:pt x="37" y="38"/>
                  </a:lnTo>
                  <a:lnTo>
                    <a:pt x="0" y="78"/>
                  </a:lnTo>
                  <a:close/>
                </a:path>
              </a:pathLst>
            </a:custGeom>
            <a:solidFill>
              <a:srgbClr val="3F5F00"/>
            </a:solidFill>
            <a:ln w="9525">
              <a:noFill/>
              <a:round/>
              <a:headEnd/>
              <a:tailEnd/>
            </a:ln>
          </p:spPr>
          <p:txBody>
            <a:bodyPr/>
            <a:lstStyle/>
            <a:p>
              <a:endParaRPr lang="en-US" dirty="0"/>
            </a:p>
          </p:txBody>
        </p:sp>
        <p:sp>
          <p:nvSpPr>
            <p:cNvPr id="43034" name="Freeform 12"/>
            <p:cNvSpPr>
              <a:spLocks/>
            </p:cNvSpPr>
            <p:nvPr/>
          </p:nvSpPr>
          <p:spPr bwMode="auto">
            <a:xfrm>
              <a:off x="2639" y="2059"/>
              <a:ext cx="247" cy="122"/>
            </a:xfrm>
            <a:custGeom>
              <a:avLst/>
              <a:gdLst>
                <a:gd name="T0" fmla="*/ 0 w 494"/>
                <a:gd name="T1" fmla="*/ 0 h 246"/>
                <a:gd name="T2" fmla="*/ 494 w 494"/>
                <a:gd name="T3" fmla="*/ 0 h 246"/>
                <a:gd name="T4" fmla="*/ 494 w 494"/>
                <a:gd name="T5" fmla="*/ 246 h 246"/>
                <a:gd name="T6" fmla="*/ 141 w 494"/>
                <a:gd name="T7" fmla="*/ 246 h 246"/>
                <a:gd name="T8" fmla="*/ 141 w 494"/>
                <a:gd name="T9" fmla="*/ 119 h 246"/>
                <a:gd name="T10" fmla="*/ 135 w 494"/>
                <a:gd name="T11" fmla="*/ 98 h 246"/>
                <a:gd name="T12" fmla="*/ 123 w 494"/>
                <a:gd name="T13" fmla="*/ 87 h 246"/>
                <a:gd name="T14" fmla="*/ 101 w 494"/>
                <a:gd name="T15" fmla="*/ 81 h 246"/>
                <a:gd name="T16" fmla="*/ 0 w 494"/>
                <a:gd name="T17" fmla="*/ 81 h 246"/>
                <a:gd name="T18" fmla="*/ 0 w 494"/>
                <a:gd name="T19" fmla="*/ 0 h 2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4"/>
                <a:gd name="T31" fmla="*/ 0 h 246"/>
                <a:gd name="T32" fmla="*/ 494 w 494"/>
                <a:gd name="T33" fmla="*/ 246 h 2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4" h="246">
                  <a:moveTo>
                    <a:pt x="0" y="0"/>
                  </a:moveTo>
                  <a:lnTo>
                    <a:pt x="494" y="0"/>
                  </a:lnTo>
                  <a:lnTo>
                    <a:pt x="494" y="246"/>
                  </a:lnTo>
                  <a:lnTo>
                    <a:pt x="141" y="246"/>
                  </a:lnTo>
                  <a:lnTo>
                    <a:pt x="141" y="119"/>
                  </a:lnTo>
                  <a:lnTo>
                    <a:pt x="135" y="98"/>
                  </a:lnTo>
                  <a:lnTo>
                    <a:pt x="123" y="87"/>
                  </a:lnTo>
                  <a:lnTo>
                    <a:pt x="101" y="81"/>
                  </a:lnTo>
                  <a:lnTo>
                    <a:pt x="0" y="81"/>
                  </a:lnTo>
                  <a:lnTo>
                    <a:pt x="0" y="0"/>
                  </a:lnTo>
                  <a:close/>
                </a:path>
              </a:pathLst>
            </a:custGeom>
            <a:solidFill>
              <a:srgbClr val="008000"/>
            </a:solidFill>
            <a:ln w="14288">
              <a:solidFill>
                <a:srgbClr val="3F5F00"/>
              </a:solidFill>
              <a:prstDash val="solid"/>
              <a:round/>
              <a:headEnd/>
              <a:tailEnd/>
            </a:ln>
          </p:spPr>
          <p:txBody>
            <a:bodyPr/>
            <a:lstStyle/>
            <a:p>
              <a:endParaRPr lang="en-US" dirty="0"/>
            </a:p>
          </p:txBody>
        </p:sp>
        <p:sp>
          <p:nvSpPr>
            <p:cNvPr id="43035" name="Freeform 13"/>
            <p:cNvSpPr>
              <a:spLocks/>
            </p:cNvSpPr>
            <p:nvPr/>
          </p:nvSpPr>
          <p:spPr bwMode="auto">
            <a:xfrm>
              <a:off x="2898" y="2059"/>
              <a:ext cx="247" cy="122"/>
            </a:xfrm>
            <a:custGeom>
              <a:avLst/>
              <a:gdLst>
                <a:gd name="T0" fmla="*/ 494 w 494"/>
                <a:gd name="T1" fmla="*/ 0 h 246"/>
                <a:gd name="T2" fmla="*/ 0 w 494"/>
                <a:gd name="T3" fmla="*/ 0 h 246"/>
                <a:gd name="T4" fmla="*/ 0 w 494"/>
                <a:gd name="T5" fmla="*/ 246 h 246"/>
                <a:gd name="T6" fmla="*/ 353 w 494"/>
                <a:gd name="T7" fmla="*/ 246 h 246"/>
                <a:gd name="T8" fmla="*/ 353 w 494"/>
                <a:gd name="T9" fmla="*/ 119 h 246"/>
                <a:gd name="T10" fmla="*/ 359 w 494"/>
                <a:gd name="T11" fmla="*/ 98 h 246"/>
                <a:gd name="T12" fmla="*/ 371 w 494"/>
                <a:gd name="T13" fmla="*/ 87 h 246"/>
                <a:gd name="T14" fmla="*/ 393 w 494"/>
                <a:gd name="T15" fmla="*/ 81 h 246"/>
                <a:gd name="T16" fmla="*/ 494 w 494"/>
                <a:gd name="T17" fmla="*/ 81 h 246"/>
                <a:gd name="T18" fmla="*/ 494 w 494"/>
                <a:gd name="T19" fmla="*/ 0 h 2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94"/>
                <a:gd name="T31" fmla="*/ 0 h 246"/>
                <a:gd name="T32" fmla="*/ 494 w 494"/>
                <a:gd name="T33" fmla="*/ 246 h 2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94" h="246">
                  <a:moveTo>
                    <a:pt x="494" y="0"/>
                  </a:moveTo>
                  <a:lnTo>
                    <a:pt x="0" y="0"/>
                  </a:lnTo>
                  <a:lnTo>
                    <a:pt x="0" y="246"/>
                  </a:lnTo>
                  <a:lnTo>
                    <a:pt x="353" y="246"/>
                  </a:lnTo>
                  <a:lnTo>
                    <a:pt x="353" y="119"/>
                  </a:lnTo>
                  <a:lnTo>
                    <a:pt x="359" y="98"/>
                  </a:lnTo>
                  <a:lnTo>
                    <a:pt x="371" y="87"/>
                  </a:lnTo>
                  <a:lnTo>
                    <a:pt x="393" y="81"/>
                  </a:lnTo>
                  <a:lnTo>
                    <a:pt x="494" y="81"/>
                  </a:lnTo>
                  <a:lnTo>
                    <a:pt x="494" y="0"/>
                  </a:lnTo>
                  <a:close/>
                </a:path>
              </a:pathLst>
            </a:custGeom>
            <a:solidFill>
              <a:srgbClr val="008000"/>
            </a:solidFill>
            <a:ln w="14288">
              <a:solidFill>
                <a:srgbClr val="3F5F00"/>
              </a:solidFill>
              <a:prstDash val="solid"/>
              <a:round/>
              <a:headEnd/>
              <a:tailEnd/>
            </a:ln>
          </p:spPr>
          <p:txBody>
            <a:bodyPr/>
            <a:lstStyle/>
            <a:p>
              <a:endParaRPr lang="en-US" dirty="0"/>
            </a:p>
          </p:txBody>
        </p:sp>
        <p:sp>
          <p:nvSpPr>
            <p:cNvPr id="43036" name="Oval 14"/>
            <p:cNvSpPr>
              <a:spLocks noChangeArrowheads="1"/>
            </p:cNvSpPr>
            <p:nvPr/>
          </p:nvSpPr>
          <p:spPr bwMode="auto">
            <a:xfrm>
              <a:off x="2652" y="2059"/>
              <a:ext cx="488" cy="618"/>
            </a:xfrm>
            <a:prstGeom prst="ellipse">
              <a:avLst/>
            </a:prstGeom>
            <a:solidFill>
              <a:srgbClr val="3F5F00"/>
            </a:solidFill>
            <a:ln w="14288">
              <a:solidFill>
                <a:srgbClr val="DFFFBF"/>
              </a:solidFill>
              <a:round/>
              <a:headEnd/>
              <a:tailEnd/>
            </a:ln>
          </p:spPr>
          <p:txBody>
            <a:bodyPr/>
            <a:lstStyle/>
            <a:p>
              <a:endParaRPr lang="en-US" dirty="0"/>
            </a:p>
          </p:txBody>
        </p:sp>
        <p:sp>
          <p:nvSpPr>
            <p:cNvPr id="43037" name="Freeform 15"/>
            <p:cNvSpPr>
              <a:spLocks/>
            </p:cNvSpPr>
            <p:nvPr/>
          </p:nvSpPr>
          <p:spPr bwMode="auto">
            <a:xfrm>
              <a:off x="2961" y="2396"/>
              <a:ext cx="155" cy="223"/>
            </a:xfrm>
            <a:custGeom>
              <a:avLst/>
              <a:gdLst>
                <a:gd name="T0" fmla="*/ 0 w 309"/>
                <a:gd name="T1" fmla="*/ 0 h 445"/>
                <a:gd name="T2" fmla="*/ 64 w 309"/>
                <a:gd name="T3" fmla="*/ 27 h 445"/>
                <a:gd name="T4" fmla="*/ 71 w 309"/>
                <a:gd name="T5" fmla="*/ 89 h 445"/>
                <a:gd name="T6" fmla="*/ 151 w 309"/>
                <a:gd name="T7" fmla="*/ 120 h 445"/>
                <a:gd name="T8" fmla="*/ 253 w 309"/>
                <a:gd name="T9" fmla="*/ 142 h 445"/>
                <a:gd name="T10" fmla="*/ 309 w 309"/>
                <a:gd name="T11" fmla="*/ 169 h 445"/>
                <a:gd name="T12" fmla="*/ 303 w 309"/>
                <a:gd name="T13" fmla="*/ 194 h 445"/>
                <a:gd name="T14" fmla="*/ 288 w 309"/>
                <a:gd name="T15" fmla="*/ 231 h 445"/>
                <a:gd name="T16" fmla="*/ 268 w 309"/>
                <a:gd name="T17" fmla="*/ 270 h 445"/>
                <a:gd name="T18" fmla="*/ 250 w 309"/>
                <a:gd name="T19" fmla="*/ 303 h 445"/>
                <a:gd name="T20" fmla="*/ 230 w 309"/>
                <a:gd name="T21" fmla="*/ 331 h 445"/>
                <a:gd name="T22" fmla="*/ 210 w 309"/>
                <a:gd name="T23" fmla="*/ 368 h 445"/>
                <a:gd name="T24" fmla="*/ 173 w 309"/>
                <a:gd name="T25" fmla="*/ 408 h 445"/>
                <a:gd name="T26" fmla="*/ 142 w 309"/>
                <a:gd name="T27" fmla="*/ 445 h 445"/>
                <a:gd name="T28" fmla="*/ 44 w 309"/>
                <a:gd name="T29" fmla="*/ 123 h 445"/>
                <a:gd name="T30" fmla="*/ 3 w 309"/>
                <a:gd name="T31" fmla="*/ 80 h 445"/>
                <a:gd name="T32" fmla="*/ 0 w 309"/>
                <a:gd name="T33" fmla="*/ 0 h 4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09"/>
                <a:gd name="T52" fmla="*/ 0 h 445"/>
                <a:gd name="T53" fmla="*/ 309 w 309"/>
                <a:gd name="T54" fmla="*/ 445 h 4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09" h="445">
                  <a:moveTo>
                    <a:pt x="0" y="0"/>
                  </a:moveTo>
                  <a:lnTo>
                    <a:pt x="64" y="27"/>
                  </a:lnTo>
                  <a:lnTo>
                    <a:pt x="71" y="89"/>
                  </a:lnTo>
                  <a:lnTo>
                    <a:pt x="151" y="120"/>
                  </a:lnTo>
                  <a:lnTo>
                    <a:pt x="253" y="142"/>
                  </a:lnTo>
                  <a:lnTo>
                    <a:pt x="309" y="169"/>
                  </a:lnTo>
                  <a:lnTo>
                    <a:pt x="303" y="194"/>
                  </a:lnTo>
                  <a:lnTo>
                    <a:pt x="288" y="231"/>
                  </a:lnTo>
                  <a:lnTo>
                    <a:pt x="268" y="270"/>
                  </a:lnTo>
                  <a:lnTo>
                    <a:pt x="250" y="303"/>
                  </a:lnTo>
                  <a:lnTo>
                    <a:pt x="230" y="331"/>
                  </a:lnTo>
                  <a:lnTo>
                    <a:pt x="210" y="368"/>
                  </a:lnTo>
                  <a:lnTo>
                    <a:pt x="173" y="408"/>
                  </a:lnTo>
                  <a:lnTo>
                    <a:pt x="142" y="445"/>
                  </a:lnTo>
                  <a:lnTo>
                    <a:pt x="44" y="123"/>
                  </a:lnTo>
                  <a:lnTo>
                    <a:pt x="3" y="80"/>
                  </a:lnTo>
                  <a:lnTo>
                    <a:pt x="0" y="0"/>
                  </a:lnTo>
                  <a:close/>
                </a:path>
              </a:pathLst>
            </a:custGeom>
            <a:solidFill>
              <a:srgbClr val="008000"/>
            </a:solidFill>
            <a:ln w="9525">
              <a:noFill/>
              <a:round/>
              <a:headEnd/>
              <a:tailEnd/>
            </a:ln>
          </p:spPr>
          <p:txBody>
            <a:bodyPr/>
            <a:lstStyle/>
            <a:p>
              <a:endParaRPr lang="en-US" dirty="0"/>
            </a:p>
          </p:txBody>
        </p:sp>
        <p:sp>
          <p:nvSpPr>
            <p:cNvPr id="43038" name="Freeform 16"/>
            <p:cNvSpPr>
              <a:spLocks/>
            </p:cNvSpPr>
            <p:nvPr/>
          </p:nvSpPr>
          <p:spPr bwMode="auto">
            <a:xfrm>
              <a:off x="2817" y="2368"/>
              <a:ext cx="217" cy="250"/>
            </a:xfrm>
            <a:custGeom>
              <a:avLst/>
              <a:gdLst>
                <a:gd name="T0" fmla="*/ 434 w 434"/>
                <a:gd name="T1" fmla="*/ 499 h 499"/>
                <a:gd name="T2" fmla="*/ 241 w 434"/>
                <a:gd name="T3" fmla="*/ 499 h 499"/>
                <a:gd name="T4" fmla="*/ 159 w 434"/>
                <a:gd name="T5" fmla="*/ 499 h 499"/>
                <a:gd name="T6" fmla="*/ 159 w 434"/>
                <a:gd name="T7" fmla="*/ 406 h 499"/>
                <a:gd name="T8" fmla="*/ 121 w 434"/>
                <a:gd name="T9" fmla="*/ 287 h 499"/>
                <a:gd name="T10" fmla="*/ 77 w 434"/>
                <a:gd name="T11" fmla="*/ 167 h 499"/>
                <a:gd name="T12" fmla="*/ 84 w 434"/>
                <a:gd name="T13" fmla="*/ 96 h 499"/>
                <a:gd name="T14" fmla="*/ 28 w 434"/>
                <a:gd name="T15" fmla="*/ 56 h 499"/>
                <a:gd name="T16" fmla="*/ 0 w 434"/>
                <a:gd name="T17" fmla="*/ 0 h 499"/>
                <a:gd name="T18" fmla="*/ 53 w 434"/>
                <a:gd name="T19" fmla="*/ 31 h 499"/>
                <a:gd name="T20" fmla="*/ 108 w 434"/>
                <a:gd name="T21" fmla="*/ 59 h 499"/>
                <a:gd name="T22" fmla="*/ 169 w 434"/>
                <a:gd name="T23" fmla="*/ 72 h 499"/>
                <a:gd name="T24" fmla="*/ 199 w 434"/>
                <a:gd name="T25" fmla="*/ 80 h 499"/>
                <a:gd name="T26" fmla="*/ 225 w 434"/>
                <a:gd name="T27" fmla="*/ 80 h 499"/>
                <a:gd name="T28" fmla="*/ 264 w 434"/>
                <a:gd name="T29" fmla="*/ 72 h 499"/>
                <a:gd name="T30" fmla="*/ 291 w 434"/>
                <a:gd name="T31" fmla="*/ 58 h 499"/>
                <a:gd name="T32" fmla="*/ 294 w 434"/>
                <a:gd name="T33" fmla="*/ 136 h 499"/>
                <a:gd name="T34" fmla="*/ 334 w 434"/>
                <a:gd name="T35" fmla="*/ 185 h 499"/>
                <a:gd name="T36" fmla="*/ 393 w 434"/>
                <a:gd name="T37" fmla="*/ 375 h 499"/>
                <a:gd name="T38" fmla="*/ 434 w 434"/>
                <a:gd name="T39" fmla="*/ 499 h 49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34"/>
                <a:gd name="T61" fmla="*/ 0 h 499"/>
                <a:gd name="T62" fmla="*/ 434 w 434"/>
                <a:gd name="T63" fmla="*/ 499 h 49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34" h="499">
                  <a:moveTo>
                    <a:pt x="434" y="499"/>
                  </a:moveTo>
                  <a:lnTo>
                    <a:pt x="241" y="499"/>
                  </a:lnTo>
                  <a:lnTo>
                    <a:pt x="159" y="499"/>
                  </a:lnTo>
                  <a:lnTo>
                    <a:pt x="159" y="406"/>
                  </a:lnTo>
                  <a:lnTo>
                    <a:pt x="121" y="287"/>
                  </a:lnTo>
                  <a:lnTo>
                    <a:pt x="77" y="167"/>
                  </a:lnTo>
                  <a:lnTo>
                    <a:pt x="84" y="96"/>
                  </a:lnTo>
                  <a:lnTo>
                    <a:pt x="28" y="56"/>
                  </a:lnTo>
                  <a:lnTo>
                    <a:pt x="0" y="0"/>
                  </a:lnTo>
                  <a:lnTo>
                    <a:pt x="53" y="31"/>
                  </a:lnTo>
                  <a:lnTo>
                    <a:pt x="108" y="59"/>
                  </a:lnTo>
                  <a:lnTo>
                    <a:pt x="169" y="72"/>
                  </a:lnTo>
                  <a:lnTo>
                    <a:pt x="199" y="80"/>
                  </a:lnTo>
                  <a:lnTo>
                    <a:pt x="225" y="80"/>
                  </a:lnTo>
                  <a:lnTo>
                    <a:pt x="264" y="72"/>
                  </a:lnTo>
                  <a:lnTo>
                    <a:pt x="291" y="58"/>
                  </a:lnTo>
                  <a:lnTo>
                    <a:pt x="294" y="136"/>
                  </a:lnTo>
                  <a:lnTo>
                    <a:pt x="334" y="185"/>
                  </a:lnTo>
                  <a:lnTo>
                    <a:pt x="393" y="375"/>
                  </a:lnTo>
                  <a:lnTo>
                    <a:pt x="434" y="499"/>
                  </a:lnTo>
                  <a:close/>
                </a:path>
              </a:pathLst>
            </a:custGeom>
            <a:solidFill>
              <a:srgbClr val="DFFFBF"/>
            </a:solidFill>
            <a:ln w="9525">
              <a:noFill/>
              <a:round/>
              <a:headEnd/>
              <a:tailEnd/>
            </a:ln>
          </p:spPr>
          <p:txBody>
            <a:bodyPr/>
            <a:lstStyle/>
            <a:p>
              <a:endParaRPr lang="en-US" dirty="0"/>
            </a:p>
          </p:txBody>
        </p:sp>
        <p:sp>
          <p:nvSpPr>
            <p:cNvPr id="43039" name="Freeform 17"/>
            <p:cNvSpPr>
              <a:spLocks/>
            </p:cNvSpPr>
            <p:nvPr/>
          </p:nvSpPr>
          <p:spPr bwMode="auto">
            <a:xfrm>
              <a:off x="2785" y="2100"/>
              <a:ext cx="229" cy="308"/>
            </a:xfrm>
            <a:custGeom>
              <a:avLst/>
              <a:gdLst>
                <a:gd name="T0" fmla="*/ 51 w 458"/>
                <a:gd name="T1" fmla="*/ 483 h 616"/>
                <a:gd name="T2" fmla="*/ 44 w 458"/>
                <a:gd name="T3" fmla="*/ 412 h 616"/>
                <a:gd name="T4" fmla="*/ 13 w 458"/>
                <a:gd name="T5" fmla="*/ 332 h 616"/>
                <a:gd name="T6" fmla="*/ 0 w 458"/>
                <a:gd name="T7" fmla="*/ 209 h 616"/>
                <a:gd name="T8" fmla="*/ 60 w 458"/>
                <a:gd name="T9" fmla="*/ 80 h 616"/>
                <a:gd name="T10" fmla="*/ 136 w 458"/>
                <a:gd name="T11" fmla="*/ 27 h 616"/>
                <a:gd name="T12" fmla="*/ 233 w 458"/>
                <a:gd name="T13" fmla="*/ 3 h 616"/>
                <a:gd name="T14" fmla="*/ 319 w 458"/>
                <a:gd name="T15" fmla="*/ 0 h 616"/>
                <a:gd name="T16" fmla="*/ 387 w 458"/>
                <a:gd name="T17" fmla="*/ 40 h 616"/>
                <a:gd name="T18" fmla="*/ 442 w 458"/>
                <a:gd name="T19" fmla="*/ 138 h 616"/>
                <a:gd name="T20" fmla="*/ 458 w 458"/>
                <a:gd name="T21" fmla="*/ 221 h 616"/>
                <a:gd name="T22" fmla="*/ 455 w 458"/>
                <a:gd name="T23" fmla="*/ 330 h 616"/>
                <a:gd name="T24" fmla="*/ 446 w 458"/>
                <a:gd name="T25" fmla="*/ 412 h 616"/>
                <a:gd name="T26" fmla="*/ 439 w 458"/>
                <a:gd name="T27" fmla="*/ 450 h 616"/>
                <a:gd name="T28" fmla="*/ 428 w 458"/>
                <a:gd name="T29" fmla="*/ 481 h 616"/>
                <a:gd name="T30" fmla="*/ 406 w 458"/>
                <a:gd name="T31" fmla="*/ 514 h 616"/>
                <a:gd name="T32" fmla="*/ 381 w 458"/>
                <a:gd name="T33" fmla="*/ 530 h 616"/>
                <a:gd name="T34" fmla="*/ 353 w 458"/>
                <a:gd name="T35" fmla="*/ 539 h 616"/>
                <a:gd name="T36" fmla="*/ 355 w 458"/>
                <a:gd name="T37" fmla="*/ 595 h 616"/>
                <a:gd name="T38" fmla="*/ 331 w 458"/>
                <a:gd name="T39" fmla="*/ 608 h 616"/>
                <a:gd name="T40" fmla="*/ 297 w 458"/>
                <a:gd name="T41" fmla="*/ 616 h 616"/>
                <a:gd name="T42" fmla="*/ 235 w 458"/>
                <a:gd name="T43" fmla="*/ 614 h 616"/>
                <a:gd name="T44" fmla="*/ 186 w 458"/>
                <a:gd name="T45" fmla="*/ 595 h 616"/>
                <a:gd name="T46" fmla="*/ 112 w 458"/>
                <a:gd name="T47" fmla="*/ 564 h 616"/>
                <a:gd name="T48" fmla="*/ 65 w 458"/>
                <a:gd name="T49" fmla="*/ 536 h 616"/>
                <a:gd name="T50" fmla="*/ 51 w 458"/>
                <a:gd name="T51" fmla="*/ 483 h 61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58"/>
                <a:gd name="T79" fmla="*/ 0 h 616"/>
                <a:gd name="T80" fmla="*/ 458 w 458"/>
                <a:gd name="T81" fmla="*/ 616 h 61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58" h="616">
                  <a:moveTo>
                    <a:pt x="51" y="483"/>
                  </a:moveTo>
                  <a:lnTo>
                    <a:pt x="44" y="412"/>
                  </a:lnTo>
                  <a:lnTo>
                    <a:pt x="13" y="332"/>
                  </a:lnTo>
                  <a:lnTo>
                    <a:pt x="0" y="209"/>
                  </a:lnTo>
                  <a:lnTo>
                    <a:pt x="60" y="80"/>
                  </a:lnTo>
                  <a:lnTo>
                    <a:pt x="136" y="27"/>
                  </a:lnTo>
                  <a:lnTo>
                    <a:pt x="233" y="3"/>
                  </a:lnTo>
                  <a:lnTo>
                    <a:pt x="319" y="0"/>
                  </a:lnTo>
                  <a:lnTo>
                    <a:pt x="387" y="40"/>
                  </a:lnTo>
                  <a:lnTo>
                    <a:pt x="442" y="138"/>
                  </a:lnTo>
                  <a:lnTo>
                    <a:pt x="458" y="221"/>
                  </a:lnTo>
                  <a:lnTo>
                    <a:pt x="455" y="330"/>
                  </a:lnTo>
                  <a:lnTo>
                    <a:pt x="446" y="412"/>
                  </a:lnTo>
                  <a:lnTo>
                    <a:pt x="439" y="450"/>
                  </a:lnTo>
                  <a:lnTo>
                    <a:pt x="428" y="481"/>
                  </a:lnTo>
                  <a:lnTo>
                    <a:pt x="406" y="514"/>
                  </a:lnTo>
                  <a:lnTo>
                    <a:pt x="381" y="530"/>
                  </a:lnTo>
                  <a:lnTo>
                    <a:pt x="353" y="539"/>
                  </a:lnTo>
                  <a:lnTo>
                    <a:pt x="355" y="595"/>
                  </a:lnTo>
                  <a:lnTo>
                    <a:pt x="331" y="608"/>
                  </a:lnTo>
                  <a:lnTo>
                    <a:pt x="297" y="616"/>
                  </a:lnTo>
                  <a:lnTo>
                    <a:pt x="235" y="614"/>
                  </a:lnTo>
                  <a:lnTo>
                    <a:pt x="186" y="595"/>
                  </a:lnTo>
                  <a:lnTo>
                    <a:pt x="112" y="564"/>
                  </a:lnTo>
                  <a:lnTo>
                    <a:pt x="65" y="536"/>
                  </a:lnTo>
                  <a:lnTo>
                    <a:pt x="51" y="483"/>
                  </a:lnTo>
                  <a:close/>
                </a:path>
              </a:pathLst>
            </a:custGeom>
            <a:solidFill>
              <a:srgbClr val="BFFFBF"/>
            </a:solidFill>
            <a:ln w="9525">
              <a:noFill/>
              <a:round/>
              <a:headEnd/>
              <a:tailEnd/>
            </a:ln>
          </p:spPr>
          <p:txBody>
            <a:bodyPr/>
            <a:lstStyle/>
            <a:p>
              <a:endParaRPr lang="en-US" dirty="0"/>
            </a:p>
          </p:txBody>
        </p:sp>
        <p:sp>
          <p:nvSpPr>
            <p:cNvPr id="43040" name="Freeform 18"/>
            <p:cNvSpPr>
              <a:spLocks/>
            </p:cNvSpPr>
            <p:nvPr/>
          </p:nvSpPr>
          <p:spPr bwMode="auto">
            <a:xfrm>
              <a:off x="2785" y="2227"/>
              <a:ext cx="170" cy="212"/>
            </a:xfrm>
            <a:custGeom>
              <a:avLst/>
              <a:gdLst>
                <a:gd name="T0" fmla="*/ 102 w 340"/>
                <a:gd name="T1" fmla="*/ 0 h 426"/>
                <a:gd name="T2" fmla="*/ 127 w 340"/>
                <a:gd name="T3" fmla="*/ 84 h 426"/>
                <a:gd name="T4" fmla="*/ 140 w 340"/>
                <a:gd name="T5" fmla="*/ 142 h 426"/>
                <a:gd name="T6" fmla="*/ 158 w 340"/>
                <a:gd name="T7" fmla="*/ 195 h 426"/>
                <a:gd name="T8" fmla="*/ 186 w 340"/>
                <a:gd name="T9" fmla="*/ 244 h 426"/>
                <a:gd name="T10" fmla="*/ 196 w 340"/>
                <a:gd name="T11" fmla="*/ 256 h 426"/>
                <a:gd name="T12" fmla="*/ 217 w 340"/>
                <a:gd name="T13" fmla="*/ 272 h 426"/>
                <a:gd name="T14" fmla="*/ 236 w 340"/>
                <a:gd name="T15" fmla="*/ 283 h 426"/>
                <a:gd name="T16" fmla="*/ 264 w 340"/>
                <a:gd name="T17" fmla="*/ 291 h 426"/>
                <a:gd name="T18" fmla="*/ 283 w 340"/>
                <a:gd name="T19" fmla="*/ 295 h 426"/>
                <a:gd name="T20" fmla="*/ 299 w 340"/>
                <a:gd name="T21" fmla="*/ 299 h 426"/>
                <a:gd name="T22" fmla="*/ 319 w 340"/>
                <a:gd name="T23" fmla="*/ 299 h 426"/>
                <a:gd name="T24" fmla="*/ 340 w 340"/>
                <a:gd name="T25" fmla="*/ 294 h 426"/>
                <a:gd name="T26" fmla="*/ 319 w 340"/>
                <a:gd name="T27" fmla="*/ 318 h 426"/>
                <a:gd name="T28" fmla="*/ 279 w 340"/>
                <a:gd name="T29" fmla="*/ 343 h 426"/>
                <a:gd name="T30" fmla="*/ 251 w 340"/>
                <a:gd name="T31" fmla="*/ 371 h 426"/>
                <a:gd name="T32" fmla="*/ 233 w 340"/>
                <a:gd name="T33" fmla="*/ 398 h 426"/>
                <a:gd name="T34" fmla="*/ 213 w 340"/>
                <a:gd name="T35" fmla="*/ 416 h 426"/>
                <a:gd name="T36" fmla="*/ 171 w 340"/>
                <a:gd name="T37" fmla="*/ 423 h 426"/>
                <a:gd name="T38" fmla="*/ 112 w 340"/>
                <a:gd name="T39" fmla="*/ 426 h 426"/>
                <a:gd name="T40" fmla="*/ 25 w 340"/>
                <a:gd name="T41" fmla="*/ 362 h 426"/>
                <a:gd name="T42" fmla="*/ 0 w 340"/>
                <a:gd name="T43" fmla="*/ 312 h 426"/>
                <a:gd name="T44" fmla="*/ 34 w 340"/>
                <a:gd name="T45" fmla="*/ 204 h 426"/>
                <a:gd name="T46" fmla="*/ 53 w 340"/>
                <a:gd name="T47" fmla="*/ 96 h 426"/>
                <a:gd name="T48" fmla="*/ 102 w 340"/>
                <a:gd name="T49" fmla="*/ 0 h 4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0"/>
                <a:gd name="T76" fmla="*/ 0 h 426"/>
                <a:gd name="T77" fmla="*/ 340 w 340"/>
                <a:gd name="T78" fmla="*/ 426 h 4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0" h="426">
                  <a:moveTo>
                    <a:pt x="102" y="0"/>
                  </a:moveTo>
                  <a:lnTo>
                    <a:pt x="127" y="84"/>
                  </a:lnTo>
                  <a:lnTo>
                    <a:pt x="140" y="142"/>
                  </a:lnTo>
                  <a:lnTo>
                    <a:pt x="158" y="195"/>
                  </a:lnTo>
                  <a:lnTo>
                    <a:pt x="186" y="244"/>
                  </a:lnTo>
                  <a:lnTo>
                    <a:pt x="196" y="256"/>
                  </a:lnTo>
                  <a:lnTo>
                    <a:pt x="217" y="272"/>
                  </a:lnTo>
                  <a:lnTo>
                    <a:pt x="236" y="283"/>
                  </a:lnTo>
                  <a:lnTo>
                    <a:pt x="264" y="291"/>
                  </a:lnTo>
                  <a:lnTo>
                    <a:pt x="283" y="295"/>
                  </a:lnTo>
                  <a:lnTo>
                    <a:pt x="299" y="299"/>
                  </a:lnTo>
                  <a:lnTo>
                    <a:pt x="319" y="299"/>
                  </a:lnTo>
                  <a:lnTo>
                    <a:pt x="340" y="294"/>
                  </a:lnTo>
                  <a:lnTo>
                    <a:pt x="319" y="318"/>
                  </a:lnTo>
                  <a:lnTo>
                    <a:pt x="279" y="343"/>
                  </a:lnTo>
                  <a:lnTo>
                    <a:pt x="251" y="371"/>
                  </a:lnTo>
                  <a:lnTo>
                    <a:pt x="233" y="398"/>
                  </a:lnTo>
                  <a:lnTo>
                    <a:pt x="213" y="416"/>
                  </a:lnTo>
                  <a:lnTo>
                    <a:pt x="171" y="423"/>
                  </a:lnTo>
                  <a:lnTo>
                    <a:pt x="112" y="426"/>
                  </a:lnTo>
                  <a:lnTo>
                    <a:pt x="25" y="362"/>
                  </a:lnTo>
                  <a:lnTo>
                    <a:pt x="0" y="312"/>
                  </a:lnTo>
                  <a:lnTo>
                    <a:pt x="34" y="204"/>
                  </a:lnTo>
                  <a:lnTo>
                    <a:pt x="53" y="96"/>
                  </a:lnTo>
                  <a:lnTo>
                    <a:pt x="102" y="0"/>
                  </a:lnTo>
                  <a:close/>
                </a:path>
              </a:pathLst>
            </a:custGeom>
            <a:solidFill>
              <a:srgbClr val="3F5F00"/>
            </a:solidFill>
            <a:ln w="9525">
              <a:noFill/>
              <a:round/>
              <a:headEnd/>
              <a:tailEnd/>
            </a:ln>
          </p:spPr>
          <p:txBody>
            <a:bodyPr/>
            <a:lstStyle/>
            <a:p>
              <a:endParaRPr lang="en-US" dirty="0"/>
            </a:p>
          </p:txBody>
        </p:sp>
        <p:sp>
          <p:nvSpPr>
            <p:cNvPr id="43041" name="Freeform 19"/>
            <p:cNvSpPr>
              <a:spLocks/>
            </p:cNvSpPr>
            <p:nvPr/>
          </p:nvSpPr>
          <p:spPr bwMode="auto">
            <a:xfrm>
              <a:off x="2925" y="2303"/>
              <a:ext cx="57" cy="12"/>
            </a:xfrm>
            <a:custGeom>
              <a:avLst/>
              <a:gdLst>
                <a:gd name="T0" fmla="*/ 0 w 112"/>
                <a:gd name="T1" fmla="*/ 8 h 24"/>
                <a:gd name="T2" fmla="*/ 10 w 112"/>
                <a:gd name="T3" fmla="*/ 4 h 24"/>
                <a:gd name="T4" fmla="*/ 27 w 112"/>
                <a:gd name="T5" fmla="*/ 2 h 24"/>
                <a:gd name="T6" fmla="*/ 44 w 112"/>
                <a:gd name="T7" fmla="*/ 4 h 24"/>
                <a:gd name="T8" fmla="*/ 58 w 112"/>
                <a:gd name="T9" fmla="*/ 4 h 24"/>
                <a:gd name="T10" fmla="*/ 77 w 112"/>
                <a:gd name="T11" fmla="*/ 0 h 24"/>
                <a:gd name="T12" fmla="*/ 89 w 112"/>
                <a:gd name="T13" fmla="*/ 2 h 24"/>
                <a:gd name="T14" fmla="*/ 102 w 112"/>
                <a:gd name="T15" fmla="*/ 2 h 24"/>
                <a:gd name="T16" fmla="*/ 112 w 112"/>
                <a:gd name="T17" fmla="*/ 8 h 24"/>
                <a:gd name="T18" fmla="*/ 95 w 112"/>
                <a:gd name="T19" fmla="*/ 18 h 24"/>
                <a:gd name="T20" fmla="*/ 65 w 112"/>
                <a:gd name="T21" fmla="*/ 24 h 24"/>
                <a:gd name="T22" fmla="*/ 31 w 112"/>
                <a:gd name="T23" fmla="*/ 24 h 24"/>
                <a:gd name="T24" fmla="*/ 13 w 112"/>
                <a:gd name="T25" fmla="*/ 18 h 24"/>
                <a:gd name="T26" fmla="*/ 0 w 112"/>
                <a:gd name="T27" fmla="*/ 8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2"/>
                <a:gd name="T43" fmla="*/ 0 h 24"/>
                <a:gd name="T44" fmla="*/ 112 w 112"/>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2" h="24">
                  <a:moveTo>
                    <a:pt x="0" y="8"/>
                  </a:moveTo>
                  <a:lnTo>
                    <a:pt x="10" y="4"/>
                  </a:lnTo>
                  <a:lnTo>
                    <a:pt x="27" y="2"/>
                  </a:lnTo>
                  <a:lnTo>
                    <a:pt x="44" y="4"/>
                  </a:lnTo>
                  <a:lnTo>
                    <a:pt x="58" y="4"/>
                  </a:lnTo>
                  <a:lnTo>
                    <a:pt x="77" y="0"/>
                  </a:lnTo>
                  <a:lnTo>
                    <a:pt x="89" y="2"/>
                  </a:lnTo>
                  <a:lnTo>
                    <a:pt x="102" y="2"/>
                  </a:lnTo>
                  <a:lnTo>
                    <a:pt x="112" y="8"/>
                  </a:lnTo>
                  <a:lnTo>
                    <a:pt x="95" y="18"/>
                  </a:lnTo>
                  <a:lnTo>
                    <a:pt x="65" y="24"/>
                  </a:lnTo>
                  <a:lnTo>
                    <a:pt x="31" y="24"/>
                  </a:lnTo>
                  <a:lnTo>
                    <a:pt x="13" y="18"/>
                  </a:lnTo>
                  <a:lnTo>
                    <a:pt x="0" y="8"/>
                  </a:lnTo>
                  <a:close/>
                </a:path>
              </a:pathLst>
            </a:custGeom>
            <a:solidFill>
              <a:srgbClr val="3F5F00"/>
            </a:solidFill>
            <a:ln w="9525">
              <a:noFill/>
              <a:round/>
              <a:headEnd/>
              <a:tailEnd/>
            </a:ln>
          </p:spPr>
          <p:txBody>
            <a:bodyPr/>
            <a:lstStyle/>
            <a:p>
              <a:endParaRPr lang="en-US" dirty="0"/>
            </a:p>
          </p:txBody>
        </p:sp>
        <p:sp>
          <p:nvSpPr>
            <p:cNvPr id="43042" name="Freeform 20"/>
            <p:cNvSpPr>
              <a:spLocks/>
            </p:cNvSpPr>
            <p:nvPr/>
          </p:nvSpPr>
          <p:spPr bwMode="auto">
            <a:xfrm>
              <a:off x="2927" y="2273"/>
              <a:ext cx="46" cy="13"/>
            </a:xfrm>
            <a:custGeom>
              <a:avLst/>
              <a:gdLst>
                <a:gd name="T0" fmla="*/ 21 w 93"/>
                <a:gd name="T1" fmla="*/ 5 h 25"/>
                <a:gd name="T2" fmla="*/ 6 w 93"/>
                <a:gd name="T3" fmla="*/ 0 h 25"/>
                <a:gd name="T4" fmla="*/ 3 w 93"/>
                <a:gd name="T5" fmla="*/ 0 h 25"/>
                <a:gd name="T6" fmla="*/ 0 w 93"/>
                <a:gd name="T7" fmla="*/ 6 h 25"/>
                <a:gd name="T8" fmla="*/ 0 w 93"/>
                <a:gd name="T9" fmla="*/ 11 h 25"/>
                <a:gd name="T10" fmla="*/ 8 w 93"/>
                <a:gd name="T11" fmla="*/ 16 h 25"/>
                <a:gd name="T12" fmla="*/ 21 w 93"/>
                <a:gd name="T13" fmla="*/ 17 h 25"/>
                <a:gd name="T14" fmla="*/ 35 w 93"/>
                <a:gd name="T15" fmla="*/ 18 h 25"/>
                <a:gd name="T16" fmla="*/ 46 w 93"/>
                <a:gd name="T17" fmla="*/ 23 h 25"/>
                <a:gd name="T18" fmla="*/ 60 w 93"/>
                <a:gd name="T19" fmla="*/ 25 h 25"/>
                <a:gd name="T20" fmla="*/ 72 w 93"/>
                <a:gd name="T21" fmla="*/ 25 h 25"/>
                <a:gd name="T22" fmla="*/ 83 w 93"/>
                <a:gd name="T23" fmla="*/ 22 h 25"/>
                <a:gd name="T24" fmla="*/ 89 w 93"/>
                <a:gd name="T25" fmla="*/ 15 h 25"/>
                <a:gd name="T26" fmla="*/ 93 w 93"/>
                <a:gd name="T27" fmla="*/ 6 h 25"/>
                <a:gd name="T28" fmla="*/ 83 w 93"/>
                <a:gd name="T29" fmla="*/ 8 h 25"/>
                <a:gd name="T30" fmla="*/ 76 w 93"/>
                <a:gd name="T31" fmla="*/ 13 h 25"/>
                <a:gd name="T32" fmla="*/ 71 w 93"/>
                <a:gd name="T33" fmla="*/ 11 h 25"/>
                <a:gd name="T34" fmla="*/ 61 w 93"/>
                <a:gd name="T35" fmla="*/ 8 h 25"/>
                <a:gd name="T36" fmla="*/ 52 w 93"/>
                <a:gd name="T37" fmla="*/ 5 h 25"/>
                <a:gd name="T38" fmla="*/ 45 w 93"/>
                <a:gd name="T39" fmla="*/ 2 h 25"/>
                <a:gd name="T40" fmla="*/ 32 w 93"/>
                <a:gd name="T41" fmla="*/ 6 h 25"/>
                <a:gd name="T42" fmla="*/ 21 w 93"/>
                <a:gd name="T43" fmla="*/ 5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3"/>
                <a:gd name="T67" fmla="*/ 0 h 25"/>
                <a:gd name="T68" fmla="*/ 93 w 93"/>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3" h="25">
                  <a:moveTo>
                    <a:pt x="21" y="5"/>
                  </a:moveTo>
                  <a:lnTo>
                    <a:pt x="6" y="0"/>
                  </a:lnTo>
                  <a:lnTo>
                    <a:pt x="3" y="0"/>
                  </a:lnTo>
                  <a:lnTo>
                    <a:pt x="0" y="6"/>
                  </a:lnTo>
                  <a:lnTo>
                    <a:pt x="0" y="11"/>
                  </a:lnTo>
                  <a:lnTo>
                    <a:pt x="8" y="16"/>
                  </a:lnTo>
                  <a:lnTo>
                    <a:pt x="21" y="17"/>
                  </a:lnTo>
                  <a:lnTo>
                    <a:pt x="35" y="18"/>
                  </a:lnTo>
                  <a:lnTo>
                    <a:pt x="46" y="23"/>
                  </a:lnTo>
                  <a:lnTo>
                    <a:pt x="60" y="25"/>
                  </a:lnTo>
                  <a:lnTo>
                    <a:pt x="72" y="25"/>
                  </a:lnTo>
                  <a:lnTo>
                    <a:pt x="83" y="22"/>
                  </a:lnTo>
                  <a:lnTo>
                    <a:pt x="89" y="15"/>
                  </a:lnTo>
                  <a:lnTo>
                    <a:pt x="93" y="6"/>
                  </a:lnTo>
                  <a:lnTo>
                    <a:pt x="83" y="8"/>
                  </a:lnTo>
                  <a:lnTo>
                    <a:pt x="76" y="13"/>
                  </a:lnTo>
                  <a:lnTo>
                    <a:pt x="71" y="11"/>
                  </a:lnTo>
                  <a:lnTo>
                    <a:pt x="61" y="8"/>
                  </a:lnTo>
                  <a:lnTo>
                    <a:pt x="52" y="5"/>
                  </a:lnTo>
                  <a:lnTo>
                    <a:pt x="45" y="2"/>
                  </a:lnTo>
                  <a:lnTo>
                    <a:pt x="32" y="6"/>
                  </a:lnTo>
                  <a:lnTo>
                    <a:pt x="21" y="5"/>
                  </a:lnTo>
                  <a:close/>
                </a:path>
              </a:pathLst>
            </a:custGeom>
            <a:solidFill>
              <a:srgbClr val="3F5F00"/>
            </a:solidFill>
            <a:ln w="9525">
              <a:noFill/>
              <a:round/>
              <a:headEnd/>
              <a:tailEnd/>
            </a:ln>
          </p:spPr>
          <p:txBody>
            <a:bodyPr/>
            <a:lstStyle/>
            <a:p>
              <a:endParaRPr lang="en-US" dirty="0"/>
            </a:p>
          </p:txBody>
        </p:sp>
        <p:sp>
          <p:nvSpPr>
            <p:cNvPr id="43043" name="Freeform 21"/>
            <p:cNvSpPr>
              <a:spLocks/>
            </p:cNvSpPr>
            <p:nvPr/>
          </p:nvSpPr>
          <p:spPr bwMode="auto">
            <a:xfrm>
              <a:off x="2879" y="2193"/>
              <a:ext cx="75" cy="76"/>
            </a:xfrm>
            <a:custGeom>
              <a:avLst/>
              <a:gdLst>
                <a:gd name="T0" fmla="*/ 0 w 151"/>
                <a:gd name="T1" fmla="*/ 27 h 152"/>
                <a:gd name="T2" fmla="*/ 18 w 151"/>
                <a:gd name="T3" fmla="*/ 12 h 152"/>
                <a:gd name="T4" fmla="*/ 41 w 151"/>
                <a:gd name="T5" fmla="*/ 4 h 152"/>
                <a:gd name="T6" fmla="*/ 66 w 151"/>
                <a:gd name="T7" fmla="*/ 0 h 152"/>
                <a:gd name="T8" fmla="*/ 95 w 151"/>
                <a:gd name="T9" fmla="*/ 2 h 152"/>
                <a:gd name="T10" fmla="*/ 115 w 151"/>
                <a:gd name="T11" fmla="*/ 12 h 152"/>
                <a:gd name="T12" fmla="*/ 131 w 151"/>
                <a:gd name="T13" fmla="*/ 32 h 152"/>
                <a:gd name="T14" fmla="*/ 139 w 151"/>
                <a:gd name="T15" fmla="*/ 73 h 152"/>
                <a:gd name="T16" fmla="*/ 147 w 151"/>
                <a:gd name="T17" fmla="*/ 112 h 152"/>
                <a:gd name="T18" fmla="*/ 151 w 151"/>
                <a:gd name="T19" fmla="*/ 152 h 152"/>
                <a:gd name="T20" fmla="*/ 136 w 151"/>
                <a:gd name="T21" fmla="*/ 144 h 152"/>
                <a:gd name="T22" fmla="*/ 121 w 151"/>
                <a:gd name="T23" fmla="*/ 138 h 152"/>
                <a:gd name="T24" fmla="*/ 102 w 151"/>
                <a:gd name="T25" fmla="*/ 145 h 152"/>
                <a:gd name="T26" fmla="*/ 112 w 151"/>
                <a:gd name="T27" fmla="*/ 103 h 152"/>
                <a:gd name="T28" fmla="*/ 120 w 151"/>
                <a:gd name="T29" fmla="*/ 63 h 152"/>
                <a:gd name="T30" fmla="*/ 118 w 151"/>
                <a:gd name="T31" fmla="*/ 41 h 152"/>
                <a:gd name="T32" fmla="*/ 101 w 151"/>
                <a:gd name="T33" fmla="*/ 22 h 152"/>
                <a:gd name="T34" fmla="*/ 56 w 151"/>
                <a:gd name="T35" fmla="*/ 17 h 152"/>
                <a:gd name="T36" fmla="*/ 0 w 151"/>
                <a:gd name="T37" fmla="*/ 27 h 1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1"/>
                <a:gd name="T58" fmla="*/ 0 h 152"/>
                <a:gd name="T59" fmla="*/ 151 w 151"/>
                <a:gd name="T60" fmla="*/ 152 h 1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1" h="152">
                  <a:moveTo>
                    <a:pt x="0" y="27"/>
                  </a:moveTo>
                  <a:lnTo>
                    <a:pt x="18" y="12"/>
                  </a:lnTo>
                  <a:lnTo>
                    <a:pt x="41" y="4"/>
                  </a:lnTo>
                  <a:lnTo>
                    <a:pt x="66" y="0"/>
                  </a:lnTo>
                  <a:lnTo>
                    <a:pt x="95" y="2"/>
                  </a:lnTo>
                  <a:lnTo>
                    <a:pt x="115" y="12"/>
                  </a:lnTo>
                  <a:lnTo>
                    <a:pt x="131" y="32"/>
                  </a:lnTo>
                  <a:lnTo>
                    <a:pt x="139" y="73"/>
                  </a:lnTo>
                  <a:lnTo>
                    <a:pt x="147" y="112"/>
                  </a:lnTo>
                  <a:lnTo>
                    <a:pt x="151" y="152"/>
                  </a:lnTo>
                  <a:lnTo>
                    <a:pt x="136" y="144"/>
                  </a:lnTo>
                  <a:lnTo>
                    <a:pt x="121" y="138"/>
                  </a:lnTo>
                  <a:lnTo>
                    <a:pt x="102" y="145"/>
                  </a:lnTo>
                  <a:lnTo>
                    <a:pt x="112" y="103"/>
                  </a:lnTo>
                  <a:lnTo>
                    <a:pt x="120" y="63"/>
                  </a:lnTo>
                  <a:lnTo>
                    <a:pt x="118" y="41"/>
                  </a:lnTo>
                  <a:lnTo>
                    <a:pt x="101" y="22"/>
                  </a:lnTo>
                  <a:lnTo>
                    <a:pt x="56" y="17"/>
                  </a:lnTo>
                  <a:lnTo>
                    <a:pt x="0" y="27"/>
                  </a:lnTo>
                  <a:close/>
                </a:path>
              </a:pathLst>
            </a:custGeom>
            <a:solidFill>
              <a:srgbClr val="3F5F00"/>
            </a:solidFill>
            <a:ln w="9525">
              <a:noFill/>
              <a:round/>
              <a:headEnd/>
              <a:tailEnd/>
            </a:ln>
          </p:spPr>
          <p:txBody>
            <a:bodyPr/>
            <a:lstStyle/>
            <a:p>
              <a:endParaRPr lang="en-US" dirty="0"/>
            </a:p>
          </p:txBody>
        </p:sp>
        <p:sp>
          <p:nvSpPr>
            <p:cNvPr id="43044" name="Freeform 22"/>
            <p:cNvSpPr>
              <a:spLocks/>
            </p:cNvSpPr>
            <p:nvPr/>
          </p:nvSpPr>
          <p:spPr bwMode="auto">
            <a:xfrm>
              <a:off x="2952" y="2196"/>
              <a:ext cx="59" cy="14"/>
            </a:xfrm>
            <a:custGeom>
              <a:avLst/>
              <a:gdLst>
                <a:gd name="T0" fmla="*/ 0 w 119"/>
                <a:gd name="T1" fmla="*/ 29 h 29"/>
                <a:gd name="T2" fmla="*/ 24 w 119"/>
                <a:gd name="T3" fmla="*/ 8 h 29"/>
                <a:gd name="T4" fmla="*/ 46 w 119"/>
                <a:gd name="T5" fmla="*/ 0 h 29"/>
                <a:gd name="T6" fmla="*/ 76 w 119"/>
                <a:gd name="T7" fmla="*/ 2 h 29"/>
                <a:gd name="T8" fmla="*/ 105 w 119"/>
                <a:gd name="T9" fmla="*/ 13 h 29"/>
                <a:gd name="T10" fmla="*/ 119 w 119"/>
                <a:gd name="T11" fmla="*/ 27 h 29"/>
                <a:gd name="T12" fmla="*/ 115 w 119"/>
                <a:gd name="T13" fmla="*/ 29 h 29"/>
                <a:gd name="T14" fmla="*/ 90 w 119"/>
                <a:gd name="T15" fmla="*/ 20 h 29"/>
                <a:gd name="T16" fmla="*/ 58 w 119"/>
                <a:gd name="T17" fmla="*/ 13 h 29"/>
                <a:gd name="T18" fmla="*/ 23 w 119"/>
                <a:gd name="T19" fmla="*/ 25 h 29"/>
                <a:gd name="T20" fmla="*/ 0 w 119"/>
                <a:gd name="T21" fmla="*/ 29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9"/>
                <a:gd name="T34" fmla="*/ 0 h 29"/>
                <a:gd name="T35" fmla="*/ 119 w 119"/>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9" h="29">
                  <a:moveTo>
                    <a:pt x="0" y="29"/>
                  </a:moveTo>
                  <a:lnTo>
                    <a:pt x="24" y="8"/>
                  </a:lnTo>
                  <a:lnTo>
                    <a:pt x="46" y="0"/>
                  </a:lnTo>
                  <a:lnTo>
                    <a:pt x="76" y="2"/>
                  </a:lnTo>
                  <a:lnTo>
                    <a:pt x="105" y="13"/>
                  </a:lnTo>
                  <a:lnTo>
                    <a:pt x="119" y="27"/>
                  </a:lnTo>
                  <a:lnTo>
                    <a:pt x="115" y="29"/>
                  </a:lnTo>
                  <a:lnTo>
                    <a:pt x="90" y="20"/>
                  </a:lnTo>
                  <a:lnTo>
                    <a:pt x="58" y="13"/>
                  </a:lnTo>
                  <a:lnTo>
                    <a:pt x="23" y="25"/>
                  </a:lnTo>
                  <a:lnTo>
                    <a:pt x="0" y="29"/>
                  </a:lnTo>
                  <a:close/>
                </a:path>
              </a:pathLst>
            </a:custGeom>
            <a:solidFill>
              <a:srgbClr val="3F5F00"/>
            </a:solidFill>
            <a:ln w="9525">
              <a:noFill/>
              <a:round/>
              <a:headEnd/>
              <a:tailEnd/>
            </a:ln>
          </p:spPr>
          <p:txBody>
            <a:bodyPr/>
            <a:lstStyle/>
            <a:p>
              <a:endParaRPr lang="en-US" dirty="0"/>
            </a:p>
          </p:txBody>
        </p:sp>
        <p:sp>
          <p:nvSpPr>
            <p:cNvPr id="43045" name="Freeform 23"/>
            <p:cNvSpPr>
              <a:spLocks/>
            </p:cNvSpPr>
            <p:nvPr/>
          </p:nvSpPr>
          <p:spPr bwMode="auto">
            <a:xfrm>
              <a:off x="2895" y="2212"/>
              <a:ext cx="35" cy="11"/>
            </a:xfrm>
            <a:custGeom>
              <a:avLst/>
              <a:gdLst>
                <a:gd name="T0" fmla="*/ 0 w 70"/>
                <a:gd name="T1" fmla="*/ 10 h 22"/>
                <a:gd name="T2" fmla="*/ 12 w 70"/>
                <a:gd name="T3" fmla="*/ 5 h 22"/>
                <a:gd name="T4" fmla="*/ 30 w 70"/>
                <a:gd name="T5" fmla="*/ 1 h 22"/>
                <a:gd name="T6" fmla="*/ 43 w 70"/>
                <a:gd name="T7" fmla="*/ 0 h 22"/>
                <a:gd name="T8" fmla="*/ 60 w 70"/>
                <a:gd name="T9" fmla="*/ 6 h 22"/>
                <a:gd name="T10" fmla="*/ 70 w 70"/>
                <a:gd name="T11" fmla="*/ 13 h 22"/>
                <a:gd name="T12" fmla="*/ 54 w 70"/>
                <a:gd name="T13" fmla="*/ 21 h 22"/>
                <a:gd name="T14" fmla="*/ 35 w 70"/>
                <a:gd name="T15" fmla="*/ 22 h 22"/>
                <a:gd name="T16" fmla="*/ 14 w 70"/>
                <a:gd name="T17" fmla="*/ 20 h 22"/>
                <a:gd name="T18" fmla="*/ 0 w 70"/>
                <a:gd name="T19" fmla="*/ 10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22"/>
                <a:gd name="T32" fmla="*/ 70 w 70"/>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22">
                  <a:moveTo>
                    <a:pt x="0" y="10"/>
                  </a:moveTo>
                  <a:lnTo>
                    <a:pt x="12" y="5"/>
                  </a:lnTo>
                  <a:lnTo>
                    <a:pt x="30" y="1"/>
                  </a:lnTo>
                  <a:lnTo>
                    <a:pt x="43" y="0"/>
                  </a:lnTo>
                  <a:lnTo>
                    <a:pt x="60" y="6"/>
                  </a:lnTo>
                  <a:lnTo>
                    <a:pt x="70" y="13"/>
                  </a:lnTo>
                  <a:lnTo>
                    <a:pt x="54" y="21"/>
                  </a:lnTo>
                  <a:lnTo>
                    <a:pt x="35" y="22"/>
                  </a:lnTo>
                  <a:lnTo>
                    <a:pt x="14" y="20"/>
                  </a:lnTo>
                  <a:lnTo>
                    <a:pt x="0" y="10"/>
                  </a:lnTo>
                  <a:close/>
                </a:path>
              </a:pathLst>
            </a:custGeom>
            <a:solidFill>
              <a:srgbClr val="3F5F00"/>
            </a:solidFill>
            <a:ln w="9525">
              <a:noFill/>
              <a:round/>
              <a:headEnd/>
              <a:tailEnd/>
            </a:ln>
          </p:spPr>
          <p:txBody>
            <a:bodyPr/>
            <a:lstStyle/>
            <a:p>
              <a:endParaRPr lang="en-US" dirty="0"/>
            </a:p>
          </p:txBody>
        </p:sp>
        <p:sp>
          <p:nvSpPr>
            <p:cNvPr id="43046" name="Freeform 24"/>
            <p:cNvSpPr>
              <a:spLocks/>
            </p:cNvSpPr>
            <p:nvPr/>
          </p:nvSpPr>
          <p:spPr bwMode="auto">
            <a:xfrm>
              <a:off x="2963" y="2211"/>
              <a:ext cx="35" cy="11"/>
            </a:xfrm>
            <a:custGeom>
              <a:avLst/>
              <a:gdLst>
                <a:gd name="T0" fmla="*/ 70 w 70"/>
                <a:gd name="T1" fmla="*/ 11 h 22"/>
                <a:gd name="T2" fmla="*/ 60 w 70"/>
                <a:gd name="T3" fmla="*/ 6 h 22"/>
                <a:gd name="T4" fmla="*/ 41 w 70"/>
                <a:gd name="T5" fmla="*/ 0 h 22"/>
                <a:gd name="T6" fmla="*/ 28 w 70"/>
                <a:gd name="T7" fmla="*/ 0 h 22"/>
                <a:gd name="T8" fmla="*/ 11 w 70"/>
                <a:gd name="T9" fmla="*/ 8 h 22"/>
                <a:gd name="T10" fmla="*/ 0 w 70"/>
                <a:gd name="T11" fmla="*/ 14 h 22"/>
                <a:gd name="T12" fmla="*/ 18 w 70"/>
                <a:gd name="T13" fmla="*/ 21 h 22"/>
                <a:gd name="T14" fmla="*/ 36 w 70"/>
                <a:gd name="T15" fmla="*/ 22 h 22"/>
                <a:gd name="T16" fmla="*/ 55 w 70"/>
                <a:gd name="T17" fmla="*/ 20 h 22"/>
                <a:gd name="T18" fmla="*/ 70 w 70"/>
                <a:gd name="T19" fmla="*/ 11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0"/>
                <a:gd name="T31" fmla="*/ 0 h 22"/>
                <a:gd name="T32" fmla="*/ 70 w 70"/>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0" h="22">
                  <a:moveTo>
                    <a:pt x="70" y="11"/>
                  </a:moveTo>
                  <a:lnTo>
                    <a:pt x="60" y="6"/>
                  </a:lnTo>
                  <a:lnTo>
                    <a:pt x="41" y="0"/>
                  </a:lnTo>
                  <a:lnTo>
                    <a:pt x="28" y="0"/>
                  </a:lnTo>
                  <a:lnTo>
                    <a:pt x="11" y="8"/>
                  </a:lnTo>
                  <a:lnTo>
                    <a:pt x="0" y="14"/>
                  </a:lnTo>
                  <a:lnTo>
                    <a:pt x="18" y="21"/>
                  </a:lnTo>
                  <a:lnTo>
                    <a:pt x="36" y="22"/>
                  </a:lnTo>
                  <a:lnTo>
                    <a:pt x="55" y="20"/>
                  </a:lnTo>
                  <a:lnTo>
                    <a:pt x="70" y="11"/>
                  </a:lnTo>
                  <a:close/>
                </a:path>
              </a:pathLst>
            </a:custGeom>
            <a:solidFill>
              <a:srgbClr val="3F5F00"/>
            </a:solidFill>
            <a:ln w="9525">
              <a:noFill/>
              <a:round/>
              <a:headEnd/>
              <a:tailEnd/>
            </a:ln>
          </p:spPr>
          <p:txBody>
            <a:bodyPr/>
            <a:lstStyle/>
            <a:p>
              <a:endParaRPr lang="en-US" dirty="0"/>
            </a:p>
          </p:txBody>
        </p:sp>
        <p:sp>
          <p:nvSpPr>
            <p:cNvPr id="43047" name="Freeform 25"/>
            <p:cNvSpPr>
              <a:spLocks/>
            </p:cNvSpPr>
            <p:nvPr/>
          </p:nvSpPr>
          <p:spPr bwMode="auto">
            <a:xfrm>
              <a:off x="2712" y="2080"/>
              <a:ext cx="348" cy="253"/>
            </a:xfrm>
            <a:custGeom>
              <a:avLst/>
              <a:gdLst>
                <a:gd name="T0" fmla="*/ 346 w 694"/>
                <a:gd name="T1" fmla="*/ 12 h 505"/>
                <a:gd name="T2" fmla="*/ 271 w 694"/>
                <a:gd name="T3" fmla="*/ 18 h 505"/>
                <a:gd name="T4" fmla="*/ 209 w 694"/>
                <a:gd name="T5" fmla="*/ 49 h 505"/>
                <a:gd name="T6" fmla="*/ 135 w 694"/>
                <a:gd name="T7" fmla="*/ 101 h 505"/>
                <a:gd name="T8" fmla="*/ 89 w 694"/>
                <a:gd name="T9" fmla="*/ 185 h 505"/>
                <a:gd name="T10" fmla="*/ 58 w 694"/>
                <a:gd name="T11" fmla="*/ 243 h 505"/>
                <a:gd name="T12" fmla="*/ 18 w 694"/>
                <a:gd name="T13" fmla="*/ 287 h 505"/>
                <a:gd name="T14" fmla="*/ 0 w 694"/>
                <a:gd name="T15" fmla="*/ 320 h 505"/>
                <a:gd name="T16" fmla="*/ 24 w 694"/>
                <a:gd name="T17" fmla="*/ 370 h 505"/>
                <a:gd name="T18" fmla="*/ 57 w 694"/>
                <a:gd name="T19" fmla="*/ 401 h 505"/>
                <a:gd name="T20" fmla="*/ 111 w 694"/>
                <a:gd name="T21" fmla="*/ 425 h 505"/>
                <a:gd name="T22" fmla="*/ 173 w 694"/>
                <a:gd name="T23" fmla="*/ 450 h 505"/>
                <a:gd name="T24" fmla="*/ 197 w 694"/>
                <a:gd name="T25" fmla="*/ 474 h 505"/>
                <a:gd name="T26" fmla="*/ 262 w 694"/>
                <a:gd name="T27" fmla="*/ 505 h 505"/>
                <a:gd name="T28" fmla="*/ 293 w 694"/>
                <a:gd name="T29" fmla="*/ 490 h 505"/>
                <a:gd name="T30" fmla="*/ 277 w 694"/>
                <a:gd name="T31" fmla="*/ 341 h 505"/>
                <a:gd name="T32" fmla="*/ 296 w 694"/>
                <a:gd name="T33" fmla="*/ 221 h 505"/>
                <a:gd name="T34" fmla="*/ 330 w 694"/>
                <a:gd name="T35" fmla="*/ 141 h 505"/>
                <a:gd name="T36" fmla="*/ 388 w 694"/>
                <a:gd name="T37" fmla="*/ 92 h 505"/>
                <a:gd name="T38" fmla="*/ 426 w 694"/>
                <a:gd name="T39" fmla="*/ 80 h 505"/>
                <a:gd name="T40" fmla="*/ 470 w 694"/>
                <a:gd name="T41" fmla="*/ 83 h 505"/>
                <a:gd name="T42" fmla="*/ 512 w 694"/>
                <a:gd name="T43" fmla="*/ 101 h 505"/>
                <a:gd name="T44" fmla="*/ 555 w 694"/>
                <a:gd name="T45" fmla="*/ 132 h 505"/>
                <a:gd name="T46" fmla="*/ 573 w 694"/>
                <a:gd name="T47" fmla="*/ 160 h 505"/>
                <a:gd name="T48" fmla="*/ 590 w 694"/>
                <a:gd name="T49" fmla="*/ 194 h 505"/>
                <a:gd name="T50" fmla="*/ 594 w 694"/>
                <a:gd name="T51" fmla="*/ 228 h 505"/>
                <a:gd name="T52" fmla="*/ 586 w 694"/>
                <a:gd name="T53" fmla="*/ 256 h 505"/>
                <a:gd name="T54" fmla="*/ 586 w 694"/>
                <a:gd name="T55" fmla="*/ 287 h 505"/>
                <a:gd name="T56" fmla="*/ 599 w 694"/>
                <a:gd name="T57" fmla="*/ 351 h 505"/>
                <a:gd name="T58" fmla="*/ 590 w 694"/>
                <a:gd name="T59" fmla="*/ 388 h 505"/>
                <a:gd name="T60" fmla="*/ 590 w 694"/>
                <a:gd name="T61" fmla="*/ 432 h 505"/>
                <a:gd name="T62" fmla="*/ 643 w 694"/>
                <a:gd name="T63" fmla="*/ 437 h 505"/>
                <a:gd name="T64" fmla="*/ 676 w 694"/>
                <a:gd name="T65" fmla="*/ 421 h 505"/>
                <a:gd name="T66" fmla="*/ 694 w 694"/>
                <a:gd name="T67" fmla="*/ 385 h 505"/>
                <a:gd name="T68" fmla="*/ 683 w 694"/>
                <a:gd name="T69" fmla="*/ 317 h 505"/>
                <a:gd name="T70" fmla="*/ 652 w 694"/>
                <a:gd name="T71" fmla="*/ 252 h 505"/>
                <a:gd name="T72" fmla="*/ 605 w 694"/>
                <a:gd name="T73" fmla="*/ 181 h 505"/>
                <a:gd name="T74" fmla="*/ 581 w 694"/>
                <a:gd name="T75" fmla="*/ 123 h 505"/>
                <a:gd name="T76" fmla="*/ 550 w 694"/>
                <a:gd name="T77" fmla="*/ 76 h 505"/>
                <a:gd name="T78" fmla="*/ 521 w 694"/>
                <a:gd name="T79" fmla="*/ 52 h 505"/>
                <a:gd name="T80" fmla="*/ 481 w 694"/>
                <a:gd name="T81" fmla="*/ 27 h 505"/>
                <a:gd name="T82" fmla="*/ 395 w 694"/>
                <a:gd name="T83" fmla="*/ 0 h 505"/>
                <a:gd name="T84" fmla="*/ 346 w 694"/>
                <a:gd name="T85" fmla="*/ 12 h 50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94"/>
                <a:gd name="T130" fmla="*/ 0 h 505"/>
                <a:gd name="T131" fmla="*/ 694 w 694"/>
                <a:gd name="T132" fmla="*/ 505 h 50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94" h="505">
                  <a:moveTo>
                    <a:pt x="346" y="12"/>
                  </a:moveTo>
                  <a:lnTo>
                    <a:pt x="271" y="18"/>
                  </a:lnTo>
                  <a:lnTo>
                    <a:pt x="209" y="49"/>
                  </a:lnTo>
                  <a:lnTo>
                    <a:pt x="135" y="101"/>
                  </a:lnTo>
                  <a:lnTo>
                    <a:pt x="89" y="185"/>
                  </a:lnTo>
                  <a:lnTo>
                    <a:pt x="58" y="243"/>
                  </a:lnTo>
                  <a:lnTo>
                    <a:pt x="18" y="287"/>
                  </a:lnTo>
                  <a:lnTo>
                    <a:pt x="0" y="320"/>
                  </a:lnTo>
                  <a:lnTo>
                    <a:pt x="24" y="370"/>
                  </a:lnTo>
                  <a:lnTo>
                    <a:pt x="57" y="401"/>
                  </a:lnTo>
                  <a:lnTo>
                    <a:pt x="111" y="425"/>
                  </a:lnTo>
                  <a:lnTo>
                    <a:pt x="173" y="450"/>
                  </a:lnTo>
                  <a:lnTo>
                    <a:pt x="197" y="474"/>
                  </a:lnTo>
                  <a:lnTo>
                    <a:pt x="262" y="505"/>
                  </a:lnTo>
                  <a:lnTo>
                    <a:pt x="293" y="490"/>
                  </a:lnTo>
                  <a:lnTo>
                    <a:pt x="277" y="341"/>
                  </a:lnTo>
                  <a:lnTo>
                    <a:pt x="296" y="221"/>
                  </a:lnTo>
                  <a:lnTo>
                    <a:pt x="330" y="141"/>
                  </a:lnTo>
                  <a:lnTo>
                    <a:pt x="388" y="92"/>
                  </a:lnTo>
                  <a:lnTo>
                    <a:pt x="426" y="80"/>
                  </a:lnTo>
                  <a:lnTo>
                    <a:pt x="470" y="83"/>
                  </a:lnTo>
                  <a:lnTo>
                    <a:pt x="512" y="101"/>
                  </a:lnTo>
                  <a:lnTo>
                    <a:pt x="555" y="132"/>
                  </a:lnTo>
                  <a:lnTo>
                    <a:pt x="573" y="160"/>
                  </a:lnTo>
                  <a:lnTo>
                    <a:pt x="590" y="194"/>
                  </a:lnTo>
                  <a:lnTo>
                    <a:pt x="594" y="228"/>
                  </a:lnTo>
                  <a:lnTo>
                    <a:pt x="586" y="256"/>
                  </a:lnTo>
                  <a:lnTo>
                    <a:pt x="586" y="287"/>
                  </a:lnTo>
                  <a:lnTo>
                    <a:pt x="599" y="351"/>
                  </a:lnTo>
                  <a:lnTo>
                    <a:pt x="590" y="388"/>
                  </a:lnTo>
                  <a:lnTo>
                    <a:pt x="590" y="432"/>
                  </a:lnTo>
                  <a:lnTo>
                    <a:pt x="643" y="437"/>
                  </a:lnTo>
                  <a:lnTo>
                    <a:pt x="676" y="421"/>
                  </a:lnTo>
                  <a:lnTo>
                    <a:pt x="694" y="385"/>
                  </a:lnTo>
                  <a:lnTo>
                    <a:pt x="683" y="317"/>
                  </a:lnTo>
                  <a:lnTo>
                    <a:pt x="652" y="252"/>
                  </a:lnTo>
                  <a:lnTo>
                    <a:pt x="605" y="181"/>
                  </a:lnTo>
                  <a:lnTo>
                    <a:pt x="581" y="123"/>
                  </a:lnTo>
                  <a:lnTo>
                    <a:pt x="550" y="76"/>
                  </a:lnTo>
                  <a:lnTo>
                    <a:pt x="521" y="52"/>
                  </a:lnTo>
                  <a:lnTo>
                    <a:pt x="481" y="27"/>
                  </a:lnTo>
                  <a:lnTo>
                    <a:pt x="395" y="0"/>
                  </a:lnTo>
                  <a:lnTo>
                    <a:pt x="346" y="12"/>
                  </a:lnTo>
                  <a:close/>
                </a:path>
              </a:pathLst>
            </a:custGeom>
            <a:solidFill>
              <a:srgbClr val="9FFF9F"/>
            </a:solidFill>
            <a:ln w="9525">
              <a:noFill/>
              <a:round/>
              <a:headEnd/>
              <a:tailEnd/>
            </a:ln>
          </p:spPr>
          <p:txBody>
            <a:bodyPr/>
            <a:lstStyle/>
            <a:p>
              <a:endParaRPr lang="en-US" dirty="0"/>
            </a:p>
          </p:txBody>
        </p:sp>
        <p:sp>
          <p:nvSpPr>
            <p:cNvPr id="43048" name="Freeform 26"/>
            <p:cNvSpPr>
              <a:spLocks/>
            </p:cNvSpPr>
            <p:nvPr/>
          </p:nvSpPr>
          <p:spPr bwMode="auto">
            <a:xfrm>
              <a:off x="2662" y="2310"/>
              <a:ext cx="240" cy="308"/>
            </a:xfrm>
            <a:custGeom>
              <a:avLst/>
              <a:gdLst>
                <a:gd name="T0" fmla="*/ 288 w 479"/>
                <a:gd name="T1" fmla="*/ 0 h 616"/>
                <a:gd name="T2" fmla="*/ 295 w 479"/>
                <a:gd name="T3" fmla="*/ 77 h 616"/>
                <a:gd name="T4" fmla="*/ 322 w 479"/>
                <a:gd name="T5" fmla="*/ 148 h 616"/>
                <a:gd name="T6" fmla="*/ 362 w 479"/>
                <a:gd name="T7" fmla="*/ 195 h 616"/>
                <a:gd name="T8" fmla="*/ 399 w 479"/>
                <a:gd name="T9" fmla="*/ 225 h 616"/>
                <a:gd name="T10" fmla="*/ 393 w 479"/>
                <a:gd name="T11" fmla="*/ 284 h 616"/>
                <a:gd name="T12" fmla="*/ 427 w 479"/>
                <a:gd name="T13" fmla="*/ 373 h 616"/>
                <a:gd name="T14" fmla="*/ 464 w 479"/>
                <a:gd name="T15" fmla="*/ 488 h 616"/>
                <a:gd name="T16" fmla="*/ 479 w 479"/>
                <a:gd name="T17" fmla="*/ 616 h 616"/>
                <a:gd name="T18" fmla="*/ 201 w 479"/>
                <a:gd name="T19" fmla="*/ 616 h 616"/>
                <a:gd name="T20" fmla="*/ 167 w 479"/>
                <a:gd name="T21" fmla="*/ 590 h 616"/>
                <a:gd name="T22" fmla="*/ 132 w 479"/>
                <a:gd name="T23" fmla="*/ 548 h 616"/>
                <a:gd name="T24" fmla="*/ 100 w 479"/>
                <a:gd name="T25" fmla="*/ 498 h 616"/>
                <a:gd name="T26" fmla="*/ 68 w 479"/>
                <a:gd name="T27" fmla="*/ 443 h 616"/>
                <a:gd name="T28" fmla="*/ 38 w 479"/>
                <a:gd name="T29" fmla="*/ 376 h 616"/>
                <a:gd name="T30" fmla="*/ 15 w 479"/>
                <a:gd name="T31" fmla="*/ 307 h 616"/>
                <a:gd name="T32" fmla="*/ 7 w 479"/>
                <a:gd name="T33" fmla="*/ 249 h 616"/>
                <a:gd name="T34" fmla="*/ 0 w 479"/>
                <a:gd name="T35" fmla="*/ 219 h 616"/>
                <a:gd name="T36" fmla="*/ 65 w 479"/>
                <a:gd name="T37" fmla="*/ 219 h 616"/>
                <a:gd name="T38" fmla="*/ 115 w 479"/>
                <a:gd name="T39" fmla="*/ 209 h 616"/>
                <a:gd name="T40" fmla="*/ 173 w 479"/>
                <a:gd name="T41" fmla="*/ 164 h 616"/>
                <a:gd name="T42" fmla="*/ 220 w 479"/>
                <a:gd name="T43" fmla="*/ 102 h 616"/>
                <a:gd name="T44" fmla="*/ 288 w 479"/>
                <a:gd name="T45" fmla="*/ 0 h 6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79"/>
                <a:gd name="T70" fmla="*/ 0 h 616"/>
                <a:gd name="T71" fmla="*/ 479 w 479"/>
                <a:gd name="T72" fmla="*/ 616 h 6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79" h="616">
                  <a:moveTo>
                    <a:pt x="288" y="0"/>
                  </a:moveTo>
                  <a:lnTo>
                    <a:pt x="295" y="77"/>
                  </a:lnTo>
                  <a:lnTo>
                    <a:pt x="322" y="148"/>
                  </a:lnTo>
                  <a:lnTo>
                    <a:pt x="362" y="195"/>
                  </a:lnTo>
                  <a:lnTo>
                    <a:pt x="399" y="225"/>
                  </a:lnTo>
                  <a:lnTo>
                    <a:pt x="393" y="284"/>
                  </a:lnTo>
                  <a:lnTo>
                    <a:pt x="427" y="373"/>
                  </a:lnTo>
                  <a:lnTo>
                    <a:pt x="464" y="488"/>
                  </a:lnTo>
                  <a:lnTo>
                    <a:pt x="479" y="616"/>
                  </a:lnTo>
                  <a:lnTo>
                    <a:pt x="201" y="616"/>
                  </a:lnTo>
                  <a:lnTo>
                    <a:pt x="167" y="590"/>
                  </a:lnTo>
                  <a:lnTo>
                    <a:pt x="132" y="548"/>
                  </a:lnTo>
                  <a:lnTo>
                    <a:pt x="100" y="498"/>
                  </a:lnTo>
                  <a:lnTo>
                    <a:pt x="68" y="443"/>
                  </a:lnTo>
                  <a:lnTo>
                    <a:pt x="38" y="376"/>
                  </a:lnTo>
                  <a:lnTo>
                    <a:pt x="15" y="307"/>
                  </a:lnTo>
                  <a:lnTo>
                    <a:pt x="7" y="249"/>
                  </a:lnTo>
                  <a:lnTo>
                    <a:pt x="0" y="219"/>
                  </a:lnTo>
                  <a:lnTo>
                    <a:pt x="65" y="219"/>
                  </a:lnTo>
                  <a:lnTo>
                    <a:pt x="115" y="209"/>
                  </a:lnTo>
                  <a:lnTo>
                    <a:pt x="173" y="164"/>
                  </a:lnTo>
                  <a:lnTo>
                    <a:pt x="220" y="102"/>
                  </a:lnTo>
                  <a:lnTo>
                    <a:pt x="288" y="0"/>
                  </a:lnTo>
                  <a:close/>
                </a:path>
              </a:pathLst>
            </a:custGeom>
            <a:solidFill>
              <a:srgbClr val="008000"/>
            </a:solidFill>
            <a:ln w="9525">
              <a:noFill/>
              <a:round/>
              <a:headEnd/>
              <a:tailEnd/>
            </a:ln>
          </p:spPr>
          <p:txBody>
            <a:bodyPr/>
            <a:lstStyle/>
            <a:p>
              <a:endParaRPr lang="en-US" dirty="0"/>
            </a:p>
          </p:txBody>
        </p:sp>
        <p:sp>
          <p:nvSpPr>
            <p:cNvPr id="43049" name="Rectangle 27"/>
            <p:cNvSpPr>
              <a:spLocks noChangeArrowheads="1"/>
            </p:cNvSpPr>
            <p:nvPr/>
          </p:nvSpPr>
          <p:spPr bwMode="auto">
            <a:xfrm>
              <a:off x="2440" y="2575"/>
              <a:ext cx="912" cy="119"/>
            </a:xfrm>
            <a:prstGeom prst="rect">
              <a:avLst/>
            </a:prstGeom>
            <a:solidFill>
              <a:srgbClr val="008000"/>
            </a:solidFill>
            <a:ln w="7938">
              <a:solidFill>
                <a:srgbClr val="BFFFBF"/>
              </a:solidFill>
              <a:miter lim="800000"/>
              <a:headEnd/>
              <a:tailEnd/>
            </a:ln>
          </p:spPr>
          <p:txBody>
            <a:bodyPr/>
            <a:lstStyle/>
            <a:p>
              <a:endParaRPr lang="en-US" dirty="0"/>
            </a:p>
          </p:txBody>
        </p:sp>
        <p:sp>
          <p:nvSpPr>
            <p:cNvPr id="43050" name="Rectangle 28"/>
            <p:cNvSpPr>
              <a:spLocks noChangeArrowheads="1"/>
            </p:cNvSpPr>
            <p:nvPr/>
          </p:nvSpPr>
          <p:spPr bwMode="auto">
            <a:xfrm>
              <a:off x="2414" y="1859"/>
              <a:ext cx="965" cy="71"/>
            </a:xfrm>
            <a:prstGeom prst="rect">
              <a:avLst/>
            </a:prstGeom>
            <a:solidFill>
              <a:srgbClr val="008000"/>
            </a:solidFill>
            <a:ln w="14288">
              <a:solidFill>
                <a:srgbClr val="DFFFBF"/>
              </a:solidFill>
              <a:miter lim="800000"/>
              <a:headEnd/>
              <a:tailEnd/>
            </a:ln>
          </p:spPr>
          <p:txBody>
            <a:bodyPr/>
            <a:lstStyle/>
            <a:p>
              <a:endParaRPr lang="en-US" dirty="0"/>
            </a:p>
          </p:txBody>
        </p:sp>
        <p:sp>
          <p:nvSpPr>
            <p:cNvPr id="43051" name="Freeform 29"/>
            <p:cNvSpPr>
              <a:spLocks/>
            </p:cNvSpPr>
            <p:nvPr/>
          </p:nvSpPr>
          <p:spPr bwMode="auto">
            <a:xfrm>
              <a:off x="2083" y="1892"/>
              <a:ext cx="132" cy="293"/>
            </a:xfrm>
            <a:custGeom>
              <a:avLst/>
              <a:gdLst>
                <a:gd name="T0" fmla="*/ 28 w 264"/>
                <a:gd name="T1" fmla="*/ 248 h 588"/>
                <a:gd name="T2" fmla="*/ 16 w 264"/>
                <a:gd name="T3" fmla="*/ 211 h 588"/>
                <a:gd name="T4" fmla="*/ 6 w 264"/>
                <a:gd name="T5" fmla="*/ 168 h 588"/>
                <a:gd name="T6" fmla="*/ 0 w 264"/>
                <a:gd name="T7" fmla="*/ 116 h 588"/>
                <a:gd name="T8" fmla="*/ 13 w 264"/>
                <a:gd name="T9" fmla="*/ 61 h 588"/>
                <a:gd name="T10" fmla="*/ 36 w 264"/>
                <a:gd name="T11" fmla="*/ 0 h 588"/>
                <a:gd name="T12" fmla="*/ 68 w 264"/>
                <a:gd name="T13" fmla="*/ 55 h 588"/>
                <a:gd name="T14" fmla="*/ 86 w 264"/>
                <a:gd name="T15" fmla="*/ 97 h 588"/>
                <a:gd name="T16" fmla="*/ 93 w 264"/>
                <a:gd name="T17" fmla="*/ 150 h 588"/>
                <a:gd name="T18" fmla="*/ 89 w 264"/>
                <a:gd name="T19" fmla="*/ 207 h 588"/>
                <a:gd name="T20" fmla="*/ 81 w 264"/>
                <a:gd name="T21" fmla="*/ 252 h 588"/>
                <a:gd name="T22" fmla="*/ 70 w 264"/>
                <a:gd name="T23" fmla="*/ 279 h 588"/>
                <a:gd name="T24" fmla="*/ 91 w 264"/>
                <a:gd name="T25" fmla="*/ 252 h 588"/>
                <a:gd name="T26" fmla="*/ 125 w 264"/>
                <a:gd name="T27" fmla="*/ 217 h 588"/>
                <a:gd name="T28" fmla="*/ 160 w 264"/>
                <a:gd name="T29" fmla="*/ 197 h 588"/>
                <a:gd name="T30" fmla="*/ 190 w 264"/>
                <a:gd name="T31" fmla="*/ 181 h 588"/>
                <a:gd name="T32" fmla="*/ 231 w 264"/>
                <a:gd name="T33" fmla="*/ 173 h 588"/>
                <a:gd name="T34" fmla="*/ 264 w 264"/>
                <a:gd name="T35" fmla="*/ 167 h 588"/>
                <a:gd name="T36" fmla="*/ 249 w 264"/>
                <a:gd name="T37" fmla="*/ 206 h 588"/>
                <a:gd name="T38" fmla="*/ 233 w 264"/>
                <a:gd name="T39" fmla="*/ 249 h 588"/>
                <a:gd name="T40" fmla="*/ 200 w 264"/>
                <a:gd name="T41" fmla="*/ 285 h 588"/>
                <a:gd name="T42" fmla="*/ 172 w 264"/>
                <a:gd name="T43" fmla="*/ 306 h 588"/>
                <a:gd name="T44" fmla="*/ 125 w 264"/>
                <a:gd name="T45" fmla="*/ 320 h 588"/>
                <a:gd name="T46" fmla="*/ 83 w 264"/>
                <a:gd name="T47" fmla="*/ 325 h 588"/>
                <a:gd name="T48" fmla="*/ 131 w 264"/>
                <a:gd name="T49" fmla="*/ 349 h 588"/>
                <a:gd name="T50" fmla="*/ 164 w 264"/>
                <a:gd name="T51" fmla="*/ 373 h 588"/>
                <a:gd name="T52" fmla="*/ 180 w 264"/>
                <a:gd name="T53" fmla="*/ 398 h 588"/>
                <a:gd name="T54" fmla="*/ 196 w 264"/>
                <a:gd name="T55" fmla="*/ 427 h 588"/>
                <a:gd name="T56" fmla="*/ 199 w 264"/>
                <a:gd name="T57" fmla="*/ 453 h 588"/>
                <a:gd name="T58" fmla="*/ 207 w 264"/>
                <a:gd name="T59" fmla="*/ 494 h 588"/>
                <a:gd name="T60" fmla="*/ 149 w 264"/>
                <a:gd name="T61" fmla="*/ 475 h 588"/>
                <a:gd name="T62" fmla="*/ 114 w 264"/>
                <a:gd name="T63" fmla="*/ 451 h 588"/>
                <a:gd name="T64" fmla="*/ 96 w 264"/>
                <a:gd name="T65" fmla="*/ 424 h 588"/>
                <a:gd name="T66" fmla="*/ 68 w 264"/>
                <a:gd name="T67" fmla="*/ 372 h 588"/>
                <a:gd name="T68" fmla="*/ 91 w 264"/>
                <a:gd name="T69" fmla="*/ 421 h 588"/>
                <a:gd name="T70" fmla="*/ 99 w 264"/>
                <a:gd name="T71" fmla="*/ 471 h 588"/>
                <a:gd name="T72" fmla="*/ 104 w 264"/>
                <a:gd name="T73" fmla="*/ 506 h 588"/>
                <a:gd name="T74" fmla="*/ 98 w 264"/>
                <a:gd name="T75" fmla="*/ 552 h 588"/>
                <a:gd name="T76" fmla="*/ 97 w 264"/>
                <a:gd name="T77" fmla="*/ 588 h 588"/>
                <a:gd name="T78" fmla="*/ 46 w 264"/>
                <a:gd name="T79" fmla="*/ 543 h 588"/>
                <a:gd name="T80" fmla="*/ 21 w 264"/>
                <a:gd name="T81" fmla="*/ 486 h 588"/>
                <a:gd name="T82" fmla="*/ 12 w 264"/>
                <a:gd name="T83" fmla="*/ 424 h 588"/>
                <a:gd name="T84" fmla="*/ 27 w 264"/>
                <a:gd name="T85" fmla="*/ 362 h 588"/>
                <a:gd name="T86" fmla="*/ 27 w 264"/>
                <a:gd name="T87" fmla="*/ 311 h 588"/>
                <a:gd name="T88" fmla="*/ 28 w 264"/>
                <a:gd name="T89" fmla="*/ 283 h 588"/>
                <a:gd name="T90" fmla="*/ 28 w 264"/>
                <a:gd name="T91" fmla="*/ 248 h 5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4"/>
                <a:gd name="T139" fmla="*/ 0 h 588"/>
                <a:gd name="T140" fmla="*/ 264 w 264"/>
                <a:gd name="T141" fmla="*/ 588 h 5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4" h="588">
                  <a:moveTo>
                    <a:pt x="28" y="248"/>
                  </a:moveTo>
                  <a:lnTo>
                    <a:pt x="16" y="211"/>
                  </a:lnTo>
                  <a:lnTo>
                    <a:pt x="6" y="168"/>
                  </a:lnTo>
                  <a:lnTo>
                    <a:pt x="0" y="116"/>
                  </a:lnTo>
                  <a:lnTo>
                    <a:pt x="13" y="61"/>
                  </a:lnTo>
                  <a:lnTo>
                    <a:pt x="36" y="0"/>
                  </a:lnTo>
                  <a:lnTo>
                    <a:pt x="68" y="55"/>
                  </a:lnTo>
                  <a:lnTo>
                    <a:pt x="86" y="97"/>
                  </a:lnTo>
                  <a:lnTo>
                    <a:pt x="93" y="150"/>
                  </a:lnTo>
                  <a:lnTo>
                    <a:pt x="89" y="207"/>
                  </a:lnTo>
                  <a:lnTo>
                    <a:pt x="81" y="252"/>
                  </a:lnTo>
                  <a:lnTo>
                    <a:pt x="70" y="279"/>
                  </a:lnTo>
                  <a:lnTo>
                    <a:pt x="91" y="252"/>
                  </a:lnTo>
                  <a:lnTo>
                    <a:pt x="125" y="217"/>
                  </a:lnTo>
                  <a:lnTo>
                    <a:pt x="160" y="197"/>
                  </a:lnTo>
                  <a:lnTo>
                    <a:pt x="190" y="181"/>
                  </a:lnTo>
                  <a:lnTo>
                    <a:pt x="231" y="173"/>
                  </a:lnTo>
                  <a:lnTo>
                    <a:pt x="264" y="167"/>
                  </a:lnTo>
                  <a:lnTo>
                    <a:pt x="249" y="206"/>
                  </a:lnTo>
                  <a:lnTo>
                    <a:pt x="233" y="249"/>
                  </a:lnTo>
                  <a:lnTo>
                    <a:pt x="200" y="285"/>
                  </a:lnTo>
                  <a:lnTo>
                    <a:pt x="172" y="306"/>
                  </a:lnTo>
                  <a:lnTo>
                    <a:pt x="125" y="320"/>
                  </a:lnTo>
                  <a:lnTo>
                    <a:pt x="83" y="325"/>
                  </a:lnTo>
                  <a:lnTo>
                    <a:pt x="131" y="349"/>
                  </a:lnTo>
                  <a:lnTo>
                    <a:pt x="164" y="373"/>
                  </a:lnTo>
                  <a:lnTo>
                    <a:pt x="180" y="398"/>
                  </a:lnTo>
                  <a:lnTo>
                    <a:pt x="196" y="427"/>
                  </a:lnTo>
                  <a:lnTo>
                    <a:pt x="199" y="453"/>
                  </a:lnTo>
                  <a:lnTo>
                    <a:pt x="207" y="494"/>
                  </a:lnTo>
                  <a:lnTo>
                    <a:pt x="149" y="475"/>
                  </a:lnTo>
                  <a:lnTo>
                    <a:pt x="114" y="451"/>
                  </a:lnTo>
                  <a:lnTo>
                    <a:pt x="96" y="424"/>
                  </a:lnTo>
                  <a:lnTo>
                    <a:pt x="68" y="372"/>
                  </a:lnTo>
                  <a:lnTo>
                    <a:pt x="91" y="421"/>
                  </a:lnTo>
                  <a:lnTo>
                    <a:pt x="99" y="471"/>
                  </a:lnTo>
                  <a:lnTo>
                    <a:pt x="104" y="506"/>
                  </a:lnTo>
                  <a:lnTo>
                    <a:pt x="98" y="552"/>
                  </a:lnTo>
                  <a:lnTo>
                    <a:pt x="97" y="588"/>
                  </a:lnTo>
                  <a:lnTo>
                    <a:pt x="46" y="543"/>
                  </a:lnTo>
                  <a:lnTo>
                    <a:pt x="21" y="486"/>
                  </a:lnTo>
                  <a:lnTo>
                    <a:pt x="12" y="424"/>
                  </a:lnTo>
                  <a:lnTo>
                    <a:pt x="27" y="362"/>
                  </a:lnTo>
                  <a:lnTo>
                    <a:pt x="27" y="311"/>
                  </a:lnTo>
                  <a:lnTo>
                    <a:pt x="28" y="283"/>
                  </a:lnTo>
                  <a:lnTo>
                    <a:pt x="28" y="248"/>
                  </a:lnTo>
                  <a:close/>
                </a:path>
              </a:pathLst>
            </a:custGeom>
            <a:solidFill>
              <a:srgbClr val="008000"/>
            </a:solidFill>
            <a:ln w="7938">
              <a:solidFill>
                <a:srgbClr val="BFFFBF"/>
              </a:solidFill>
              <a:prstDash val="solid"/>
              <a:round/>
              <a:headEnd/>
              <a:tailEnd/>
            </a:ln>
          </p:spPr>
          <p:txBody>
            <a:bodyPr/>
            <a:lstStyle/>
            <a:p>
              <a:endParaRPr lang="en-US" dirty="0"/>
            </a:p>
          </p:txBody>
        </p:sp>
        <p:sp>
          <p:nvSpPr>
            <p:cNvPr id="43052" name="Freeform 30"/>
            <p:cNvSpPr>
              <a:spLocks/>
            </p:cNvSpPr>
            <p:nvPr/>
          </p:nvSpPr>
          <p:spPr bwMode="auto">
            <a:xfrm>
              <a:off x="1865" y="1863"/>
              <a:ext cx="94" cy="134"/>
            </a:xfrm>
            <a:custGeom>
              <a:avLst/>
              <a:gdLst>
                <a:gd name="T0" fmla="*/ 75 w 189"/>
                <a:gd name="T1" fmla="*/ 240 h 268"/>
                <a:gd name="T2" fmla="*/ 42 w 189"/>
                <a:gd name="T3" fmla="*/ 215 h 268"/>
                <a:gd name="T4" fmla="*/ 25 w 189"/>
                <a:gd name="T5" fmla="*/ 191 h 268"/>
                <a:gd name="T6" fmla="*/ 10 w 189"/>
                <a:gd name="T7" fmla="*/ 162 h 268"/>
                <a:gd name="T8" fmla="*/ 8 w 189"/>
                <a:gd name="T9" fmla="*/ 136 h 268"/>
                <a:gd name="T10" fmla="*/ 0 w 189"/>
                <a:gd name="T11" fmla="*/ 95 h 268"/>
                <a:gd name="T12" fmla="*/ 56 w 189"/>
                <a:gd name="T13" fmla="*/ 113 h 268"/>
                <a:gd name="T14" fmla="*/ 93 w 189"/>
                <a:gd name="T15" fmla="*/ 138 h 268"/>
                <a:gd name="T16" fmla="*/ 111 w 189"/>
                <a:gd name="T17" fmla="*/ 164 h 268"/>
                <a:gd name="T18" fmla="*/ 138 w 189"/>
                <a:gd name="T19" fmla="*/ 216 h 268"/>
                <a:gd name="T20" fmla="*/ 116 w 189"/>
                <a:gd name="T21" fmla="*/ 168 h 268"/>
                <a:gd name="T22" fmla="*/ 106 w 189"/>
                <a:gd name="T23" fmla="*/ 118 h 268"/>
                <a:gd name="T24" fmla="*/ 103 w 189"/>
                <a:gd name="T25" fmla="*/ 82 h 268"/>
                <a:gd name="T26" fmla="*/ 109 w 189"/>
                <a:gd name="T27" fmla="*/ 37 h 268"/>
                <a:gd name="T28" fmla="*/ 110 w 189"/>
                <a:gd name="T29" fmla="*/ 0 h 268"/>
                <a:gd name="T30" fmla="*/ 157 w 189"/>
                <a:gd name="T31" fmla="*/ 49 h 268"/>
                <a:gd name="T32" fmla="*/ 182 w 189"/>
                <a:gd name="T33" fmla="*/ 102 h 268"/>
                <a:gd name="T34" fmla="*/ 188 w 189"/>
                <a:gd name="T35" fmla="*/ 164 h 268"/>
                <a:gd name="T36" fmla="*/ 189 w 189"/>
                <a:gd name="T37" fmla="*/ 264 h 268"/>
                <a:gd name="T38" fmla="*/ 133 w 189"/>
                <a:gd name="T39" fmla="*/ 268 h 268"/>
                <a:gd name="T40" fmla="*/ 75 w 189"/>
                <a:gd name="T41" fmla="*/ 240 h 2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89"/>
                <a:gd name="T64" fmla="*/ 0 h 268"/>
                <a:gd name="T65" fmla="*/ 189 w 189"/>
                <a:gd name="T66" fmla="*/ 268 h 2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89" h="268">
                  <a:moveTo>
                    <a:pt x="75" y="240"/>
                  </a:moveTo>
                  <a:lnTo>
                    <a:pt x="42" y="215"/>
                  </a:lnTo>
                  <a:lnTo>
                    <a:pt x="25" y="191"/>
                  </a:lnTo>
                  <a:lnTo>
                    <a:pt x="10" y="162"/>
                  </a:lnTo>
                  <a:lnTo>
                    <a:pt x="8" y="136"/>
                  </a:lnTo>
                  <a:lnTo>
                    <a:pt x="0" y="95"/>
                  </a:lnTo>
                  <a:lnTo>
                    <a:pt x="56" y="113"/>
                  </a:lnTo>
                  <a:lnTo>
                    <a:pt x="93" y="138"/>
                  </a:lnTo>
                  <a:lnTo>
                    <a:pt x="111" y="164"/>
                  </a:lnTo>
                  <a:lnTo>
                    <a:pt x="138" y="216"/>
                  </a:lnTo>
                  <a:lnTo>
                    <a:pt x="116" y="168"/>
                  </a:lnTo>
                  <a:lnTo>
                    <a:pt x="106" y="118"/>
                  </a:lnTo>
                  <a:lnTo>
                    <a:pt x="103" y="82"/>
                  </a:lnTo>
                  <a:lnTo>
                    <a:pt x="109" y="37"/>
                  </a:lnTo>
                  <a:lnTo>
                    <a:pt x="110" y="0"/>
                  </a:lnTo>
                  <a:lnTo>
                    <a:pt x="157" y="49"/>
                  </a:lnTo>
                  <a:lnTo>
                    <a:pt x="182" y="102"/>
                  </a:lnTo>
                  <a:lnTo>
                    <a:pt x="188" y="164"/>
                  </a:lnTo>
                  <a:lnTo>
                    <a:pt x="189" y="264"/>
                  </a:lnTo>
                  <a:lnTo>
                    <a:pt x="133" y="268"/>
                  </a:lnTo>
                  <a:lnTo>
                    <a:pt x="75" y="240"/>
                  </a:lnTo>
                  <a:close/>
                </a:path>
              </a:pathLst>
            </a:custGeom>
            <a:solidFill>
              <a:srgbClr val="008000"/>
            </a:solidFill>
            <a:ln w="7938">
              <a:solidFill>
                <a:srgbClr val="BFFFBF"/>
              </a:solidFill>
              <a:prstDash val="solid"/>
              <a:round/>
              <a:headEnd/>
              <a:tailEnd/>
            </a:ln>
          </p:spPr>
          <p:txBody>
            <a:bodyPr/>
            <a:lstStyle/>
            <a:p>
              <a:endParaRPr lang="en-US" dirty="0"/>
            </a:p>
          </p:txBody>
        </p:sp>
        <p:sp>
          <p:nvSpPr>
            <p:cNvPr id="43053" name="Oval 31"/>
            <p:cNvSpPr>
              <a:spLocks noChangeArrowheads="1"/>
            </p:cNvSpPr>
            <p:nvPr/>
          </p:nvSpPr>
          <p:spPr bwMode="auto">
            <a:xfrm>
              <a:off x="1899" y="1894"/>
              <a:ext cx="199" cy="298"/>
            </a:xfrm>
            <a:prstGeom prst="ellipse">
              <a:avLst/>
            </a:prstGeom>
            <a:solidFill>
              <a:srgbClr val="008000"/>
            </a:solidFill>
            <a:ln w="14288">
              <a:solidFill>
                <a:srgbClr val="9FFF9F"/>
              </a:solidFill>
              <a:round/>
              <a:headEnd/>
              <a:tailEnd/>
            </a:ln>
          </p:spPr>
          <p:txBody>
            <a:bodyPr/>
            <a:lstStyle/>
            <a:p>
              <a:endParaRPr lang="en-US" dirty="0"/>
            </a:p>
          </p:txBody>
        </p:sp>
        <p:sp>
          <p:nvSpPr>
            <p:cNvPr id="43054" name="Freeform 32"/>
            <p:cNvSpPr>
              <a:spLocks/>
            </p:cNvSpPr>
            <p:nvPr/>
          </p:nvSpPr>
          <p:spPr bwMode="auto">
            <a:xfrm>
              <a:off x="1941" y="1943"/>
              <a:ext cx="115" cy="169"/>
            </a:xfrm>
            <a:custGeom>
              <a:avLst/>
              <a:gdLst>
                <a:gd name="T0" fmla="*/ 8 w 229"/>
                <a:gd name="T1" fmla="*/ 33 h 339"/>
                <a:gd name="T2" fmla="*/ 23 w 229"/>
                <a:gd name="T3" fmla="*/ 33 h 339"/>
                <a:gd name="T4" fmla="*/ 43 w 229"/>
                <a:gd name="T5" fmla="*/ 30 h 339"/>
                <a:gd name="T6" fmla="*/ 56 w 229"/>
                <a:gd name="T7" fmla="*/ 21 h 339"/>
                <a:gd name="T8" fmla="*/ 67 w 229"/>
                <a:gd name="T9" fmla="*/ 13 h 339"/>
                <a:gd name="T10" fmla="*/ 77 w 229"/>
                <a:gd name="T11" fmla="*/ 0 h 339"/>
                <a:gd name="T12" fmla="*/ 181 w 229"/>
                <a:gd name="T13" fmla="*/ 0 h 339"/>
                <a:gd name="T14" fmla="*/ 181 w 229"/>
                <a:gd name="T15" fmla="*/ 283 h 339"/>
                <a:gd name="T16" fmla="*/ 187 w 229"/>
                <a:gd name="T17" fmla="*/ 300 h 339"/>
                <a:gd name="T18" fmla="*/ 196 w 229"/>
                <a:gd name="T19" fmla="*/ 312 h 339"/>
                <a:gd name="T20" fmla="*/ 215 w 229"/>
                <a:gd name="T21" fmla="*/ 321 h 339"/>
                <a:gd name="T22" fmla="*/ 229 w 229"/>
                <a:gd name="T23" fmla="*/ 321 h 339"/>
                <a:gd name="T24" fmla="*/ 229 w 229"/>
                <a:gd name="T25" fmla="*/ 339 h 339"/>
                <a:gd name="T26" fmla="*/ 0 w 229"/>
                <a:gd name="T27" fmla="*/ 339 h 339"/>
                <a:gd name="T28" fmla="*/ 0 w 229"/>
                <a:gd name="T29" fmla="*/ 321 h 339"/>
                <a:gd name="T30" fmla="*/ 14 w 229"/>
                <a:gd name="T31" fmla="*/ 321 h 339"/>
                <a:gd name="T32" fmla="*/ 33 w 229"/>
                <a:gd name="T33" fmla="*/ 312 h 339"/>
                <a:gd name="T34" fmla="*/ 43 w 229"/>
                <a:gd name="T35" fmla="*/ 300 h 339"/>
                <a:gd name="T36" fmla="*/ 47 w 229"/>
                <a:gd name="T37" fmla="*/ 283 h 339"/>
                <a:gd name="T38" fmla="*/ 47 w 229"/>
                <a:gd name="T39" fmla="*/ 72 h 339"/>
                <a:gd name="T40" fmla="*/ 43 w 229"/>
                <a:gd name="T41" fmla="*/ 60 h 339"/>
                <a:gd name="T42" fmla="*/ 33 w 229"/>
                <a:gd name="T43" fmla="*/ 50 h 339"/>
                <a:gd name="T44" fmla="*/ 19 w 229"/>
                <a:gd name="T45" fmla="*/ 46 h 339"/>
                <a:gd name="T46" fmla="*/ 8 w 229"/>
                <a:gd name="T47" fmla="*/ 46 h 339"/>
                <a:gd name="T48" fmla="*/ 8 w 229"/>
                <a:gd name="T49" fmla="*/ 33 h 3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29"/>
                <a:gd name="T76" fmla="*/ 0 h 339"/>
                <a:gd name="T77" fmla="*/ 229 w 229"/>
                <a:gd name="T78" fmla="*/ 339 h 3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29" h="339">
                  <a:moveTo>
                    <a:pt x="8" y="33"/>
                  </a:moveTo>
                  <a:lnTo>
                    <a:pt x="23" y="33"/>
                  </a:lnTo>
                  <a:lnTo>
                    <a:pt x="43" y="30"/>
                  </a:lnTo>
                  <a:lnTo>
                    <a:pt x="56" y="21"/>
                  </a:lnTo>
                  <a:lnTo>
                    <a:pt x="67" y="13"/>
                  </a:lnTo>
                  <a:lnTo>
                    <a:pt x="77" y="0"/>
                  </a:lnTo>
                  <a:lnTo>
                    <a:pt x="181" y="0"/>
                  </a:lnTo>
                  <a:lnTo>
                    <a:pt x="181" y="283"/>
                  </a:lnTo>
                  <a:lnTo>
                    <a:pt x="187" y="300"/>
                  </a:lnTo>
                  <a:lnTo>
                    <a:pt x="196" y="312"/>
                  </a:lnTo>
                  <a:lnTo>
                    <a:pt x="215" y="321"/>
                  </a:lnTo>
                  <a:lnTo>
                    <a:pt x="229" y="321"/>
                  </a:lnTo>
                  <a:lnTo>
                    <a:pt x="229" y="339"/>
                  </a:lnTo>
                  <a:lnTo>
                    <a:pt x="0" y="339"/>
                  </a:lnTo>
                  <a:lnTo>
                    <a:pt x="0" y="321"/>
                  </a:lnTo>
                  <a:lnTo>
                    <a:pt x="14" y="321"/>
                  </a:lnTo>
                  <a:lnTo>
                    <a:pt x="33" y="312"/>
                  </a:lnTo>
                  <a:lnTo>
                    <a:pt x="43" y="300"/>
                  </a:lnTo>
                  <a:lnTo>
                    <a:pt x="47" y="283"/>
                  </a:lnTo>
                  <a:lnTo>
                    <a:pt x="47" y="72"/>
                  </a:lnTo>
                  <a:lnTo>
                    <a:pt x="43" y="60"/>
                  </a:lnTo>
                  <a:lnTo>
                    <a:pt x="33"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3055" name="Freeform 33"/>
            <p:cNvSpPr>
              <a:spLocks/>
            </p:cNvSpPr>
            <p:nvPr/>
          </p:nvSpPr>
          <p:spPr bwMode="auto">
            <a:xfrm>
              <a:off x="3580" y="1892"/>
              <a:ext cx="132" cy="293"/>
            </a:xfrm>
            <a:custGeom>
              <a:avLst/>
              <a:gdLst>
                <a:gd name="T0" fmla="*/ 236 w 263"/>
                <a:gd name="T1" fmla="*/ 248 h 588"/>
                <a:gd name="T2" fmla="*/ 248 w 263"/>
                <a:gd name="T3" fmla="*/ 211 h 588"/>
                <a:gd name="T4" fmla="*/ 258 w 263"/>
                <a:gd name="T5" fmla="*/ 168 h 588"/>
                <a:gd name="T6" fmla="*/ 263 w 263"/>
                <a:gd name="T7" fmla="*/ 116 h 588"/>
                <a:gd name="T8" fmla="*/ 252 w 263"/>
                <a:gd name="T9" fmla="*/ 61 h 588"/>
                <a:gd name="T10" fmla="*/ 229 w 263"/>
                <a:gd name="T11" fmla="*/ 0 h 588"/>
                <a:gd name="T12" fmla="*/ 197 w 263"/>
                <a:gd name="T13" fmla="*/ 55 h 588"/>
                <a:gd name="T14" fmla="*/ 178 w 263"/>
                <a:gd name="T15" fmla="*/ 97 h 588"/>
                <a:gd name="T16" fmla="*/ 172 w 263"/>
                <a:gd name="T17" fmla="*/ 150 h 588"/>
                <a:gd name="T18" fmla="*/ 175 w 263"/>
                <a:gd name="T19" fmla="*/ 207 h 588"/>
                <a:gd name="T20" fmla="*/ 183 w 263"/>
                <a:gd name="T21" fmla="*/ 252 h 588"/>
                <a:gd name="T22" fmla="*/ 193 w 263"/>
                <a:gd name="T23" fmla="*/ 279 h 588"/>
                <a:gd name="T24" fmla="*/ 173 w 263"/>
                <a:gd name="T25" fmla="*/ 252 h 588"/>
                <a:gd name="T26" fmla="*/ 139 w 263"/>
                <a:gd name="T27" fmla="*/ 217 h 588"/>
                <a:gd name="T28" fmla="*/ 104 w 263"/>
                <a:gd name="T29" fmla="*/ 197 h 588"/>
                <a:gd name="T30" fmla="*/ 74 w 263"/>
                <a:gd name="T31" fmla="*/ 181 h 588"/>
                <a:gd name="T32" fmla="*/ 33 w 263"/>
                <a:gd name="T33" fmla="*/ 173 h 588"/>
                <a:gd name="T34" fmla="*/ 0 w 263"/>
                <a:gd name="T35" fmla="*/ 167 h 588"/>
                <a:gd name="T36" fmla="*/ 16 w 263"/>
                <a:gd name="T37" fmla="*/ 206 h 588"/>
                <a:gd name="T38" fmla="*/ 31 w 263"/>
                <a:gd name="T39" fmla="*/ 249 h 588"/>
                <a:gd name="T40" fmla="*/ 64 w 263"/>
                <a:gd name="T41" fmla="*/ 285 h 588"/>
                <a:gd name="T42" fmla="*/ 91 w 263"/>
                <a:gd name="T43" fmla="*/ 306 h 588"/>
                <a:gd name="T44" fmla="*/ 139 w 263"/>
                <a:gd name="T45" fmla="*/ 320 h 588"/>
                <a:gd name="T46" fmla="*/ 182 w 263"/>
                <a:gd name="T47" fmla="*/ 325 h 588"/>
                <a:gd name="T48" fmla="*/ 133 w 263"/>
                <a:gd name="T49" fmla="*/ 349 h 588"/>
                <a:gd name="T50" fmla="*/ 101 w 263"/>
                <a:gd name="T51" fmla="*/ 373 h 588"/>
                <a:gd name="T52" fmla="*/ 83 w 263"/>
                <a:gd name="T53" fmla="*/ 398 h 588"/>
                <a:gd name="T54" fmla="*/ 68 w 263"/>
                <a:gd name="T55" fmla="*/ 427 h 588"/>
                <a:gd name="T56" fmla="*/ 66 w 263"/>
                <a:gd name="T57" fmla="*/ 453 h 588"/>
                <a:gd name="T58" fmla="*/ 58 w 263"/>
                <a:gd name="T59" fmla="*/ 494 h 588"/>
                <a:gd name="T60" fmla="*/ 114 w 263"/>
                <a:gd name="T61" fmla="*/ 475 h 588"/>
                <a:gd name="T62" fmla="*/ 151 w 263"/>
                <a:gd name="T63" fmla="*/ 451 h 588"/>
                <a:gd name="T64" fmla="*/ 169 w 263"/>
                <a:gd name="T65" fmla="*/ 424 h 588"/>
                <a:gd name="T66" fmla="*/ 197 w 263"/>
                <a:gd name="T67" fmla="*/ 372 h 588"/>
                <a:gd name="T68" fmla="*/ 173 w 263"/>
                <a:gd name="T69" fmla="*/ 421 h 588"/>
                <a:gd name="T70" fmla="*/ 165 w 263"/>
                <a:gd name="T71" fmla="*/ 471 h 588"/>
                <a:gd name="T72" fmla="*/ 161 w 263"/>
                <a:gd name="T73" fmla="*/ 506 h 588"/>
                <a:gd name="T74" fmla="*/ 167 w 263"/>
                <a:gd name="T75" fmla="*/ 552 h 588"/>
                <a:gd name="T76" fmla="*/ 168 w 263"/>
                <a:gd name="T77" fmla="*/ 588 h 588"/>
                <a:gd name="T78" fmla="*/ 219 w 263"/>
                <a:gd name="T79" fmla="*/ 543 h 588"/>
                <a:gd name="T80" fmla="*/ 244 w 263"/>
                <a:gd name="T81" fmla="*/ 486 h 588"/>
                <a:gd name="T82" fmla="*/ 253 w 263"/>
                <a:gd name="T83" fmla="*/ 424 h 588"/>
                <a:gd name="T84" fmla="*/ 238 w 263"/>
                <a:gd name="T85" fmla="*/ 362 h 588"/>
                <a:gd name="T86" fmla="*/ 237 w 263"/>
                <a:gd name="T87" fmla="*/ 311 h 588"/>
                <a:gd name="T88" fmla="*/ 236 w 263"/>
                <a:gd name="T89" fmla="*/ 283 h 588"/>
                <a:gd name="T90" fmla="*/ 236 w 263"/>
                <a:gd name="T91" fmla="*/ 248 h 5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63"/>
                <a:gd name="T139" fmla="*/ 0 h 588"/>
                <a:gd name="T140" fmla="*/ 263 w 263"/>
                <a:gd name="T141" fmla="*/ 588 h 5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63" h="588">
                  <a:moveTo>
                    <a:pt x="236" y="248"/>
                  </a:moveTo>
                  <a:lnTo>
                    <a:pt x="248" y="211"/>
                  </a:lnTo>
                  <a:lnTo>
                    <a:pt x="258" y="168"/>
                  </a:lnTo>
                  <a:lnTo>
                    <a:pt x="263" y="116"/>
                  </a:lnTo>
                  <a:lnTo>
                    <a:pt x="252" y="61"/>
                  </a:lnTo>
                  <a:lnTo>
                    <a:pt x="229" y="0"/>
                  </a:lnTo>
                  <a:lnTo>
                    <a:pt x="197" y="55"/>
                  </a:lnTo>
                  <a:lnTo>
                    <a:pt x="178" y="97"/>
                  </a:lnTo>
                  <a:lnTo>
                    <a:pt x="172" y="150"/>
                  </a:lnTo>
                  <a:lnTo>
                    <a:pt x="175" y="207"/>
                  </a:lnTo>
                  <a:lnTo>
                    <a:pt x="183" y="252"/>
                  </a:lnTo>
                  <a:lnTo>
                    <a:pt x="193" y="279"/>
                  </a:lnTo>
                  <a:lnTo>
                    <a:pt x="173" y="252"/>
                  </a:lnTo>
                  <a:lnTo>
                    <a:pt x="139" y="217"/>
                  </a:lnTo>
                  <a:lnTo>
                    <a:pt x="104" y="197"/>
                  </a:lnTo>
                  <a:lnTo>
                    <a:pt x="74" y="181"/>
                  </a:lnTo>
                  <a:lnTo>
                    <a:pt x="33" y="173"/>
                  </a:lnTo>
                  <a:lnTo>
                    <a:pt x="0" y="167"/>
                  </a:lnTo>
                  <a:lnTo>
                    <a:pt x="16" y="206"/>
                  </a:lnTo>
                  <a:lnTo>
                    <a:pt x="31" y="249"/>
                  </a:lnTo>
                  <a:lnTo>
                    <a:pt x="64" y="285"/>
                  </a:lnTo>
                  <a:lnTo>
                    <a:pt x="91" y="306"/>
                  </a:lnTo>
                  <a:lnTo>
                    <a:pt x="139" y="320"/>
                  </a:lnTo>
                  <a:lnTo>
                    <a:pt x="182" y="325"/>
                  </a:lnTo>
                  <a:lnTo>
                    <a:pt x="133" y="349"/>
                  </a:lnTo>
                  <a:lnTo>
                    <a:pt x="101" y="373"/>
                  </a:lnTo>
                  <a:lnTo>
                    <a:pt x="83" y="398"/>
                  </a:lnTo>
                  <a:lnTo>
                    <a:pt x="68" y="427"/>
                  </a:lnTo>
                  <a:lnTo>
                    <a:pt x="66" y="453"/>
                  </a:lnTo>
                  <a:lnTo>
                    <a:pt x="58" y="494"/>
                  </a:lnTo>
                  <a:lnTo>
                    <a:pt x="114" y="475"/>
                  </a:lnTo>
                  <a:lnTo>
                    <a:pt x="151" y="451"/>
                  </a:lnTo>
                  <a:lnTo>
                    <a:pt x="169" y="424"/>
                  </a:lnTo>
                  <a:lnTo>
                    <a:pt x="197" y="372"/>
                  </a:lnTo>
                  <a:lnTo>
                    <a:pt x="173" y="421"/>
                  </a:lnTo>
                  <a:lnTo>
                    <a:pt x="165" y="471"/>
                  </a:lnTo>
                  <a:lnTo>
                    <a:pt x="161" y="506"/>
                  </a:lnTo>
                  <a:lnTo>
                    <a:pt x="167" y="552"/>
                  </a:lnTo>
                  <a:lnTo>
                    <a:pt x="168" y="588"/>
                  </a:lnTo>
                  <a:lnTo>
                    <a:pt x="219" y="543"/>
                  </a:lnTo>
                  <a:lnTo>
                    <a:pt x="244" y="486"/>
                  </a:lnTo>
                  <a:lnTo>
                    <a:pt x="253" y="424"/>
                  </a:lnTo>
                  <a:lnTo>
                    <a:pt x="238" y="362"/>
                  </a:lnTo>
                  <a:lnTo>
                    <a:pt x="237" y="311"/>
                  </a:lnTo>
                  <a:lnTo>
                    <a:pt x="236" y="283"/>
                  </a:lnTo>
                  <a:lnTo>
                    <a:pt x="236" y="248"/>
                  </a:lnTo>
                  <a:close/>
                </a:path>
              </a:pathLst>
            </a:custGeom>
            <a:solidFill>
              <a:srgbClr val="008000"/>
            </a:solidFill>
            <a:ln w="7938">
              <a:solidFill>
                <a:srgbClr val="BFFFBF"/>
              </a:solidFill>
              <a:prstDash val="solid"/>
              <a:round/>
              <a:headEnd/>
              <a:tailEnd/>
            </a:ln>
          </p:spPr>
          <p:txBody>
            <a:bodyPr/>
            <a:lstStyle/>
            <a:p>
              <a:endParaRPr lang="en-US" dirty="0"/>
            </a:p>
          </p:txBody>
        </p:sp>
        <p:sp>
          <p:nvSpPr>
            <p:cNvPr id="43056" name="Freeform 34"/>
            <p:cNvSpPr>
              <a:spLocks/>
            </p:cNvSpPr>
            <p:nvPr/>
          </p:nvSpPr>
          <p:spPr bwMode="auto">
            <a:xfrm>
              <a:off x="3835" y="1863"/>
              <a:ext cx="96" cy="134"/>
            </a:xfrm>
            <a:custGeom>
              <a:avLst/>
              <a:gdLst>
                <a:gd name="T0" fmla="*/ 114 w 190"/>
                <a:gd name="T1" fmla="*/ 240 h 268"/>
                <a:gd name="T2" fmla="*/ 148 w 190"/>
                <a:gd name="T3" fmla="*/ 215 h 268"/>
                <a:gd name="T4" fmla="*/ 164 w 190"/>
                <a:gd name="T5" fmla="*/ 191 h 268"/>
                <a:gd name="T6" fmla="*/ 180 w 190"/>
                <a:gd name="T7" fmla="*/ 162 h 268"/>
                <a:gd name="T8" fmla="*/ 181 w 190"/>
                <a:gd name="T9" fmla="*/ 136 h 268"/>
                <a:gd name="T10" fmla="*/ 190 w 190"/>
                <a:gd name="T11" fmla="*/ 95 h 268"/>
                <a:gd name="T12" fmla="*/ 133 w 190"/>
                <a:gd name="T13" fmla="*/ 113 h 268"/>
                <a:gd name="T14" fmla="*/ 97 w 190"/>
                <a:gd name="T15" fmla="*/ 138 h 268"/>
                <a:gd name="T16" fmla="*/ 79 w 190"/>
                <a:gd name="T17" fmla="*/ 164 h 268"/>
                <a:gd name="T18" fmla="*/ 50 w 190"/>
                <a:gd name="T19" fmla="*/ 216 h 268"/>
                <a:gd name="T20" fmla="*/ 74 w 190"/>
                <a:gd name="T21" fmla="*/ 168 h 268"/>
                <a:gd name="T22" fmla="*/ 82 w 190"/>
                <a:gd name="T23" fmla="*/ 118 h 268"/>
                <a:gd name="T24" fmla="*/ 87 w 190"/>
                <a:gd name="T25" fmla="*/ 82 h 268"/>
                <a:gd name="T26" fmla="*/ 80 w 190"/>
                <a:gd name="T27" fmla="*/ 37 h 268"/>
                <a:gd name="T28" fmla="*/ 79 w 190"/>
                <a:gd name="T29" fmla="*/ 0 h 268"/>
                <a:gd name="T30" fmla="*/ 32 w 190"/>
                <a:gd name="T31" fmla="*/ 49 h 268"/>
                <a:gd name="T32" fmla="*/ 8 w 190"/>
                <a:gd name="T33" fmla="*/ 102 h 268"/>
                <a:gd name="T34" fmla="*/ 1 w 190"/>
                <a:gd name="T35" fmla="*/ 164 h 268"/>
                <a:gd name="T36" fmla="*/ 0 w 190"/>
                <a:gd name="T37" fmla="*/ 264 h 268"/>
                <a:gd name="T38" fmla="*/ 57 w 190"/>
                <a:gd name="T39" fmla="*/ 268 h 268"/>
                <a:gd name="T40" fmla="*/ 114 w 190"/>
                <a:gd name="T41" fmla="*/ 240 h 26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
                <a:gd name="T64" fmla="*/ 0 h 268"/>
                <a:gd name="T65" fmla="*/ 190 w 190"/>
                <a:gd name="T66" fmla="*/ 268 h 26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 h="268">
                  <a:moveTo>
                    <a:pt x="114" y="240"/>
                  </a:moveTo>
                  <a:lnTo>
                    <a:pt x="148" y="215"/>
                  </a:lnTo>
                  <a:lnTo>
                    <a:pt x="164" y="191"/>
                  </a:lnTo>
                  <a:lnTo>
                    <a:pt x="180" y="162"/>
                  </a:lnTo>
                  <a:lnTo>
                    <a:pt x="181" y="136"/>
                  </a:lnTo>
                  <a:lnTo>
                    <a:pt x="190" y="95"/>
                  </a:lnTo>
                  <a:lnTo>
                    <a:pt x="133" y="113"/>
                  </a:lnTo>
                  <a:lnTo>
                    <a:pt x="97" y="138"/>
                  </a:lnTo>
                  <a:lnTo>
                    <a:pt x="79" y="164"/>
                  </a:lnTo>
                  <a:lnTo>
                    <a:pt x="50" y="216"/>
                  </a:lnTo>
                  <a:lnTo>
                    <a:pt x="74" y="168"/>
                  </a:lnTo>
                  <a:lnTo>
                    <a:pt x="82" y="118"/>
                  </a:lnTo>
                  <a:lnTo>
                    <a:pt x="87" y="82"/>
                  </a:lnTo>
                  <a:lnTo>
                    <a:pt x="80" y="37"/>
                  </a:lnTo>
                  <a:lnTo>
                    <a:pt x="79" y="0"/>
                  </a:lnTo>
                  <a:lnTo>
                    <a:pt x="32" y="49"/>
                  </a:lnTo>
                  <a:lnTo>
                    <a:pt x="8" y="102"/>
                  </a:lnTo>
                  <a:lnTo>
                    <a:pt x="1" y="164"/>
                  </a:lnTo>
                  <a:lnTo>
                    <a:pt x="0" y="264"/>
                  </a:lnTo>
                  <a:lnTo>
                    <a:pt x="57" y="268"/>
                  </a:lnTo>
                  <a:lnTo>
                    <a:pt x="114" y="240"/>
                  </a:lnTo>
                  <a:close/>
                </a:path>
              </a:pathLst>
            </a:custGeom>
            <a:solidFill>
              <a:srgbClr val="008000"/>
            </a:solidFill>
            <a:ln w="7938">
              <a:solidFill>
                <a:srgbClr val="BFFFBF"/>
              </a:solidFill>
              <a:prstDash val="solid"/>
              <a:round/>
              <a:headEnd/>
              <a:tailEnd/>
            </a:ln>
          </p:spPr>
          <p:txBody>
            <a:bodyPr/>
            <a:lstStyle/>
            <a:p>
              <a:endParaRPr lang="en-US" dirty="0"/>
            </a:p>
          </p:txBody>
        </p:sp>
        <p:sp>
          <p:nvSpPr>
            <p:cNvPr id="43057" name="Oval 35"/>
            <p:cNvSpPr>
              <a:spLocks noChangeArrowheads="1"/>
            </p:cNvSpPr>
            <p:nvPr/>
          </p:nvSpPr>
          <p:spPr bwMode="auto">
            <a:xfrm>
              <a:off x="3697" y="1894"/>
              <a:ext cx="199" cy="298"/>
            </a:xfrm>
            <a:prstGeom prst="ellipse">
              <a:avLst/>
            </a:prstGeom>
            <a:solidFill>
              <a:srgbClr val="008000"/>
            </a:solidFill>
            <a:ln w="14288">
              <a:solidFill>
                <a:srgbClr val="9FFF9F"/>
              </a:solidFill>
              <a:round/>
              <a:headEnd/>
              <a:tailEnd/>
            </a:ln>
          </p:spPr>
          <p:txBody>
            <a:bodyPr/>
            <a:lstStyle/>
            <a:p>
              <a:endParaRPr lang="en-US" dirty="0"/>
            </a:p>
          </p:txBody>
        </p:sp>
        <p:sp>
          <p:nvSpPr>
            <p:cNvPr id="43058" name="Freeform 36"/>
            <p:cNvSpPr>
              <a:spLocks/>
            </p:cNvSpPr>
            <p:nvPr/>
          </p:nvSpPr>
          <p:spPr bwMode="auto">
            <a:xfrm>
              <a:off x="3740" y="1943"/>
              <a:ext cx="114" cy="169"/>
            </a:xfrm>
            <a:custGeom>
              <a:avLst/>
              <a:gdLst>
                <a:gd name="T0" fmla="*/ 8 w 230"/>
                <a:gd name="T1" fmla="*/ 33 h 339"/>
                <a:gd name="T2" fmla="*/ 23 w 230"/>
                <a:gd name="T3" fmla="*/ 33 h 339"/>
                <a:gd name="T4" fmla="*/ 43 w 230"/>
                <a:gd name="T5" fmla="*/ 30 h 339"/>
                <a:gd name="T6" fmla="*/ 57 w 230"/>
                <a:gd name="T7" fmla="*/ 21 h 339"/>
                <a:gd name="T8" fmla="*/ 67 w 230"/>
                <a:gd name="T9" fmla="*/ 13 h 339"/>
                <a:gd name="T10" fmla="*/ 77 w 230"/>
                <a:gd name="T11" fmla="*/ 0 h 339"/>
                <a:gd name="T12" fmla="*/ 181 w 230"/>
                <a:gd name="T13" fmla="*/ 0 h 339"/>
                <a:gd name="T14" fmla="*/ 181 w 230"/>
                <a:gd name="T15" fmla="*/ 283 h 339"/>
                <a:gd name="T16" fmla="*/ 187 w 230"/>
                <a:gd name="T17" fmla="*/ 300 h 339"/>
                <a:gd name="T18" fmla="*/ 196 w 230"/>
                <a:gd name="T19" fmla="*/ 312 h 339"/>
                <a:gd name="T20" fmla="*/ 215 w 230"/>
                <a:gd name="T21" fmla="*/ 321 h 339"/>
                <a:gd name="T22" fmla="*/ 230 w 230"/>
                <a:gd name="T23" fmla="*/ 321 h 339"/>
                <a:gd name="T24" fmla="*/ 230 w 230"/>
                <a:gd name="T25" fmla="*/ 339 h 339"/>
                <a:gd name="T26" fmla="*/ 0 w 230"/>
                <a:gd name="T27" fmla="*/ 339 h 339"/>
                <a:gd name="T28" fmla="*/ 0 w 230"/>
                <a:gd name="T29" fmla="*/ 321 h 339"/>
                <a:gd name="T30" fmla="*/ 14 w 230"/>
                <a:gd name="T31" fmla="*/ 321 h 339"/>
                <a:gd name="T32" fmla="*/ 34 w 230"/>
                <a:gd name="T33" fmla="*/ 312 h 339"/>
                <a:gd name="T34" fmla="*/ 43 w 230"/>
                <a:gd name="T35" fmla="*/ 300 h 339"/>
                <a:gd name="T36" fmla="*/ 47 w 230"/>
                <a:gd name="T37" fmla="*/ 283 h 339"/>
                <a:gd name="T38" fmla="*/ 47 w 230"/>
                <a:gd name="T39" fmla="*/ 72 h 339"/>
                <a:gd name="T40" fmla="*/ 43 w 230"/>
                <a:gd name="T41" fmla="*/ 60 h 339"/>
                <a:gd name="T42" fmla="*/ 34 w 230"/>
                <a:gd name="T43" fmla="*/ 50 h 339"/>
                <a:gd name="T44" fmla="*/ 19 w 230"/>
                <a:gd name="T45" fmla="*/ 46 h 339"/>
                <a:gd name="T46" fmla="*/ 8 w 230"/>
                <a:gd name="T47" fmla="*/ 46 h 339"/>
                <a:gd name="T48" fmla="*/ 8 w 230"/>
                <a:gd name="T49" fmla="*/ 33 h 3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30"/>
                <a:gd name="T76" fmla="*/ 0 h 339"/>
                <a:gd name="T77" fmla="*/ 230 w 230"/>
                <a:gd name="T78" fmla="*/ 339 h 3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30" h="339">
                  <a:moveTo>
                    <a:pt x="8" y="33"/>
                  </a:moveTo>
                  <a:lnTo>
                    <a:pt x="23" y="33"/>
                  </a:lnTo>
                  <a:lnTo>
                    <a:pt x="43" y="30"/>
                  </a:lnTo>
                  <a:lnTo>
                    <a:pt x="57" y="21"/>
                  </a:lnTo>
                  <a:lnTo>
                    <a:pt x="67" y="13"/>
                  </a:lnTo>
                  <a:lnTo>
                    <a:pt x="77" y="0"/>
                  </a:lnTo>
                  <a:lnTo>
                    <a:pt x="181" y="0"/>
                  </a:lnTo>
                  <a:lnTo>
                    <a:pt x="181" y="283"/>
                  </a:lnTo>
                  <a:lnTo>
                    <a:pt x="187" y="300"/>
                  </a:lnTo>
                  <a:lnTo>
                    <a:pt x="196" y="312"/>
                  </a:lnTo>
                  <a:lnTo>
                    <a:pt x="215" y="321"/>
                  </a:lnTo>
                  <a:lnTo>
                    <a:pt x="230" y="321"/>
                  </a:lnTo>
                  <a:lnTo>
                    <a:pt x="230" y="339"/>
                  </a:lnTo>
                  <a:lnTo>
                    <a:pt x="0" y="339"/>
                  </a:lnTo>
                  <a:lnTo>
                    <a:pt x="0" y="321"/>
                  </a:lnTo>
                  <a:lnTo>
                    <a:pt x="14" y="321"/>
                  </a:lnTo>
                  <a:lnTo>
                    <a:pt x="34" y="312"/>
                  </a:lnTo>
                  <a:lnTo>
                    <a:pt x="43" y="300"/>
                  </a:lnTo>
                  <a:lnTo>
                    <a:pt x="47" y="283"/>
                  </a:lnTo>
                  <a:lnTo>
                    <a:pt x="47" y="72"/>
                  </a:lnTo>
                  <a:lnTo>
                    <a:pt x="43" y="60"/>
                  </a:lnTo>
                  <a:lnTo>
                    <a:pt x="34" y="50"/>
                  </a:lnTo>
                  <a:lnTo>
                    <a:pt x="19" y="46"/>
                  </a:lnTo>
                  <a:lnTo>
                    <a:pt x="8" y="46"/>
                  </a:lnTo>
                  <a:lnTo>
                    <a:pt x="8" y="33"/>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3059" name="Oval 37"/>
            <p:cNvSpPr>
              <a:spLocks noChangeArrowheads="1"/>
            </p:cNvSpPr>
            <p:nvPr/>
          </p:nvSpPr>
          <p:spPr bwMode="auto">
            <a:xfrm>
              <a:off x="1868" y="2462"/>
              <a:ext cx="189" cy="219"/>
            </a:xfrm>
            <a:prstGeom prst="ellipse">
              <a:avLst/>
            </a:prstGeom>
            <a:solidFill>
              <a:srgbClr val="008000"/>
            </a:solidFill>
            <a:ln w="14288">
              <a:solidFill>
                <a:srgbClr val="9FFF9F"/>
              </a:solidFill>
              <a:round/>
              <a:headEnd/>
              <a:tailEnd/>
            </a:ln>
          </p:spPr>
          <p:txBody>
            <a:bodyPr/>
            <a:lstStyle/>
            <a:p>
              <a:endParaRPr lang="en-US" dirty="0"/>
            </a:p>
          </p:txBody>
        </p:sp>
        <p:sp>
          <p:nvSpPr>
            <p:cNvPr id="43060" name="Oval 38"/>
            <p:cNvSpPr>
              <a:spLocks noChangeArrowheads="1"/>
            </p:cNvSpPr>
            <p:nvPr/>
          </p:nvSpPr>
          <p:spPr bwMode="auto">
            <a:xfrm>
              <a:off x="1891" y="2486"/>
              <a:ext cx="144" cy="171"/>
            </a:xfrm>
            <a:prstGeom prst="ellipse">
              <a:avLst/>
            </a:prstGeom>
            <a:solidFill>
              <a:srgbClr val="008000"/>
            </a:solidFill>
            <a:ln w="14288">
              <a:solidFill>
                <a:srgbClr val="9FFF9F"/>
              </a:solidFill>
              <a:round/>
              <a:headEnd/>
              <a:tailEnd/>
            </a:ln>
          </p:spPr>
          <p:txBody>
            <a:bodyPr/>
            <a:lstStyle/>
            <a:p>
              <a:endParaRPr lang="en-US" dirty="0"/>
            </a:p>
          </p:txBody>
        </p:sp>
        <p:sp>
          <p:nvSpPr>
            <p:cNvPr id="43061" name="Freeform 39"/>
            <p:cNvSpPr>
              <a:spLocks/>
            </p:cNvSpPr>
            <p:nvPr/>
          </p:nvSpPr>
          <p:spPr bwMode="auto">
            <a:xfrm>
              <a:off x="1926" y="2517"/>
              <a:ext cx="73" cy="108"/>
            </a:xfrm>
            <a:custGeom>
              <a:avLst/>
              <a:gdLst>
                <a:gd name="T0" fmla="*/ 5 w 146"/>
                <a:gd name="T1" fmla="*/ 23 h 216"/>
                <a:gd name="T2" fmla="*/ 15 w 146"/>
                <a:gd name="T3" fmla="*/ 23 h 216"/>
                <a:gd name="T4" fmla="*/ 27 w 146"/>
                <a:gd name="T5" fmla="*/ 20 h 216"/>
                <a:gd name="T6" fmla="*/ 36 w 146"/>
                <a:gd name="T7" fmla="*/ 14 h 216"/>
                <a:gd name="T8" fmla="*/ 42 w 146"/>
                <a:gd name="T9" fmla="*/ 8 h 216"/>
                <a:gd name="T10" fmla="*/ 49 w 146"/>
                <a:gd name="T11" fmla="*/ 0 h 216"/>
                <a:gd name="T12" fmla="*/ 116 w 146"/>
                <a:gd name="T13" fmla="*/ 0 h 216"/>
                <a:gd name="T14" fmla="*/ 116 w 146"/>
                <a:gd name="T15" fmla="*/ 182 h 216"/>
                <a:gd name="T16" fmla="*/ 118 w 146"/>
                <a:gd name="T17" fmla="*/ 192 h 216"/>
                <a:gd name="T18" fmla="*/ 125 w 146"/>
                <a:gd name="T19" fmla="*/ 200 h 216"/>
                <a:gd name="T20" fmla="*/ 137 w 146"/>
                <a:gd name="T21" fmla="*/ 206 h 216"/>
                <a:gd name="T22" fmla="*/ 146 w 146"/>
                <a:gd name="T23" fmla="*/ 206 h 216"/>
                <a:gd name="T24" fmla="*/ 146 w 146"/>
                <a:gd name="T25" fmla="*/ 216 h 216"/>
                <a:gd name="T26" fmla="*/ 0 w 146"/>
                <a:gd name="T27" fmla="*/ 216 h 216"/>
                <a:gd name="T28" fmla="*/ 0 w 146"/>
                <a:gd name="T29" fmla="*/ 206 h 216"/>
                <a:gd name="T30" fmla="*/ 8 w 146"/>
                <a:gd name="T31" fmla="*/ 206 h 216"/>
                <a:gd name="T32" fmla="*/ 21 w 146"/>
                <a:gd name="T33" fmla="*/ 200 h 216"/>
                <a:gd name="T34" fmla="*/ 27 w 146"/>
                <a:gd name="T35" fmla="*/ 192 h 216"/>
                <a:gd name="T36" fmla="*/ 30 w 146"/>
                <a:gd name="T37" fmla="*/ 182 h 216"/>
                <a:gd name="T38" fmla="*/ 30 w 146"/>
                <a:gd name="T39" fmla="*/ 47 h 216"/>
                <a:gd name="T40" fmla="*/ 27 w 146"/>
                <a:gd name="T41" fmla="*/ 39 h 216"/>
                <a:gd name="T42" fmla="*/ 21 w 146"/>
                <a:gd name="T43" fmla="*/ 33 h 216"/>
                <a:gd name="T44" fmla="*/ 12 w 146"/>
                <a:gd name="T45" fmla="*/ 30 h 216"/>
                <a:gd name="T46" fmla="*/ 5 w 146"/>
                <a:gd name="T47" fmla="*/ 30 h 216"/>
                <a:gd name="T48" fmla="*/ 5 w 146"/>
                <a:gd name="T49" fmla="*/ 23 h 2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216"/>
                <a:gd name="T77" fmla="*/ 146 w 146"/>
                <a:gd name="T78" fmla="*/ 216 h 2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216">
                  <a:moveTo>
                    <a:pt x="5" y="23"/>
                  </a:moveTo>
                  <a:lnTo>
                    <a:pt x="15" y="23"/>
                  </a:lnTo>
                  <a:lnTo>
                    <a:pt x="27" y="20"/>
                  </a:lnTo>
                  <a:lnTo>
                    <a:pt x="36" y="14"/>
                  </a:lnTo>
                  <a:lnTo>
                    <a:pt x="42" y="8"/>
                  </a:lnTo>
                  <a:lnTo>
                    <a:pt x="49" y="0"/>
                  </a:lnTo>
                  <a:lnTo>
                    <a:pt x="116" y="0"/>
                  </a:lnTo>
                  <a:lnTo>
                    <a:pt x="116" y="182"/>
                  </a:lnTo>
                  <a:lnTo>
                    <a:pt x="118" y="192"/>
                  </a:lnTo>
                  <a:lnTo>
                    <a:pt x="125" y="200"/>
                  </a:lnTo>
                  <a:lnTo>
                    <a:pt x="137" y="206"/>
                  </a:lnTo>
                  <a:lnTo>
                    <a:pt x="146" y="206"/>
                  </a:lnTo>
                  <a:lnTo>
                    <a:pt x="146" y="216"/>
                  </a:lnTo>
                  <a:lnTo>
                    <a:pt x="0" y="216"/>
                  </a:lnTo>
                  <a:lnTo>
                    <a:pt x="0" y="206"/>
                  </a:lnTo>
                  <a:lnTo>
                    <a:pt x="8" y="206"/>
                  </a:lnTo>
                  <a:lnTo>
                    <a:pt x="21" y="200"/>
                  </a:lnTo>
                  <a:lnTo>
                    <a:pt x="27" y="192"/>
                  </a:lnTo>
                  <a:lnTo>
                    <a:pt x="30" y="182"/>
                  </a:lnTo>
                  <a:lnTo>
                    <a:pt x="30" y="47"/>
                  </a:lnTo>
                  <a:lnTo>
                    <a:pt x="27" y="39"/>
                  </a:lnTo>
                  <a:lnTo>
                    <a:pt x="21" y="33"/>
                  </a:lnTo>
                  <a:lnTo>
                    <a:pt x="12" y="30"/>
                  </a:lnTo>
                  <a:lnTo>
                    <a:pt x="5" y="30"/>
                  </a:lnTo>
                  <a:lnTo>
                    <a:pt x="5" y="23"/>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3062" name="Oval 40"/>
            <p:cNvSpPr>
              <a:spLocks noChangeArrowheads="1"/>
            </p:cNvSpPr>
            <p:nvPr/>
          </p:nvSpPr>
          <p:spPr bwMode="auto">
            <a:xfrm>
              <a:off x="3748" y="2466"/>
              <a:ext cx="189" cy="219"/>
            </a:xfrm>
            <a:prstGeom prst="ellipse">
              <a:avLst/>
            </a:prstGeom>
            <a:solidFill>
              <a:srgbClr val="008000"/>
            </a:solidFill>
            <a:ln w="14288">
              <a:solidFill>
                <a:srgbClr val="9FFF9F"/>
              </a:solidFill>
              <a:round/>
              <a:headEnd/>
              <a:tailEnd/>
            </a:ln>
          </p:spPr>
          <p:txBody>
            <a:bodyPr/>
            <a:lstStyle/>
            <a:p>
              <a:endParaRPr lang="en-US" dirty="0"/>
            </a:p>
          </p:txBody>
        </p:sp>
        <p:sp>
          <p:nvSpPr>
            <p:cNvPr id="43063" name="Oval 41"/>
            <p:cNvSpPr>
              <a:spLocks noChangeArrowheads="1"/>
            </p:cNvSpPr>
            <p:nvPr/>
          </p:nvSpPr>
          <p:spPr bwMode="auto">
            <a:xfrm>
              <a:off x="3771" y="2490"/>
              <a:ext cx="144" cy="171"/>
            </a:xfrm>
            <a:prstGeom prst="ellipse">
              <a:avLst/>
            </a:prstGeom>
            <a:solidFill>
              <a:srgbClr val="008000"/>
            </a:solidFill>
            <a:ln w="14288">
              <a:solidFill>
                <a:srgbClr val="9FFF9F"/>
              </a:solidFill>
              <a:round/>
              <a:headEnd/>
              <a:tailEnd/>
            </a:ln>
          </p:spPr>
          <p:txBody>
            <a:bodyPr/>
            <a:lstStyle/>
            <a:p>
              <a:endParaRPr lang="en-US" dirty="0"/>
            </a:p>
          </p:txBody>
        </p:sp>
        <p:sp>
          <p:nvSpPr>
            <p:cNvPr id="43064" name="Freeform 42"/>
            <p:cNvSpPr>
              <a:spLocks/>
            </p:cNvSpPr>
            <p:nvPr/>
          </p:nvSpPr>
          <p:spPr bwMode="auto">
            <a:xfrm>
              <a:off x="3806" y="2522"/>
              <a:ext cx="73" cy="107"/>
            </a:xfrm>
            <a:custGeom>
              <a:avLst/>
              <a:gdLst>
                <a:gd name="T0" fmla="*/ 5 w 146"/>
                <a:gd name="T1" fmla="*/ 22 h 215"/>
                <a:gd name="T2" fmla="*/ 15 w 146"/>
                <a:gd name="T3" fmla="*/ 22 h 215"/>
                <a:gd name="T4" fmla="*/ 27 w 146"/>
                <a:gd name="T5" fmla="*/ 20 h 215"/>
                <a:gd name="T6" fmla="*/ 36 w 146"/>
                <a:gd name="T7" fmla="*/ 13 h 215"/>
                <a:gd name="T8" fmla="*/ 42 w 146"/>
                <a:gd name="T9" fmla="*/ 8 h 215"/>
                <a:gd name="T10" fmla="*/ 48 w 146"/>
                <a:gd name="T11" fmla="*/ 0 h 215"/>
                <a:gd name="T12" fmla="*/ 116 w 146"/>
                <a:gd name="T13" fmla="*/ 0 h 215"/>
                <a:gd name="T14" fmla="*/ 116 w 146"/>
                <a:gd name="T15" fmla="*/ 181 h 215"/>
                <a:gd name="T16" fmla="*/ 118 w 146"/>
                <a:gd name="T17" fmla="*/ 192 h 215"/>
                <a:gd name="T18" fmla="*/ 125 w 146"/>
                <a:gd name="T19" fmla="*/ 199 h 215"/>
                <a:gd name="T20" fmla="*/ 138 w 146"/>
                <a:gd name="T21" fmla="*/ 205 h 215"/>
                <a:gd name="T22" fmla="*/ 146 w 146"/>
                <a:gd name="T23" fmla="*/ 205 h 215"/>
                <a:gd name="T24" fmla="*/ 146 w 146"/>
                <a:gd name="T25" fmla="*/ 215 h 215"/>
                <a:gd name="T26" fmla="*/ 0 w 146"/>
                <a:gd name="T27" fmla="*/ 215 h 215"/>
                <a:gd name="T28" fmla="*/ 0 w 146"/>
                <a:gd name="T29" fmla="*/ 205 h 215"/>
                <a:gd name="T30" fmla="*/ 8 w 146"/>
                <a:gd name="T31" fmla="*/ 205 h 215"/>
                <a:gd name="T32" fmla="*/ 21 w 146"/>
                <a:gd name="T33" fmla="*/ 199 h 215"/>
                <a:gd name="T34" fmla="*/ 27 w 146"/>
                <a:gd name="T35" fmla="*/ 192 h 215"/>
                <a:gd name="T36" fmla="*/ 30 w 146"/>
                <a:gd name="T37" fmla="*/ 181 h 215"/>
                <a:gd name="T38" fmla="*/ 30 w 146"/>
                <a:gd name="T39" fmla="*/ 46 h 215"/>
                <a:gd name="T40" fmla="*/ 27 w 146"/>
                <a:gd name="T41" fmla="*/ 39 h 215"/>
                <a:gd name="T42" fmla="*/ 21 w 146"/>
                <a:gd name="T43" fmla="*/ 32 h 215"/>
                <a:gd name="T44" fmla="*/ 12 w 146"/>
                <a:gd name="T45" fmla="*/ 30 h 215"/>
                <a:gd name="T46" fmla="*/ 5 w 146"/>
                <a:gd name="T47" fmla="*/ 30 h 215"/>
                <a:gd name="T48" fmla="*/ 5 w 146"/>
                <a:gd name="T49" fmla="*/ 22 h 2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215"/>
                <a:gd name="T77" fmla="*/ 146 w 146"/>
                <a:gd name="T78" fmla="*/ 215 h 2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215">
                  <a:moveTo>
                    <a:pt x="5" y="22"/>
                  </a:moveTo>
                  <a:lnTo>
                    <a:pt x="15" y="22"/>
                  </a:lnTo>
                  <a:lnTo>
                    <a:pt x="27" y="20"/>
                  </a:lnTo>
                  <a:lnTo>
                    <a:pt x="36" y="13"/>
                  </a:lnTo>
                  <a:lnTo>
                    <a:pt x="42" y="8"/>
                  </a:lnTo>
                  <a:lnTo>
                    <a:pt x="48" y="0"/>
                  </a:lnTo>
                  <a:lnTo>
                    <a:pt x="116" y="0"/>
                  </a:lnTo>
                  <a:lnTo>
                    <a:pt x="116" y="181"/>
                  </a:lnTo>
                  <a:lnTo>
                    <a:pt x="118" y="192"/>
                  </a:lnTo>
                  <a:lnTo>
                    <a:pt x="125" y="199"/>
                  </a:lnTo>
                  <a:lnTo>
                    <a:pt x="138" y="205"/>
                  </a:lnTo>
                  <a:lnTo>
                    <a:pt x="146" y="205"/>
                  </a:lnTo>
                  <a:lnTo>
                    <a:pt x="146" y="215"/>
                  </a:lnTo>
                  <a:lnTo>
                    <a:pt x="0" y="215"/>
                  </a:lnTo>
                  <a:lnTo>
                    <a:pt x="0" y="205"/>
                  </a:lnTo>
                  <a:lnTo>
                    <a:pt x="8" y="205"/>
                  </a:lnTo>
                  <a:lnTo>
                    <a:pt x="21" y="199"/>
                  </a:lnTo>
                  <a:lnTo>
                    <a:pt x="27" y="192"/>
                  </a:lnTo>
                  <a:lnTo>
                    <a:pt x="30" y="181"/>
                  </a:lnTo>
                  <a:lnTo>
                    <a:pt x="30" y="46"/>
                  </a:lnTo>
                  <a:lnTo>
                    <a:pt x="27" y="39"/>
                  </a:lnTo>
                  <a:lnTo>
                    <a:pt x="21" y="32"/>
                  </a:lnTo>
                  <a:lnTo>
                    <a:pt x="12" y="30"/>
                  </a:lnTo>
                  <a:lnTo>
                    <a:pt x="5" y="30"/>
                  </a:lnTo>
                  <a:lnTo>
                    <a:pt x="5" y="22"/>
                  </a:lnTo>
                  <a:close/>
                </a:path>
              </a:pathLst>
            </a:custGeom>
            <a:solidFill>
              <a:srgbClr val="BFFFBF"/>
            </a:solidFill>
            <a:ln w="14288">
              <a:solidFill>
                <a:srgbClr val="3F5F00"/>
              </a:solidFill>
              <a:prstDash val="solid"/>
              <a:round/>
              <a:headEnd/>
              <a:tailEnd/>
            </a:ln>
          </p:spPr>
          <p:txBody>
            <a:bodyPr/>
            <a:lstStyle/>
            <a:p>
              <a:endParaRPr lang="en-US" dirty="0"/>
            </a:p>
          </p:txBody>
        </p:sp>
        <p:sp>
          <p:nvSpPr>
            <p:cNvPr id="43065" name="Oval 43"/>
            <p:cNvSpPr>
              <a:spLocks noChangeArrowheads="1"/>
            </p:cNvSpPr>
            <p:nvPr/>
          </p:nvSpPr>
          <p:spPr bwMode="auto">
            <a:xfrm>
              <a:off x="2265" y="2178"/>
              <a:ext cx="199" cy="197"/>
            </a:xfrm>
            <a:prstGeom prst="ellipse">
              <a:avLst/>
            </a:prstGeom>
            <a:solidFill>
              <a:srgbClr val="3F5F00"/>
            </a:solidFill>
            <a:ln w="9525">
              <a:noFill/>
              <a:round/>
              <a:headEnd/>
              <a:tailEnd/>
            </a:ln>
          </p:spPr>
          <p:txBody>
            <a:bodyPr/>
            <a:lstStyle/>
            <a:p>
              <a:endParaRPr lang="en-US" dirty="0"/>
            </a:p>
          </p:txBody>
        </p:sp>
        <p:sp>
          <p:nvSpPr>
            <p:cNvPr id="43066" name="Oval 44"/>
            <p:cNvSpPr>
              <a:spLocks noChangeArrowheads="1"/>
            </p:cNvSpPr>
            <p:nvPr/>
          </p:nvSpPr>
          <p:spPr bwMode="auto">
            <a:xfrm>
              <a:off x="2304" y="2217"/>
              <a:ext cx="120" cy="119"/>
            </a:xfrm>
            <a:prstGeom prst="ellipse">
              <a:avLst/>
            </a:prstGeom>
            <a:solidFill>
              <a:srgbClr val="9FFF9F"/>
            </a:solidFill>
            <a:ln w="7938">
              <a:solidFill>
                <a:srgbClr val="008000"/>
              </a:solidFill>
              <a:round/>
              <a:headEnd/>
              <a:tailEnd/>
            </a:ln>
          </p:spPr>
          <p:txBody>
            <a:bodyPr/>
            <a:lstStyle/>
            <a:p>
              <a:endParaRPr lang="en-US" dirty="0"/>
            </a:p>
          </p:txBody>
        </p:sp>
        <p:sp>
          <p:nvSpPr>
            <p:cNvPr id="43067" name="Oval 45"/>
            <p:cNvSpPr>
              <a:spLocks noChangeArrowheads="1"/>
            </p:cNvSpPr>
            <p:nvPr/>
          </p:nvSpPr>
          <p:spPr bwMode="auto">
            <a:xfrm>
              <a:off x="3329" y="2203"/>
              <a:ext cx="198" cy="197"/>
            </a:xfrm>
            <a:prstGeom prst="ellipse">
              <a:avLst/>
            </a:prstGeom>
            <a:solidFill>
              <a:srgbClr val="008000"/>
            </a:solidFill>
            <a:ln w="9525">
              <a:noFill/>
              <a:round/>
              <a:headEnd/>
              <a:tailEnd/>
            </a:ln>
          </p:spPr>
          <p:txBody>
            <a:bodyPr/>
            <a:lstStyle/>
            <a:p>
              <a:endParaRPr lang="en-US" dirty="0"/>
            </a:p>
          </p:txBody>
        </p:sp>
        <p:sp>
          <p:nvSpPr>
            <p:cNvPr id="43068" name="Oval 46"/>
            <p:cNvSpPr>
              <a:spLocks noChangeArrowheads="1"/>
            </p:cNvSpPr>
            <p:nvPr/>
          </p:nvSpPr>
          <p:spPr bwMode="auto">
            <a:xfrm>
              <a:off x="3368" y="2241"/>
              <a:ext cx="120" cy="120"/>
            </a:xfrm>
            <a:prstGeom prst="ellipse">
              <a:avLst/>
            </a:prstGeom>
            <a:solidFill>
              <a:srgbClr val="BFFFBF"/>
            </a:solidFill>
            <a:ln w="7938">
              <a:solidFill>
                <a:srgbClr val="008000"/>
              </a:solidFill>
              <a:round/>
              <a:headEnd/>
              <a:tailEnd/>
            </a:ln>
          </p:spPr>
          <p:txBody>
            <a:bodyPr/>
            <a:lstStyle/>
            <a:p>
              <a:endParaRPr lang="en-US" dirty="0"/>
            </a:p>
          </p:txBody>
        </p:sp>
        <p:sp>
          <p:nvSpPr>
            <p:cNvPr id="43069" name="Freeform 47"/>
            <p:cNvSpPr>
              <a:spLocks/>
            </p:cNvSpPr>
            <p:nvPr/>
          </p:nvSpPr>
          <p:spPr bwMode="auto">
            <a:xfrm>
              <a:off x="3208" y="2595"/>
              <a:ext cx="81" cy="79"/>
            </a:xfrm>
            <a:custGeom>
              <a:avLst/>
              <a:gdLst>
                <a:gd name="T0" fmla="*/ 0 w 163"/>
                <a:gd name="T1" fmla="*/ 0 h 157"/>
                <a:gd name="T2" fmla="*/ 110 w 163"/>
                <a:gd name="T3" fmla="*/ 0 h 157"/>
                <a:gd name="T4" fmla="*/ 128 w 163"/>
                <a:gd name="T5" fmla="*/ 5 h 157"/>
                <a:gd name="T6" fmla="*/ 140 w 163"/>
                <a:gd name="T7" fmla="*/ 15 h 157"/>
                <a:gd name="T8" fmla="*/ 145 w 163"/>
                <a:gd name="T9" fmla="*/ 31 h 157"/>
                <a:gd name="T10" fmla="*/ 145 w 163"/>
                <a:gd name="T11" fmla="*/ 59 h 157"/>
                <a:gd name="T12" fmla="*/ 137 w 163"/>
                <a:gd name="T13" fmla="*/ 75 h 157"/>
                <a:gd name="T14" fmla="*/ 125 w 163"/>
                <a:gd name="T15" fmla="*/ 84 h 157"/>
                <a:gd name="T16" fmla="*/ 110 w 163"/>
                <a:gd name="T17" fmla="*/ 88 h 157"/>
                <a:gd name="T18" fmla="*/ 125 w 163"/>
                <a:gd name="T19" fmla="*/ 95 h 157"/>
                <a:gd name="T20" fmla="*/ 137 w 163"/>
                <a:gd name="T21" fmla="*/ 103 h 157"/>
                <a:gd name="T22" fmla="*/ 145 w 163"/>
                <a:gd name="T23" fmla="*/ 119 h 157"/>
                <a:gd name="T24" fmla="*/ 151 w 163"/>
                <a:gd name="T25" fmla="*/ 133 h 157"/>
                <a:gd name="T26" fmla="*/ 154 w 163"/>
                <a:gd name="T27" fmla="*/ 147 h 157"/>
                <a:gd name="T28" fmla="*/ 163 w 163"/>
                <a:gd name="T29" fmla="*/ 147 h 157"/>
                <a:gd name="T30" fmla="*/ 163 w 163"/>
                <a:gd name="T31" fmla="*/ 157 h 157"/>
                <a:gd name="T32" fmla="*/ 100 w 163"/>
                <a:gd name="T33" fmla="*/ 157 h 157"/>
                <a:gd name="T34" fmla="*/ 100 w 163"/>
                <a:gd name="T35" fmla="*/ 147 h 157"/>
                <a:gd name="T36" fmla="*/ 110 w 163"/>
                <a:gd name="T37" fmla="*/ 147 h 157"/>
                <a:gd name="T38" fmla="*/ 108 w 163"/>
                <a:gd name="T39" fmla="*/ 131 h 157"/>
                <a:gd name="T40" fmla="*/ 101 w 163"/>
                <a:gd name="T41" fmla="*/ 119 h 157"/>
                <a:gd name="T42" fmla="*/ 92 w 163"/>
                <a:gd name="T43" fmla="*/ 106 h 157"/>
                <a:gd name="T44" fmla="*/ 82 w 163"/>
                <a:gd name="T45" fmla="*/ 96 h 157"/>
                <a:gd name="T46" fmla="*/ 68 w 163"/>
                <a:gd name="T47" fmla="*/ 88 h 157"/>
                <a:gd name="T48" fmla="*/ 68 w 163"/>
                <a:gd name="T49" fmla="*/ 147 h 157"/>
                <a:gd name="T50" fmla="*/ 82 w 163"/>
                <a:gd name="T51" fmla="*/ 147 h 157"/>
                <a:gd name="T52" fmla="*/ 82 w 163"/>
                <a:gd name="T53" fmla="*/ 157 h 157"/>
                <a:gd name="T54" fmla="*/ 2 w 163"/>
                <a:gd name="T55" fmla="*/ 157 h 157"/>
                <a:gd name="T56" fmla="*/ 2 w 163"/>
                <a:gd name="T57" fmla="*/ 147 h 157"/>
                <a:gd name="T58" fmla="*/ 18 w 163"/>
                <a:gd name="T59" fmla="*/ 147 h 157"/>
                <a:gd name="T60" fmla="*/ 18 w 163"/>
                <a:gd name="T61" fmla="*/ 12 h 157"/>
                <a:gd name="T62" fmla="*/ 0 w 163"/>
                <a:gd name="T63" fmla="*/ 12 h 157"/>
                <a:gd name="T64" fmla="*/ 0 w 163"/>
                <a:gd name="T65" fmla="*/ 0 h 15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3"/>
                <a:gd name="T100" fmla="*/ 0 h 157"/>
                <a:gd name="T101" fmla="*/ 163 w 163"/>
                <a:gd name="T102" fmla="*/ 157 h 15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3" h="157">
                  <a:moveTo>
                    <a:pt x="0" y="0"/>
                  </a:moveTo>
                  <a:lnTo>
                    <a:pt x="110" y="0"/>
                  </a:lnTo>
                  <a:lnTo>
                    <a:pt x="128" y="5"/>
                  </a:lnTo>
                  <a:lnTo>
                    <a:pt x="140" y="15"/>
                  </a:lnTo>
                  <a:lnTo>
                    <a:pt x="145" y="31"/>
                  </a:lnTo>
                  <a:lnTo>
                    <a:pt x="145" y="59"/>
                  </a:lnTo>
                  <a:lnTo>
                    <a:pt x="137" y="75"/>
                  </a:lnTo>
                  <a:lnTo>
                    <a:pt x="125" y="84"/>
                  </a:lnTo>
                  <a:lnTo>
                    <a:pt x="110" y="88"/>
                  </a:lnTo>
                  <a:lnTo>
                    <a:pt x="125" y="95"/>
                  </a:lnTo>
                  <a:lnTo>
                    <a:pt x="137" y="103"/>
                  </a:lnTo>
                  <a:lnTo>
                    <a:pt x="145" y="119"/>
                  </a:lnTo>
                  <a:lnTo>
                    <a:pt x="151" y="133"/>
                  </a:lnTo>
                  <a:lnTo>
                    <a:pt x="154" y="147"/>
                  </a:lnTo>
                  <a:lnTo>
                    <a:pt x="163" y="147"/>
                  </a:lnTo>
                  <a:lnTo>
                    <a:pt x="163" y="157"/>
                  </a:lnTo>
                  <a:lnTo>
                    <a:pt x="100" y="157"/>
                  </a:lnTo>
                  <a:lnTo>
                    <a:pt x="100" y="147"/>
                  </a:lnTo>
                  <a:lnTo>
                    <a:pt x="110" y="147"/>
                  </a:lnTo>
                  <a:lnTo>
                    <a:pt x="108" y="131"/>
                  </a:lnTo>
                  <a:lnTo>
                    <a:pt x="101" y="119"/>
                  </a:lnTo>
                  <a:lnTo>
                    <a:pt x="92" y="106"/>
                  </a:lnTo>
                  <a:lnTo>
                    <a:pt x="82" y="96"/>
                  </a:lnTo>
                  <a:lnTo>
                    <a:pt x="68" y="88"/>
                  </a:lnTo>
                  <a:lnTo>
                    <a:pt x="68" y="147"/>
                  </a:lnTo>
                  <a:lnTo>
                    <a:pt x="82" y="147"/>
                  </a:lnTo>
                  <a:lnTo>
                    <a:pt x="82" y="157"/>
                  </a:lnTo>
                  <a:lnTo>
                    <a:pt x="2" y="157"/>
                  </a:lnTo>
                  <a:lnTo>
                    <a:pt x="2" y="147"/>
                  </a:lnTo>
                  <a:lnTo>
                    <a:pt x="18" y="147"/>
                  </a:lnTo>
                  <a:lnTo>
                    <a:pt x="18" y="12"/>
                  </a:lnTo>
                  <a:lnTo>
                    <a:pt x="0" y="12"/>
                  </a:lnTo>
                  <a:lnTo>
                    <a:pt x="0" y="0"/>
                  </a:lnTo>
                  <a:close/>
                </a:path>
              </a:pathLst>
            </a:custGeom>
            <a:solidFill>
              <a:srgbClr val="BFFFBF"/>
            </a:solidFill>
            <a:ln w="9525">
              <a:noFill/>
              <a:round/>
              <a:headEnd/>
              <a:tailEnd/>
            </a:ln>
          </p:spPr>
          <p:txBody>
            <a:bodyPr/>
            <a:lstStyle/>
            <a:p>
              <a:endParaRPr lang="en-US" dirty="0"/>
            </a:p>
          </p:txBody>
        </p:sp>
        <p:sp>
          <p:nvSpPr>
            <p:cNvPr id="43070" name="Freeform 48"/>
            <p:cNvSpPr>
              <a:spLocks/>
            </p:cNvSpPr>
            <p:nvPr/>
          </p:nvSpPr>
          <p:spPr bwMode="auto">
            <a:xfrm>
              <a:off x="3242" y="2609"/>
              <a:ext cx="15" cy="19"/>
            </a:xfrm>
            <a:custGeom>
              <a:avLst/>
              <a:gdLst>
                <a:gd name="T0" fmla="*/ 0 w 28"/>
                <a:gd name="T1" fmla="*/ 0 h 39"/>
                <a:gd name="T2" fmla="*/ 0 w 28"/>
                <a:gd name="T3" fmla="*/ 39 h 39"/>
                <a:gd name="T4" fmla="*/ 15 w 28"/>
                <a:gd name="T5" fmla="*/ 39 h 39"/>
                <a:gd name="T6" fmla="*/ 23 w 28"/>
                <a:gd name="T7" fmla="*/ 35 h 39"/>
                <a:gd name="T8" fmla="*/ 28 w 28"/>
                <a:gd name="T9" fmla="*/ 26 h 39"/>
                <a:gd name="T10" fmla="*/ 28 w 28"/>
                <a:gd name="T11" fmla="*/ 14 h 39"/>
                <a:gd name="T12" fmla="*/ 23 w 28"/>
                <a:gd name="T13" fmla="*/ 5 h 39"/>
                <a:gd name="T14" fmla="*/ 15 w 28"/>
                <a:gd name="T15" fmla="*/ 0 h 39"/>
                <a:gd name="T16" fmla="*/ 0 w 28"/>
                <a:gd name="T17" fmla="*/ 0 h 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
                <a:gd name="T28" fmla="*/ 0 h 39"/>
                <a:gd name="T29" fmla="*/ 28 w 28"/>
                <a:gd name="T30" fmla="*/ 39 h 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 h="39">
                  <a:moveTo>
                    <a:pt x="0" y="0"/>
                  </a:moveTo>
                  <a:lnTo>
                    <a:pt x="0" y="39"/>
                  </a:lnTo>
                  <a:lnTo>
                    <a:pt x="15" y="39"/>
                  </a:lnTo>
                  <a:lnTo>
                    <a:pt x="23" y="35"/>
                  </a:lnTo>
                  <a:lnTo>
                    <a:pt x="28" y="26"/>
                  </a:lnTo>
                  <a:lnTo>
                    <a:pt x="28" y="14"/>
                  </a:lnTo>
                  <a:lnTo>
                    <a:pt x="23" y="5"/>
                  </a:lnTo>
                  <a:lnTo>
                    <a:pt x="15" y="0"/>
                  </a:lnTo>
                  <a:lnTo>
                    <a:pt x="0" y="0"/>
                  </a:lnTo>
                  <a:close/>
                </a:path>
              </a:pathLst>
            </a:custGeom>
            <a:solidFill>
              <a:srgbClr val="008000"/>
            </a:solidFill>
            <a:ln w="9525">
              <a:noFill/>
              <a:round/>
              <a:headEnd/>
              <a:tailEnd/>
            </a:ln>
          </p:spPr>
          <p:txBody>
            <a:bodyPr/>
            <a:lstStyle/>
            <a:p>
              <a:endParaRPr lang="en-US" dirty="0"/>
            </a:p>
          </p:txBody>
        </p:sp>
        <p:sp>
          <p:nvSpPr>
            <p:cNvPr id="43071" name="Freeform 49"/>
            <p:cNvSpPr>
              <a:spLocks/>
            </p:cNvSpPr>
            <p:nvPr/>
          </p:nvSpPr>
          <p:spPr bwMode="auto">
            <a:xfrm>
              <a:off x="2496" y="2595"/>
              <a:ext cx="79" cy="83"/>
            </a:xfrm>
            <a:custGeom>
              <a:avLst/>
              <a:gdLst>
                <a:gd name="T0" fmla="*/ 47 w 157"/>
                <a:gd name="T1" fmla="*/ 0 h 164"/>
                <a:gd name="T2" fmla="*/ 107 w 157"/>
                <a:gd name="T3" fmla="*/ 0 h 164"/>
                <a:gd name="T4" fmla="*/ 121 w 157"/>
                <a:gd name="T5" fmla="*/ 5 h 164"/>
                <a:gd name="T6" fmla="*/ 143 w 157"/>
                <a:gd name="T7" fmla="*/ 23 h 164"/>
                <a:gd name="T8" fmla="*/ 152 w 157"/>
                <a:gd name="T9" fmla="*/ 42 h 164"/>
                <a:gd name="T10" fmla="*/ 157 w 157"/>
                <a:gd name="T11" fmla="*/ 67 h 164"/>
                <a:gd name="T12" fmla="*/ 157 w 157"/>
                <a:gd name="T13" fmla="*/ 95 h 164"/>
                <a:gd name="T14" fmla="*/ 152 w 157"/>
                <a:gd name="T15" fmla="*/ 120 h 164"/>
                <a:gd name="T16" fmla="*/ 143 w 157"/>
                <a:gd name="T17" fmla="*/ 139 h 164"/>
                <a:gd name="T18" fmla="*/ 117 w 157"/>
                <a:gd name="T19" fmla="*/ 157 h 164"/>
                <a:gd name="T20" fmla="*/ 104 w 157"/>
                <a:gd name="T21" fmla="*/ 164 h 164"/>
                <a:gd name="T22" fmla="*/ 47 w 157"/>
                <a:gd name="T23" fmla="*/ 164 h 164"/>
                <a:gd name="T24" fmla="*/ 34 w 157"/>
                <a:gd name="T25" fmla="*/ 157 h 164"/>
                <a:gd name="T26" fmla="*/ 11 w 157"/>
                <a:gd name="T27" fmla="*/ 141 h 164"/>
                <a:gd name="T28" fmla="*/ 3 w 157"/>
                <a:gd name="T29" fmla="*/ 123 h 164"/>
                <a:gd name="T30" fmla="*/ 0 w 157"/>
                <a:gd name="T31" fmla="*/ 100 h 164"/>
                <a:gd name="T32" fmla="*/ 0 w 157"/>
                <a:gd name="T33" fmla="*/ 67 h 164"/>
                <a:gd name="T34" fmla="*/ 3 w 157"/>
                <a:gd name="T35" fmla="*/ 42 h 164"/>
                <a:gd name="T36" fmla="*/ 11 w 157"/>
                <a:gd name="T37" fmla="*/ 23 h 164"/>
                <a:gd name="T38" fmla="*/ 34 w 157"/>
                <a:gd name="T39" fmla="*/ 5 h 164"/>
                <a:gd name="T40" fmla="*/ 47 w 157"/>
                <a:gd name="T41" fmla="*/ 0 h 1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7"/>
                <a:gd name="T64" fmla="*/ 0 h 164"/>
                <a:gd name="T65" fmla="*/ 157 w 157"/>
                <a:gd name="T66" fmla="*/ 164 h 1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7" h="164">
                  <a:moveTo>
                    <a:pt x="47" y="0"/>
                  </a:moveTo>
                  <a:lnTo>
                    <a:pt x="107" y="0"/>
                  </a:lnTo>
                  <a:lnTo>
                    <a:pt x="121" y="5"/>
                  </a:lnTo>
                  <a:lnTo>
                    <a:pt x="143" y="23"/>
                  </a:lnTo>
                  <a:lnTo>
                    <a:pt x="152" y="42"/>
                  </a:lnTo>
                  <a:lnTo>
                    <a:pt x="157" y="67"/>
                  </a:lnTo>
                  <a:lnTo>
                    <a:pt x="157" y="95"/>
                  </a:lnTo>
                  <a:lnTo>
                    <a:pt x="152" y="120"/>
                  </a:lnTo>
                  <a:lnTo>
                    <a:pt x="143" y="139"/>
                  </a:lnTo>
                  <a:lnTo>
                    <a:pt x="117" y="157"/>
                  </a:lnTo>
                  <a:lnTo>
                    <a:pt x="104" y="164"/>
                  </a:lnTo>
                  <a:lnTo>
                    <a:pt x="47" y="164"/>
                  </a:lnTo>
                  <a:lnTo>
                    <a:pt x="34" y="157"/>
                  </a:lnTo>
                  <a:lnTo>
                    <a:pt x="11" y="141"/>
                  </a:lnTo>
                  <a:lnTo>
                    <a:pt x="3" y="123"/>
                  </a:lnTo>
                  <a:lnTo>
                    <a:pt x="0" y="100"/>
                  </a:lnTo>
                  <a:lnTo>
                    <a:pt x="0" y="67"/>
                  </a:lnTo>
                  <a:lnTo>
                    <a:pt x="3" y="42"/>
                  </a:lnTo>
                  <a:lnTo>
                    <a:pt x="11" y="23"/>
                  </a:lnTo>
                  <a:lnTo>
                    <a:pt x="34" y="5"/>
                  </a:lnTo>
                  <a:lnTo>
                    <a:pt x="47" y="0"/>
                  </a:lnTo>
                  <a:close/>
                </a:path>
              </a:pathLst>
            </a:custGeom>
            <a:solidFill>
              <a:srgbClr val="BFFFBF"/>
            </a:solidFill>
            <a:ln w="9525">
              <a:noFill/>
              <a:round/>
              <a:headEnd/>
              <a:tailEnd/>
            </a:ln>
          </p:spPr>
          <p:txBody>
            <a:bodyPr/>
            <a:lstStyle/>
            <a:p>
              <a:endParaRPr lang="en-US" dirty="0"/>
            </a:p>
          </p:txBody>
        </p:sp>
        <p:sp>
          <p:nvSpPr>
            <p:cNvPr id="43072" name="Freeform 50"/>
            <p:cNvSpPr>
              <a:spLocks/>
            </p:cNvSpPr>
            <p:nvPr/>
          </p:nvSpPr>
          <p:spPr bwMode="auto">
            <a:xfrm>
              <a:off x="2525" y="2605"/>
              <a:ext cx="20" cy="64"/>
            </a:xfrm>
            <a:custGeom>
              <a:avLst/>
              <a:gdLst>
                <a:gd name="T0" fmla="*/ 14 w 40"/>
                <a:gd name="T1" fmla="*/ 0 h 128"/>
                <a:gd name="T2" fmla="*/ 5 w 40"/>
                <a:gd name="T3" fmla="*/ 10 h 128"/>
                <a:gd name="T4" fmla="*/ 0 w 40"/>
                <a:gd name="T5" fmla="*/ 21 h 128"/>
                <a:gd name="T6" fmla="*/ 0 w 40"/>
                <a:gd name="T7" fmla="*/ 108 h 128"/>
                <a:gd name="T8" fmla="*/ 5 w 40"/>
                <a:gd name="T9" fmla="*/ 119 h 128"/>
                <a:gd name="T10" fmla="*/ 14 w 40"/>
                <a:gd name="T11" fmla="*/ 128 h 128"/>
                <a:gd name="T12" fmla="*/ 29 w 40"/>
                <a:gd name="T13" fmla="*/ 128 h 128"/>
                <a:gd name="T14" fmla="*/ 38 w 40"/>
                <a:gd name="T15" fmla="*/ 119 h 128"/>
                <a:gd name="T16" fmla="*/ 40 w 40"/>
                <a:gd name="T17" fmla="*/ 108 h 128"/>
                <a:gd name="T18" fmla="*/ 40 w 40"/>
                <a:gd name="T19" fmla="*/ 21 h 128"/>
                <a:gd name="T20" fmla="*/ 38 w 40"/>
                <a:gd name="T21" fmla="*/ 10 h 128"/>
                <a:gd name="T22" fmla="*/ 29 w 40"/>
                <a:gd name="T23" fmla="*/ 0 h 128"/>
                <a:gd name="T24" fmla="*/ 14 w 40"/>
                <a:gd name="T25" fmla="*/ 0 h 1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128"/>
                <a:gd name="T41" fmla="*/ 40 w 40"/>
                <a:gd name="T42" fmla="*/ 128 h 1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128">
                  <a:moveTo>
                    <a:pt x="14" y="0"/>
                  </a:moveTo>
                  <a:lnTo>
                    <a:pt x="5" y="10"/>
                  </a:lnTo>
                  <a:lnTo>
                    <a:pt x="0" y="21"/>
                  </a:lnTo>
                  <a:lnTo>
                    <a:pt x="0" y="108"/>
                  </a:lnTo>
                  <a:lnTo>
                    <a:pt x="5" y="119"/>
                  </a:lnTo>
                  <a:lnTo>
                    <a:pt x="14" y="128"/>
                  </a:lnTo>
                  <a:lnTo>
                    <a:pt x="29" y="128"/>
                  </a:lnTo>
                  <a:lnTo>
                    <a:pt x="38" y="119"/>
                  </a:lnTo>
                  <a:lnTo>
                    <a:pt x="40" y="108"/>
                  </a:lnTo>
                  <a:lnTo>
                    <a:pt x="40" y="21"/>
                  </a:lnTo>
                  <a:lnTo>
                    <a:pt x="38" y="10"/>
                  </a:lnTo>
                  <a:lnTo>
                    <a:pt x="29" y="0"/>
                  </a:lnTo>
                  <a:lnTo>
                    <a:pt x="14" y="0"/>
                  </a:lnTo>
                  <a:close/>
                </a:path>
              </a:pathLst>
            </a:custGeom>
            <a:solidFill>
              <a:srgbClr val="008000"/>
            </a:solidFill>
            <a:ln w="9525">
              <a:noFill/>
              <a:round/>
              <a:headEnd/>
              <a:tailEnd/>
            </a:ln>
          </p:spPr>
          <p:txBody>
            <a:bodyPr/>
            <a:lstStyle/>
            <a:p>
              <a:endParaRPr lang="en-US" dirty="0"/>
            </a:p>
          </p:txBody>
        </p:sp>
        <p:sp>
          <p:nvSpPr>
            <p:cNvPr id="43073" name="Freeform 51"/>
            <p:cNvSpPr>
              <a:spLocks/>
            </p:cNvSpPr>
            <p:nvPr/>
          </p:nvSpPr>
          <p:spPr bwMode="auto">
            <a:xfrm>
              <a:off x="2577" y="2598"/>
              <a:ext cx="90" cy="80"/>
            </a:xfrm>
            <a:custGeom>
              <a:avLst/>
              <a:gdLst>
                <a:gd name="T0" fmla="*/ 4 w 179"/>
                <a:gd name="T1" fmla="*/ 159 h 159"/>
                <a:gd name="T2" fmla="*/ 47 w 179"/>
                <a:gd name="T3" fmla="*/ 159 h 159"/>
                <a:gd name="T4" fmla="*/ 47 w 179"/>
                <a:gd name="T5" fmla="*/ 147 h 159"/>
                <a:gd name="T6" fmla="*/ 33 w 179"/>
                <a:gd name="T7" fmla="*/ 147 h 159"/>
                <a:gd name="T8" fmla="*/ 33 w 179"/>
                <a:gd name="T9" fmla="*/ 34 h 159"/>
                <a:gd name="T10" fmla="*/ 110 w 179"/>
                <a:gd name="T11" fmla="*/ 159 h 159"/>
                <a:gd name="T12" fmla="*/ 161 w 179"/>
                <a:gd name="T13" fmla="*/ 159 h 159"/>
                <a:gd name="T14" fmla="*/ 161 w 179"/>
                <a:gd name="T15" fmla="*/ 13 h 159"/>
                <a:gd name="T16" fmla="*/ 179 w 179"/>
                <a:gd name="T17" fmla="*/ 13 h 159"/>
                <a:gd name="T18" fmla="*/ 179 w 179"/>
                <a:gd name="T19" fmla="*/ 0 h 159"/>
                <a:gd name="T20" fmla="*/ 129 w 179"/>
                <a:gd name="T21" fmla="*/ 0 h 159"/>
                <a:gd name="T22" fmla="*/ 129 w 179"/>
                <a:gd name="T23" fmla="*/ 13 h 159"/>
                <a:gd name="T24" fmla="*/ 146 w 179"/>
                <a:gd name="T25" fmla="*/ 13 h 159"/>
                <a:gd name="T26" fmla="*/ 146 w 179"/>
                <a:gd name="T27" fmla="*/ 106 h 159"/>
                <a:gd name="T28" fmla="*/ 78 w 179"/>
                <a:gd name="T29" fmla="*/ 3 h 159"/>
                <a:gd name="T30" fmla="*/ 0 w 179"/>
                <a:gd name="T31" fmla="*/ 3 h 159"/>
                <a:gd name="T32" fmla="*/ 0 w 179"/>
                <a:gd name="T33" fmla="*/ 15 h 159"/>
                <a:gd name="T34" fmla="*/ 17 w 179"/>
                <a:gd name="T35" fmla="*/ 15 h 159"/>
                <a:gd name="T36" fmla="*/ 17 w 179"/>
                <a:gd name="T37" fmla="*/ 147 h 159"/>
                <a:gd name="T38" fmla="*/ 4 w 179"/>
                <a:gd name="T39" fmla="*/ 147 h 159"/>
                <a:gd name="T40" fmla="*/ 4 w 179"/>
                <a:gd name="T41" fmla="*/ 159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9"/>
                <a:gd name="T64" fmla="*/ 0 h 159"/>
                <a:gd name="T65" fmla="*/ 179 w 179"/>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9" h="159">
                  <a:moveTo>
                    <a:pt x="4" y="159"/>
                  </a:moveTo>
                  <a:lnTo>
                    <a:pt x="47" y="159"/>
                  </a:lnTo>
                  <a:lnTo>
                    <a:pt x="47" y="147"/>
                  </a:lnTo>
                  <a:lnTo>
                    <a:pt x="33" y="147"/>
                  </a:lnTo>
                  <a:lnTo>
                    <a:pt x="33" y="34"/>
                  </a:lnTo>
                  <a:lnTo>
                    <a:pt x="110" y="159"/>
                  </a:lnTo>
                  <a:lnTo>
                    <a:pt x="161" y="159"/>
                  </a:lnTo>
                  <a:lnTo>
                    <a:pt x="161" y="13"/>
                  </a:lnTo>
                  <a:lnTo>
                    <a:pt x="179" y="13"/>
                  </a:lnTo>
                  <a:lnTo>
                    <a:pt x="179" y="0"/>
                  </a:lnTo>
                  <a:lnTo>
                    <a:pt x="129" y="0"/>
                  </a:lnTo>
                  <a:lnTo>
                    <a:pt x="129" y="13"/>
                  </a:lnTo>
                  <a:lnTo>
                    <a:pt x="146" y="13"/>
                  </a:lnTo>
                  <a:lnTo>
                    <a:pt x="146" y="106"/>
                  </a:lnTo>
                  <a:lnTo>
                    <a:pt x="78" y="3"/>
                  </a:lnTo>
                  <a:lnTo>
                    <a:pt x="0" y="3"/>
                  </a:lnTo>
                  <a:lnTo>
                    <a:pt x="0" y="15"/>
                  </a:lnTo>
                  <a:lnTo>
                    <a:pt x="17" y="15"/>
                  </a:lnTo>
                  <a:lnTo>
                    <a:pt x="17" y="147"/>
                  </a:lnTo>
                  <a:lnTo>
                    <a:pt x="4" y="147"/>
                  </a:lnTo>
                  <a:lnTo>
                    <a:pt x="4" y="159"/>
                  </a:lnTo>
                  <a:close/>
                </a:path>
              </a:pathLst>
            </a:custGeom>
            <a:solidFill>
              <a:srgbClr val="BFFFBF"/>
            </a:solidFill>
            <a:ln w="9525">
              <a:noFill/>
              <a:round/>
              <a:headEnd/>
              <a:tailEnd/>
            </a:ln>
          </p:spPr>
          <p:txBody>
            <a:bodyPr/>
            <a:lstStyle/>
            <a:p>
              <a:endParaRPr lang="en-US" dirty="0"/>
            </a:p>
          </p:txBody>
        </p:sp>
        <p:sp>
          <p:nvSpPr>
            <p:cNvPr id="43074" name="Freeform 52"/>
            <p:cNvSpPr>
              <a:spLocks/>
            </p:cNvSpPr>
            <p:nvPr/>
          </p:nvSpPr>
          <p:spPr bwMode="auto">
            <a:xfrm>
              <a:off x="2667" y="2598"/>
              <a:ext cx="77" cy="80"/>
            </a:xfrm>
            <a:custGeom>
              <a:avLst/>
              <a:gdLst>
                <a:gd name="T0" fmla="*/ 0 w 155"/>
                <a:gd name="T1" fmla="*/ 0 h 159"/>
                <a:gd name="T2" fmla="*/ 151 w 155"/>
                <a:gd name="T3" fmla="*/ 0 h 159"/>
                <a:gd name="T4" fmla="*/ 151 w 155"/>
                <a:gd name="T5" fmla="*/ 44 h 159"/>
                <a:gd name="T6" fmla="*/ 140 w 155"/>
                <a:gd name="T7" fmla="*/ 44 h 159"/>
                <a:gd name="T8" fmla="*/ 93 w 155"/>
                <a:gd name="T9" fmla="*/ 13 h 159"/>
                <a:gd name="T10" fmla="*/ 68 w 155"/>
                <a:gd name="T11" fmla="*/ 13 h 159"/>
                <a:gd name="T12" fmla="*/ 68 w 155"/>
                <a:gd name="T13" fmla="*/ 75 h 159"/>
                <a:gd name="T14" fmla="*/ 89 w 155"/>
                <a:gd name="T15" fmla="*/ 75 h 159"/>
                <a:gd name="T16" fmla="*/ 116 w 155"/>
                <a:gd name="T17" fmla="*/ 47 h 159"/>
                <a:gd name="T18" fmla="*/ 116 w 155"/>
                <a:gd name="T19" fmla="*/ 115 h 159"/>
                <a:gd name="T20" fmla="*/ 89 w 155"/>
                <a:gd name="T21" fmla="*/ 87 h 159"/>
                <a:gd name="T22" fmla="*/ 68 w 155"/>
                <a:gd name="T23" fmla="*/ 87 h 159"/>
                <a:gd name="T24" fmla="*/ 68 w 155"/>
                <a:gd name="T25" fmla="*/ 141 h 159"/>
                <a:gd name="T26" fmla="*/ 93 w 155"/>
                <a:gd name="T27" fmla="*/ 141 h 159"/>
                <a:gd name="T28" fmla="*/ 146 w 155"/>
                <a:gd name="T29" fmla="*/ 115 h 159"/>
                <a:gd name="T30" fmla="*/ 155 w 155"/>
                <a:gd name="T31" fmla="*/ 115 h 159"/>
                <a:gd name="T32" fmla="*/ 155 w 155"/>
                <a:gd name="T33" fmla="*/ 159 h 159"/>
                <a:gd name="T34" fmla="*/ 2 w 155"/>
                <a:gd name="T35" fmla="*/ 159 h 159"/>
                <a:gd name="T36" fmla="*/ 2 w 155"/>
                <a:gd name="T37" fmla="*/ 150 h 159"/>
                <a:gd name="T38" fmla="*/ 18 w 155"/>
                <a:gd name="T39" fmla="*/ 150 h 159"/>
                <a:gd name="T40" fmla="*/ 18 w 155"/>
                <a:gd name="T41" fmla="*/ 13 h 159"/>
                <a:gd name="T42" fmla="*/ 0 w 155"/>
                <a:gd name="T43" fmla="*/ 13 h 159"/>
                <a:gd name="T44" fmla="*/ 0 w 155"/>
                <a:gd name="T45" fmla="*/ 0 h 1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5"/>
                <a:gd name="T70" fmla="*/ 0 h 159"/>
                <a:gd name="T71" fmla="*/ 155 w 155"/>
                <a:gd name="T72" fmla="*/ 159 h 15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5" h="159">
                  <a:moveTo>
                    <a:pt x="0" y="0"/>
                  </a:moveTo>
                  <a:lnTo>
                    <a:pt x="151" y="0"/>
                  </a:lnTo>
                  <a:lnTo>
                    <a:pt x="151" y="44"/>
                  </a:lnTo>
                  <a:lnTo>
                    <a:pt x="140" y="44"/>
                  </a:lnTo>
                  <a:lnTo>
                    <a:pt x="93" y="13"/>
                  </a:lnTo>
                  <a:lnTo>
                    <a:pt x="68" y="13"/>
                  </a:lnTo>
                  <a:lnTo>
                    <a:pt x="68" y="75"/>
                  </a:lnTo>
                  <a:lnTo>
                    <a:pt x="89" y="75"/>
                  </a:lnTo>
                  <a:lnTo>
                    <a:pt x="116" y="47"/>
                  </a:lnTo>
                  <a:lnTo>
                    <a:pt x="116" y="115"/>
                  </a:lnTo>
                  <a:lnTo>
                    <a:pt x="89" y="87"/>
                  </a:lnTo>
                  <a:lnTo>
                    <a:pt x="68" y="87"/>
                  </a:lnTo>
                  <a:lnTo>
                    <a:pt x="68" y="141"/>
                  </a:lnTo>
                  <a:lnTo>
                    <a:pt x="93" y="141"/>
                  </a:lnTo>
                  <a:lnTo>
                    <a:pt x="146" y="115"/>
                  </a:lnTo>
                  <a:lnTo>
                    <a:pt x="155" y="115"/>
                  </a:lnTo>
                  <a:lnTo>
                    <a:pt x="155" y="159"/>
                  </a:lnTo>
                  <a:lnTo>
                    <a:pt x="2" y="159"/>
                  </a:lnTo>
                  <a:lnTo>
                    <a:pt x="2" y="150"/>
                  </a:lnTo>
                  <a:lnTo>
                    <a:pt x="18" y="150"/>
                  </a:lnTo>
                  <a:lnTo>
                    <a:pt x="18" y="13"/>
                  </a:lnTo>
                  <a:lnTo>
                    <a:pt x="0" y="13"/>
                  </a:lnTo>
                  <a:lnTo>
                    <a:pt x="0" y="0"/>
                  </a:lnTo>
                  <a:close/>
                </a:path>
              </a:pathLst>
            </a:custGeom>
            <a:solidFill>
              <a:srgbClr val="BFFFBF"/>
            </a:solidFill>
            <a:ln w="9525">
              <a:noFill/>
              <a:round/>
              <a:headEnd/>
              <a:tailEnd/>
            </a:ln>
          </p:spPr>
          <p:txBody>
            <a:bodyPr/>
            <a:lstStyle/>
            <a:p>
              <a:endParaRPr lang="en-US" dirty="0"/>
            </a:p>
          </p:txBody>
        </p:sp>
        <p:sp>
          <p:nvSpPr>
            <p:cNvPr id="43075" name="Freeform 53"/>
            <p:cNvSpPr>
              <a:spLocks/>
            </p:cNvSpPr>
            <p:nvPr/>
          </p:nvSpPr>
          <p:spPr bwMode="auto">
            <a:xfrm>
              <a:off x="2879" y="2595"/>
              <a:ext cx="77" cy="81"/>
            </a:xfrm>
            <a:custGeom>
              <a:avLst/>
              <a:gdLst>
                <a:gd name="T0" fmla="*/ 46 w 155"/>
                <a:gd name="T1" fmla="*/ 0 h 161"/>
                <a:gd name="T2" fmla="*/ 108 w 155"/>
                <a:gd name="T3" fmla="*/ 0 h 161"/>
                <a:gd name="T4" fmla="*/ 119 w 155"/>
                <a:gd name="T5" fmla="*/ 5 h 161"/>
                <a:gd name="T6" fmla="*/ 141 w 155"/>
                <a:gd name="T7" fmla="*/ 21 h 161"/>
                <a:gd name="T8" fmla="*/ 150 w 155"/>
                <a:gd name="T9" fmla="*/ 41 h 161"/>
                <a:gd name="T10" fmla="*/ 155 w 155"/>
                <a:gd name="T11" fmla="*/ 66 h 161"/>
                <a:gd name="T12" fmla="*/ 155 w 155"/>
                <a:gd name="T13" fmla="*/ 91 h 161"/>
                <a:gd name="T14" fmla="*/ 150 w 155"/>
                <a:gd name="T15" fmla="*/ 116 h 161"/>
                <a:gd name="T16" fmla="*/ 141 w 155"/>
                <a:gd name="T17" fmla="*/ 137 h 161"/>
                <a:gd name="T18" fmla="*/ 117 w 155"/>
                <a:gd name="T19" fmla="*/ 155 h 161"/>
                <a:gd name="T20" fmla="*/ 103 w 155"/>
                <a:gd name="T21" fmla="*/ 161 h 161"/>
                <a:gd name="T22" fmla="*/ 46 w 155"/>
                <a:gd name="T23" fmla="*/ 161 h 161"/>
                <a:gd name="T24" fmla="*/ 34 w 155"/>
                <a:gd name="T25" fmla="*/ 155 h 161"/>
                <a:gd name="T26" fmla="*/ 14 w 155"/>
                <a:gd name="T27" fmla="*/ 139 h 161"/>
                <a:gd name="T28" fmla="*/ 5 w 155"/>
                <a:gd name="T29" fmla="*/ 120 h 161"/>
                <a:gd name="T30" fmla="*/ 0 w 155"/>
                <a:gd name="T31" fmla="*/ 98 h 161"/>
                <a:gd name="T32" fmla="*/ 0 w 155"/>
                <a:gd name="T33" fmla="*/ 66 h 161"/>
                <a:gd name="T34" fmla="*/ 5 w 155"/>
                <a:gd name="T35" fmla="*/ 41 h 161"/>
                <a:gd name="T36" fmla="*/ 14 w 155"/>
                <a:gd name="T37" fmla="*/ 21 h 161"/>
                <a:gd name="T38" fmla="*/ 34 w 155"/>
                <a:gd name="T39" fmla="*/ 5 h 161"/>
                <a:gd name="T40" fmla="*/ 46 w 155"/>
                <a:gd name="T41" fmla="*/ 0 h 16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5"/>
                <a:gd name="T64" fmla="*/ 0 h 161"/>
                <a:gd name="T65" fmla="*/ 155 w 155"/>
                <a:gd name="T66" fmla="*/ 161 h 16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5" h="161">
                  <a:moveTo>
                    <a:pt x="46" y="0"/>
                  </a:moveTo>
                  <a:lnTo>
                    <a:pt x="108" y="0"/>
                  </a:lnTo>
                  <a:lnTo>
                    <a:pt x="119" y="5"/>
                  </a:lnTo>
                  <a:lnTo>
                    <a:pt x="141" y="21"/>
                  </a:lnTo>
                  <a:lnTo>
                    <a:pt x="150" y="41"/>
                  </a:lnTo>
                  <a:lnTo>
                    <a:pt x="155" y="66"/>
                  </a:lnTo>
                  <a:lnTo>
                    <a:pt x="155" y="91"/>
                  </a:lnTo>
                  <a:lnTo>
                    <a:pt x="150" y="116"/>
                  </a:lnTo>
                  <a:lnTo>
                    <a:pt x="141" y="137"/>
                  </a:lnTo>
                  <a:lnTo>
                    <a:pt x="117" y="155"/>
                  </a:lnTo>
                  <a:lnTo>
                    <a:pt x="103" y="161"/>
                  </a:lnTo>
                  <a:lnTo>
                    <a:pt x="46" y="161"/>
                  </a:lnTo>
                  <a:lnTo>
                    <a:pt x="34" y="155"/>
                  </a:lnTo>
                  <a:lnTo>
                    <a:pt x="14" y="139"/>
                  </a:lnTo>
                  <a:lnTo>
                    <a:pt x="5" y="120"/>
                  </a:lnTo>
                  <a:lnTo>
                    <a:pt x="0" y="98"/>
                  </a:lnTo>
                  <a:lnTo>
                    <a:pt x="0" y="66"/>
                  </a:lnTo>
                  <a:lnTo>
                    <a:pt x="5" y="41"/>
                  </a:lnTo>
                  <a:lnTo>
                    <a:pt x="14" y="21"/>
                  </a:lnTo>
                  <a:lnTo>
                    <a:pt x="34" y="5"/>
                  </a:lnTo>
                  <a:lnTo>
                    <a:pt x="46" y="0"/>
                  </a:lnTo>
                  <a:close/>
                </a:path>
              </a:pathLst>
            </a:custGeom>
            <a:solidFill>
              <a:srgbClr val="BFFFBF"/>
            </a:solidFill>
            <a:ln w="9525">
              <a:noFill/>
              <a:round/>
              <a:headEnd/>
              <a:tailEnd/>
            </a:ln>
          </p:spPr>
          <p:txBody>
            <a:bodyPr/>
            <a:lstStyle/>
            <a:p>
              <a:endParaRPr lang="en-US" dirty="0"/>
            </a:p>
          </p:txBody>
        </p:sp>
        <p:sp>
          <p:nvSpPr>
            <p:cNvPr id="43076" name="Freeform 54"/>
            <p:cNvSpPr>
              <a:spLocks/>
            </p:cNvSpPr>
            <p:nvPr/>
          </p:nvSpPr>
          <p:spPr bwMode="auto">
            <a:xfrm>
              <a:off x="2907" y="2605"/>
              <a:ext cx="20" cy="64"/>
            </a:xfrm>
            <a:custGeom>
              <a:avLst/>
              <a:gdLst>
                <a:gd name="T0" fmla="*/ 14 w 41"/>
                <a:gd name="T1" fmla="*/ 0 h 128"/>
                <a:gd name="T2" fmla="*/ 5 w 41"/>
                <a:gd name="T3" fmla="*/ 11 h 128"/>
                <a:gd name="T4" fmla="*/ 0 w 41"/>
                <a:gd name="T5" fmla="*/ 21 h 128"/>
                <a:gd name="T6" fmla="*/ 0 w 41"/>
                <a:gd name="T7" fmla="*/ 107 h 128"/>
                <a:gd name="T8" fmla="*/ 5 w 41"/>
                <a:gd name="T9" fmla="*/ 118 h 128"/>
                <a:gd name="T10" fmla="*/ 14 w 41"/>
                <a:gd name="T11" fmla="*/ 128 h 128"/>
                <a:gd name="T12" fmla="*/ 29 w 41"/>
                <a:gd name="T13" fmla="*/ 128 h 128"/>
                <a:gd name="T14" fmla="*/ 38 w 41"/>
                <a:gd name="T15" fmla="*/ 118 h 128"/>
                <a:gd name="T16" fmla="*/ 41 w 41"/>
                <a:gd name="T17" fmla="*/ 107 h 128"/>
                <a:gd name="T18" fmla="*/ 41 w 41"/>
                <a:gd name="T19" fmla="*/ 21 h 128"/>
                <a:gd name="T20" fmla="*/ 38 w 41"/>
                <a:gd name="T21" fmla="*/ 11 h 128"/>
                <a:gd name="T22" fmla="*/ 29 w 41"/>
                <a:gd name="T23" fmla="*/ 0 h 128"/>
                <a:gd name="T24" fmla="*/ 14 w 41"/>
                <a:gd name="T25" fmla="*/ 0 h 1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
                <a:gd name="T40" fmla="*/ 0 h 128"/>
                <a:gd name="T41" fmla="*/ 41 w 41"/>
                <a:gd name="T42" fmla="*/ 128 h 1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 h="128">
                  <a:moveTo>
                    <a:pt x="14" y="0"/>
                  </a:moveTo>
                  <a:lnTo>
                    <a:pt x="5" y="11"/>
                  </a:lnTo>
                  <a:lnTo>
                    <a:pt x="0" y="21"/>
                  </a:lnTo>
                  <a:lnTo>
                    <a:pt x="0" y="107"/>
                  </a:lnTo>
                  <a:lnTo>
                    <a:pt x="5" y="118"/>
                  </a:lnTo>
                  <a:lnTo>
                    <a:pt x="14" y="128"/>
                  </a:lnTo>
                  <a:lnTo>
                    <a:pt x="29" y="128"/>
                  </a:lnTo>
                  <a:lnTo>
                    <a:pt x="38" y="118"/>
                  </a:lnTo>
                  <a:lnTo>
                    <a:pt x="41" y="107"/>
                  </a:lnTo>
                  <a:lnTo>
                    <a:pt x="41" y="21"/>
                  </a:lnTo>
                  <a:lnTo>
                    <a:pt x="38" y="11"/>
                  </a:lnTo>
                  <a:lnTo>
                    <a:pt x="29" y="0"/>
                  </a:lnTo>
                  <a:lnTo>
                    <a:pt x="14" y="0"/>
                  </a:lnTo>
                  <a:close/>
                </a:path>
              </a:pathLst>
            </a:custGeom>
            <a:solidFill>
              <a:srgbClr val="008000"/>
            </a:solidFill>
            <a:ln w="9525">
              <a:noFill/>
              <a:round/>
              <a:headEnd/>
              <a:tailEnd/>
            </a:ln>
          </p:spPr>
          <p:txBody>
            <a:bodyPr/>
            <a:lstStyle/>
            <a:p>
              <a:endParaRPr lang="en-US" dirty="0"/>
            </a:p>
          </p:txBody>
        </p:sp>
        <p:sp>
          <p:nvSpPr>
            <p:cNvPr id="43077" name="Freeform 55"/>
            <p:cNvSpPr>
              <a:spLocks/>
            </p:cNvSpPr>
            <p:nvPr/>
          </p:nvSpPr>
          <p:spPr bwMode="auto">
            <a:xfrm>
              <a:off x="2959" y="2595"/>
              <a:ext cx="74" cy="79"/>
            </a:xfrm>
            <a:custGeom>
              <a:avLst/>
              <a:gdLst>
                <a:gd name="T0" fmla="*/ 0 w 146"/>
                <a:gd name="T1" fmla="*/ 0 h 157"/>
                <a:gd name="T2" fmla="*/ 91 w 146"/>
                <a:gd name="T3" fmla="*/ 0 h 157"/>
                <a:gd name="T4" fmla="*/ 91 w 146"/>
                <a:gd name="T5" fmla="*/ 12 h 157"/>
                <a:gd name="T6" fmla="*/ 67 w 146"/>
                <a:gd name="T7" fmla="*/ 12 h 157"/>
                <a:gd name="T8" fmla="*/ 67 w 146"/>
                <a:gd name="T9" fmla="*/ 139 h 157"/>
                <a:gd name="T10" fmla="*/ 91 w 146"/>
                <a:gd name="T11" fmla="*/ 139 h 157"/>
                <a:gd name="T12" fmla="*/ 130 w 146"/>
                <a:gd name="T13" fmla="*/ 115 h 157"/>
                <a:gd name="T14" fmla="*/ 146 w 146"/>
                <a:gd name="T15" fmla="*/ 115 h 157"/>
                <a:gd name="T16" fmla="*/ 146 w 146"/>
                <a:gd name="T17" fmla="*/ 157 h 157"/>
                <a:gd name="T18" fmla="*/ 3 w 146"/>
                <a:gd name="T19" fmla="*/ 157 h 157"/>
                <a:gd name="T20" fmla="*/ 3 w 146"/>
                <a:gd name="T21" fmla="*/ 148 h 157"/>
                <a:gd name="T22" fmla="*/ 17 w 146"/>
                <a:gd name="T23" fmla="*/ 148 h 157"/>
                <a:gd name="T24" fmla="*/ 17 w 146"/>
                <a:gd name="T25" fmla="*/ 12 h 157"/>
                <a:gd name="T26" fmla="*/ 0 w 146"/>
                <a:gd name="T27" fmla="*/ 12 h 157"/>
                <a:gd name="T28" fmla="*/ 0 w 146"/>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6"/>
                <a:gd name="T46" fmla="*/ 0 h 157"/>
                <a:gd name="T47" fmla="*/ 146 w 146"/>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6" h="157">
                  <a:moveTo>
                    <a:pt x="0" y="0"/>
                  </a:moveTo>
                  <a:lnTo>
                    <a:pt x="91" y="0"/>
                  </a:lnTo>
                  <a:lnTo>
                    <a:pt x="91" y="12"/>
                  </a:lnTo>
                  <a:lnTo>
                    <a:pt x="67" y="12"/>
                  </a:lnTo>
                  <a:lnTo>
                    <a:pt x="67" y="139"/>
                  </a:lnTo>
                  <a:lnTo>
                    <a:pt x="91" y="139"/>
                  </a:lnTo>
                  <a:lnTo>
                    <a:pt x="130" y="115"/>
                  </a:lnTo>
                  <a:lnTo>
                    <a:pt x="146" y="115"/>
                  </a:lnTo>
                  <a:lnTo>
                    <a:pt x="146" y="157"/>
                  </a:lnTo>
                  <a:lnTo>
                    <a:pt x="3" y="157"/>
                  </a:lnTo>
                  <a:lnTo>
                    <a:pt x="3" y="148"/>
                  </a:lnTo>
                  <a:lnTo>
                    <a:pt x="17" y="148"/>
                  </a:lnTo>
                  <a:lnTo>
                    <a:pt x="17" y="12"/>
                  </a:lnTo>
                  <a:lnTo>
                    <a:pt x="0" y="12"/>
                  </a:lnTo>
                  <a:lnTo>
                    <a:pt x="0" y="0"/>
                  </a:lnTo>
                  <a:close/>
                </a:path>
              </a:pathLst>
            </a:custGeom>
            <a:solidFill>
              <a:srgbClr val="BFFFBF"/>
            </a:solidFill>
            <a:ln w="9525">
              <a:noFill/>
              <a:round/>
              <a:headEnd/>
              <a:tailEnd/>
            </a:ln>
          </p:spPr>
          <p:txBody>
            <a:bodyPr/>
            <a:lstStyle/>
            <a:p>
              <a:endParaRPr lang="en-US" dirty="0"/>
            </a:p>
          </p:txBody>
        </p:sp>
        <p:sp>
          <p:nvSpPr>
            <p:cNvPr id="43078" name="Freeform 56"/>
            <p:cNvSpPr>
              <a:spLocks/>
            </p:cNvSpPr>
            <p:nvPr/>
          </p:nvSpPr>
          <p:spPr bwMode="auto">
            <a:xfrm>
              <a:off x="3033" y="2595"/>
              <a:ext cx="72" cy="79"/>
            </a:xfrm>
            <a:custGeom>
              <a:avLst/>
              <a:gdLst>
                <a:gd name="T0" fmla="*/ 0 w 145"/>
                <a:gd name="T1" fmla="*/ 0 h 157"/>
                <a:gd name="T2" fmla="*/ 92 w 145"/>
                <a:gd name="T3" fmla="*/ 0 h 157"/>
                <a:gd name="T4" fmla="*/ 92 w 145"/>
                <a:gd name="T5" fmla="*/ 12 h 157"/>
                <a:gd name="T6" fmla="*/ 68 w 145"/>
                <a:gd name="T7" fmla="*/ 12 h 157"/>
                <a:gd name="T8" fmla="*/ 68 w 145"/>
                <a:gd name="T9" fmla="*/ 139 h 157"/>
                <a:gd name="T10" fmla="*/ 92 w 145"/>
                <a:gd name="T11" fmla="*/ 139 h 157"/>
                <a:gd name="T12" fmla="*/ 130 w 145"/>
                <a:gd name="T13" fmla="*/ 115 h 157"/>
                <a:gd name="T14" fmla="*/ 145 w 145"/>
                <a:gd name="T15" fmla="*/ 115 h 157"/>
                <a:gd name="T16" fmla="*/ 145 w 145"/>
                <a:gd name="T17" fmla="*/ 157 h 157"/>
                <a:gd name="T18" fmla="*/ 3 w 145"/>
                <a:gd name="T19" fmla="*/ 157 h 157"/>
                <a:gd name="T20" fmla="*/ 3 w 145"/>
                <a:gd name="T21" fmla="*/ 148 h 157"/>
                <a:gd name="T22" fmla="*/ 16 w 145"/>
                <a:gd name="T23" fmla="*/ 148 h 157"/>
                <a:gd name="T24" fmla="*/ 16 w 145"/>
                <a:gd name="T25" fmla="*/ 12 h 157"/>
                <a:gd name="T26" fmla="*/ 0 w 145"/>
                <a:gd name="T27" fmla="*/ 12 h 157"/>
                <a:gd name="T28" fmla="*/ 0 w 145"/>
                <a:gd name="T29" fmla="*/ 0 h 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5"/>
                <a:gd name="T46" fmla="*/ 0 h 157"/>
                <a:gd name="T47" fmla="*/ 145 w 145"/>
                <a:gd name="T48" fmla="*/ 157 h 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5" h="157">
                  <a:moveTo>
                    <a:pt x="0" y="0"/>
                  </a:moveTo>
                  <a:lnTo>
                    <a:pt x="92" y="0"/>
                  </a:lnTo>
                  <a:lnTo>
                    <a:pt x="92" y="12"/>
                  </a:lnTo>
                  <a:lnTo>
                    <a:pt x="68" y="12"/>
                  </a:lnTo>
                  <a:lnTo>
                    <a:pt x="68" y="139"/>
                  </a:lnTo>
                  <a:lnTo>
                    <a:pt x="92" y="139"/>
                  </a:lnTo>
                  <a:lnTo>
                    <a:pt x="130" y="115"/>
                  </a:lnTo>
                  <a:lnTo>
                    <a:pt x="145" y="115"/>
                  </a:lnTo>
                  <a:lnTo>
                    <a:pt x="145" y="157"/>
                  </a:lnTo>
                  <a:lnTo>
                    <a:pt x="3" y="157"/>
                  </a:lnTo>
                  <a:lnTo>
                    <a:pt x="3" y="148"/>
                  </a:lnTo>
                  <a:lnTo>
                    <a:pt x="16" y="148"/>
                  </a:lnTo>
                  <a:lnTo>
                    <a:pt x="16" y="12"/>
                  </a:lnTo>
                  <a:lnTo>
                    <a:pt x="0" y="12"/>
                  </a:lnTo>
                  <a:lnTo>
                    <a:pt x="0" y="0"/>
                  </a:lnTo>
                  <a:close/>
                </a:path>
              </a:pathLst>
            </a:custGeom>
            <a:solidFill>
              <a:srgbClr val="BFFFBF"/>
            </a:solidFill>
            <a:ln w="9525">
              <a:noFill/>
              <a:round/>
              <a:headEnd/>
              <a:tailEnd/>
            </a:ln>
          </p:spPr>
          <p:txBody>
            <a:bodyPr/>
            <a:lstStyle/>
            <a:p>
              <a:endParaRPr lang="en-US" dirty="0"/>
            </a:p>
          </p:txBody>
        </p:sp>
        <p:sp>
          <p:nvSpPr>
            <p:cNvPr id="43079" name="Freeform 57"/>
            <p:cNvSpPr>
              <a:spLocks/>
            </p:cNvSpPr>
            <p:nvPr/>
          </p:nvSpPr>
          <p:spPr bwMode="auto">
            <a:xfrm>
              <a:off x="3103" y="2596"/>
              <a:ext cx="106" cy="79"/>
            </a:xfrm>
            <a:custGeom>
              <a:avLst/>
              <a:gdLst>
                <a:gd name="T0" fmla="*/ 125 w 212"/>
                <a:gd name="T1" fmla="*/ 0 h 158"/>
                <a:gd name="T2" fmla="*/ 196 w 212"/>
                <a:gd name="T3" fmla="*/ 145 h 158"/>
                <a:gd name="T4" fmla="*/ 212 w 212"/>
                <a:gd name="T5" fmla="*/ 145 h 158"/>
                <a:gd name="T6" fmla="*/ 212 w 212"/>
                <a:gd name="T7" fmla="*/ 158 h 158"/>
                <a:gd name="T8" fmla="*/ 98 w 212"/>
                <a:gd name="T9" fmla="*/ 158 h 158"/>
                <a:gd name="T10" fmla="*/ 98 w 212"/>
                <a:gd name="T11" fmla="*/ 145 h 158"/>
                <a:gd name="T12" fmla="*/ 111 w 212"/>
                <a:gd name="T13" fmla="*/ 145 h 158"/>
                <a:gd name="T14" fmla="*/ 95 w 212"/>
                <a:gd name="T15" fmla="*/ 101 h 158"/>
                <a:gd name="T16" fmla="*/ 54 w 212"/>
                <a:gd name="T17" fmla="*/ 99 h 158"/>
                <a:gd name="T18" fmla="*/ 35 w 212"/>
                <a:gd name="T19" fmla="*/ 145 h 158"/>
                <a:gd name="T20" fmla="*/ 56 w 212"/>
                <a:gd name="T21" fmla="*/ 145 h 158"/>
                <a:gd name="T22" fmla="*/ 56 w 212"/>
                <a:gd name="T23" fmla="*/ 158 h 158"/>
                <a:gd name="T24" fmla="*/ 0 w 212"/>
                <a:gd name="T25" fmla="*/ 158 h 158"/>
                <a:gd name="T26" fmla="*/ 0 w 212"/>
                <a:gd name="T27" fmla="*/ 145 h 158"/>
                <a:gd name="T28" fmla="*/ 15 w 212"/>
                <a:gd name="T29" fmla="*/ 145 h 158"/>
                <a:gd name="T30" fmla="*/ 72 w 212"/>
                <a:gd name="T31" fmla="*/ 0 h 158"/>
                <a:gd name="T32" fmla="*/ 125 w 212"/>
                <a:gd name="T33" fmla="*/ 0 h 15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158"/>
                <a:gd name="T53" fmla="*/ 212 w 212"/>
                <a:gd name="T54" fmla="*/ 158 h 15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158">
                  <a:moveTo>
                    <a:pt x="125" y="0"/>
                  </a:moveTo>
                  <a:lnTo>
                    <a:pt x="196" y="145"/>
                  </a:lnTo>
                  <a:lnTo>
                    <a:pt x="212" y="145"/>
                  </a:lnTo>
                  <a:lnTo>
                    <a:pt x="212" y="158"/>
                  </a:lnTo>
                  <a:lnTo>
                    <a:pt x="98" y="158"/>
                  </a:lnTo>
                  <a:lnTo>
                    <a:pt x="98" y="145"/>
                  </a:lnTo>
                  <a:lnTo>
                    <a:pt x="111" y="145"/>
                  </a:lnTo>
                  <a:lnTo>
                    <a:pt x="95" y="101"/>
                  </a:lnTo>
                  <a:lnTo>
                    <a:pt x="54" y="99"/>
                  </a:lnTo>
                  <a:lnTo>
                    <a:pt x="35" y="145"/>
                  </a:lnTo>
                  <a:lnTo>
                    <a:pt x="56" y="145"/>
                  </a:lnTo>
                  <a:lnTo>
                    <a:pt x="56" y="158"/>
                  </a:lnTo>
                  <a:lnTo>
                    <a:pt x="0" y="158"/>
                  </a:lnTo>
                  <a:lnTo>
                    <a:pt x="0" y="145"/>
                  </a:lnTo>
                  <a:lnTo>
                    <a:pt x="15" y="145"/>
                  </a:lnTo>
                  <a:lnTo>
                    <a:pt x="72" y="0"/>
                  </a:lnTo>
                  <a:lnTo>
                    <a:pt x="125" y="0"/>
                  </a:lnTo>
                  <a:close/>
                </a:path>
              </a:pathLst>
            </a:custGeom>
            <a:solidFill>
              <a:srgbClr val="BFFFBF"/>
            </a:solidFill>
            <a:ln w="9525">
              <a:noFill/>
              <a:round/>
              <a:headEnd/>
              <a:tailEnd/>
            </a:ln>
          </p:spPr>
          <p:txBody>
            <a:bodyPr/>
            <a:lstStyle/>
            <a:p>
              <a:endParaRPr lang="en-US" dirty="0"/>
            </a:p>
          </p:txBody>
        </p:sp>
        <p:sp>
          <p:nvSpPr>
            <p:cNvPr id="43080" name="Freeform 58"/>
            <p:cNvSpPr>
              <a:spLocks/>
            </p:cNvSpPr>
            <p:nvPr/>
          </p:nvSpPr>
          <p:spPr bwMode="auto">
            <a:xfrm>
              <a:off x="3133" y="2617"/>
              <a:ext cx="15" cy="21"/>
            </a:xfrm>
            <a:custGeom>
              <a:avLst/>
              <a:gdLst>
                <a:gd name="T0" fmla="*/ 16 w 31"/>
                <a:gd name="T1" fmla="*/ 0 h 42"/>
                <a:gd name="T2" fmla="*/ 0 w 31"/>
                <a:gd name="T3" fmla="*/ 42 h 42"/>
                <a:gd name="T4" fmla="*/ 31 w 31"/>
                <a:gd name="T5" fmla="*/ 42 h 42"/>
                <a:gd name="T6" fmla="*/ 16 w 31"/>
                <a:gd name="T7" fmla="*/ 0 h 42"/>
                <a:gd name="T8" fmla="*/ 0 60000 65536"/>
                <a:gd name="T9" fmla="*/ 0 60000 65536"/>
                <a:gd name="T10" fmla="*/ 0 60000 65536"/>
                <a:gd name="T11" fmla="*/ 0 60000 65536"/>
                <a:gd name="T12" fmla="*/ 0 w 31"/>
                <a:gd name="T13" fmla="*/ 0 h 42"/>
                <a:gd name="T14" fmla="*/ 31 w 31"/>
                <a:gd name="T15" fmla="*/ 42 h 42"/>
              </a:gdLst>
              <a:ahLst/>
              <a:cxnLst>
                <a:cxn ang="T8">
                  <a:pos x="T0" y="T1"/>
                </a:cxn>
                <a:cxn ang="T9">
                  <a:pos x="T2" y="T3"/>
                </a:cxn>
                <a:cxn ang="T10">
                  <a:pos x="T4" y="T5"/>
                </a:cxn>
                <a:cxn ang="T11">
                  <a:pos x="T6" y="T7"/>
                </a:cxn>
              </a:cxnLst>
              <a:rect l="T12" t="T13" r="T14" b="T15"/>
              <a:pathLst>
                <a:path w="31" h="42">
                  <a:moveTo>
                    <a:pt x="16" y="0"/>
                  </a:moveTo>
                  <a:lnTo>
                    <a:pt x="0" y="42"/>
                  </a:lnTo>
                  <a:lnTo>
                    <a:pt x="31" y="42"/>
                  </a:lnTo>
                  <a:lnTo>
                    <a:pt x="16" y="0"/>
                  </a:lnTo>
                  <a:close/>
                </a:path>
              </a:pathLst>
            </a:custGeom>
            <a:solidFill>
              <a:srgbClr val="008000"/>
            </a:solidFill>
            <a:ln w="9525">
              <a:noFill/>
              <a:round/>
              <a:headEnd/>
              <a:tailEnd/>
            </a:ln>
          </p:spPr>
          <p:txBody>
            <a:bodyPr/>
            <a:lstStyle/>
            <a:p>
              <a:endParaRPr lang="en-US" dirty="0"/>
            </a:p>
          </p:txBody>
        </p:sp>
        <p:sp>
          <p:nvSpPr>
            <p:cNvPr id="43081" name="Freeform 59"/>
            <p:cNvSpPr>
              <a:spLocks/>
            </p:cNvSpPr>
            <p:nvPr/>
          </p:nvSpPr>
          <p:spPr bwMode="auto">
            <a:xfrm>
              <a:off x="2780" y="2598"/>
              <a:ext cx="90" cy="78"/>
            </a:xfrm>
            <a:custGeom>
              <a:avLst/>
              <a:gdLst>
                <a:gd name="T0" fmla="*/ 71 w 181"/>
                <a:gd name="T1" fmla="*/ 0 h 156"/>
                <a:gd name="T2" fmla="*/ 132 w 181"/>
                <a:gd name="T3" fmla="*/ 0 h 156"/>
                <a:gd name="T4" fmla="*/ 145 w 181"/>
                <a:gd name="T5" fmla="*/ 7 h 156"/>
                <a:gd name="T6" fmla="*/ 168 w 181"/>
                <a:gd name="T7" fmla="*/ 22 h 156"/>
                <a:gd name="T8" fmla="*/ 176 w 181"/>
                <a:gd name="T9" fmla="*/ 40 h 156"/>
                <a:gd name="T10" fmla="*/ 181 w 181"/>
                <a:gd name="T11" fmla="*/ 64 h 156"/>
                <a:gd name="T12" fmla="*/ 181 w 181"/>
                <a:gd name="T13" fmla="*/ 90 h 156"/>
                <a:gd name="T14" fmla="*/ 176 w 181"/>
                <a:gd name="T15" fmla="*/ 114 h 156"/>
                <a:gd name="T16" fmla="*/ 168 w 181"/>
                <a:gd name="T17" fmla="*/ 132 h 156"/>
                <a:gd name="T18" fmla="*/ 141 w 181"/>
                <a:gd name="T19" fmla="*/ 151 h 156"/>
                <a:gd name="T20" fmla="*/ 128 w 181"/>
                <a:gd name="T21" fmla="*/ 156 h 156"/>
                <a:gd name="T22" fmla="*/ 71 w 181"/>
                <a:gd name="T23" fmla="*/ 156 h 156"/>
                <a:gd name="T24" fmla="*/ 0 w 181"/>
                <a:gd name="T25" fmla="*/ 156 h 156"/>
                <a:gd name="T26" fmla="*/ 2 w 181"/>
                <a:gd name="T27" fmla="*/ 141 h 156"/>
                <a:gd name="T28" fmla="*/ 23 w 181"/>
                <a:gd name="T29" fmla="*/ 141 h 156"/>
                <a:gd name="T30" fmla="*/ 23 w 181"/>
                <a:gd name="T31" fmla="*/ 95 h 156"/>
                <a:gd name="T32" fmla="*/ 23 w 181"/>
                <a:gd name="T33" fmla="*/ 64 h 156"/>
                <a:gd name="T34" fmla="*/ 23 w 181"/>
                <a:gd name="T35" fmla="*/ 40 h 156"/>
                <a:gd name="T36" fmla="*/ 23 w 181"/>
                <a:gd name="T37" fmla="*/ 16 h 156"/>
                <a:gd name="T38" fmla="*/ 0 w 181"/>
                <a:gd name="T39" fmla="*/ 16 h 156"/>
                <a:gd name="T40" fmla="*/ 0 w 181"/>
                <a:gd name="T41" fmla="*/ 0 h 156"/>
                <a:gd name="T42" fmla="*/ 71 w 181"/>
                <a:gd name="T43" fmla="*/ 0 h 1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1"/>
                <a:gd name="T67" fmla="*/ 0 h 156"/>
                <a:gd name="T68" fmla="*/ 181 w 181"/>
                <a:gd name="T69" fmla="*/ 156 h 1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1" h="156">
                  <a:moveTo>
                    <a:pt x="71" y="0"/>
                  </a:moveTo>
                  <a:lnTo>
                    <a:pt x="132" y="0"/>
                  </a:lnTo>
                  <a:lnTo>
                    <a:pt x="145" y="7"/>
                  </a:lnTo>
                  <a:lnTo>
                    <a:pt x="168" y="22"/>
                  </a:lnTo>
                  <a:lnTo>
                    <a:pt x="176" y="40"/>
                  </a:lnTo>
                  <a:lnTo>
                    <a:pt x="181" y="64"/>
                  </a:lnTo>
                  <a:lnTo>
                    <a:pt x="181" y="90"/>
                  </a:lnTo>
                  <a:lnTo>
                    <a:pt x="176" y="114"/>
                  </a:lnTo>
                  <a:lnTo>
                    <a:pt x="168" y="132"/>
                  </a:lnTo>
                  <a:lnTo>
                    <a:pt x="141" y="151"/>
                  </a:lnTo>
                  <a:lnTo>
                    <a:pt x="128" y="156"/>
                  </a:lnTo>
                  <a:lnTo>
                    <a:pt x="71" y="156"/>
                  </a:lnTo>
                  <a:lnTo>
                    <a:pt x="0" y="156"/>
                  </a:lnTo>
                  <a:lnTo>
                    <a:pt x="2" y="141"/>
                  </a:lnTo>
                  <a:lnTo>
                    <a:pt x="23" y="141"/>
                  </a:lnTo>
                  <a:lnTo>
                    <a:pt x="23" y="95"/>
                  </a:lnTo>
                  <a:lnTo>
                    <a:pt x="23" y="64"/>
                  </a:lnTo>
                  <a:lnTo>
                    <a:pt x="23" y="40"/>
                  </a:lnTo>
                  <a:lnTo>
                    <a:pt x="23" y="16"/>
                  </a:lnTo>
                  <a:lnTo>
                    <a:pt x="0" y="16"/>
                  </a:lnTo>
                  <a:lnTo>
                    <a:pt x="0" y="0"/>
                  </a:lnTo>
                  <a:lnTo>
                    <a:pt x="71" y="0"/>
                  </a:lnTo>
                  <a:close/>
                </a:path>
              </a:pathLst>
            </a:custGeom>
            <a:solidFill>
              <a:srgbClr val="BFFFBF"/>
            </a:solidFill>
            <a:ln w="9525">
              <a:noFill/>
              <a:round/>
              <a:headEnd/>
              <a:tailEnd/>
            </a:ln>
          </p:spPr>
          <p:txBody>
            <a:bodyPr/>
            <a:lstStyle/>
            <a:p>
              <a:endParaRPr lang="en-US" dirty="0"/>
            </a:p>
          </p:txBody>
        </p:sp>
        <p:sp>
          <p:nvSpPr>
            <p:cNvPr id="43082" name="Freeform 60"/>
            <p:cNvSpPr>
              <a:spLocks/>
            </p:cNvSpPr>
            <p:nvPr/>
          </p:nvSpPr>
          <p:spPr bwMode="auto">
            <a:xfrm>
              <a:off x="2820" y="2608"/>
              <a:ext cx="21" cy="61"/>
            </a:xfrm>
            <a:custGeom>
              <a:avLst/>
              <a:gdLst>
                <a:gd name="T0" fmla="*/ 15 w 43"/>
                <a:gd name="T1" fmla="*/ 0 h 121"/>
                <a:gd name="T2" fmla="*/ 0 w 43"/>
                <a:gd name="T3" fmla="*/ 0 h 121"/>
                <a:gd name="T4" fmla="*/ 0 w 43"/>
                <a:gd name="T5" fmla="*/ 121 h 121"/>
                <a:gd name="T6" fmla="*/ 15 w 43"/>
                <a:gd name="T7" fmla="*/ 121 h 121"/>
                <a:gd name="T8" fmla="*/ 30 w 43"/>
                <a:gd name="T9" fmla="*/ 121 h 121"/>
                <a:gd name="T10" fmla="*/ 39 w 43"/>
                <a:gd name="T11" fmla="*/ 112 h 121"/>
                <a:gd name="T12" fmla="*/ 43 w 43"/>
                <a:gd name="T13" fmla="*/ 102 h 121"/>
                <a:gd name="T14" fmla="*/ 43 w 43"/>
                <a:gd name="T15" fmla="*/ 19 h 121"/>
                <a:gd name="T16" fmla="*/ 39 w 43"/>
                <a:gd name="T17" fmla="*/ 9 h 121"/>
                <a:gd name="T18" fmla="*/ 30 w 43"/>
                <a:gd name="T19" fmla="*/ 0 h 121"/>
                <a:gd name="T20" fmla="*/ 15 w 43"/>
                <a:gd name="T21" fmla="*/ 0 h 1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3"/>
                <a:gd name="T34" fmla="*/ 0 h 121"/>
                <a:gd name="T35" fmla="*/ 43 w 43"/>
                <a:gd name="T36" fmla="*/ 121 h 1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3" h="121">
                  <a:moveTo>
                    <a:pt x="15" y="0"/>
                  </a:moveTo>
                  <a:lnTo>
                    <a:pt x="0" y="0"/>
                  </a:lnTo>
                  <a:lnTo>
                    <a:pt x="0" y="121"/>
                  </a:lnTo>
                  <a:lnTo>
                    <a:pt x="15" y="121"/>
                  </a:lnTo>
                  <a:lnTo>
                    <a:pt x="30" y="121"/>
                  </a:lnTo>
                  <a:lnTo>
                    <a:pt x="39" y="112"/>
                  </a:lnTo>
                  <a:lnTo>
                    <a:pt x="43" y="102"/>
                  </a:lnTo>
                  <a:lnTo>
                    <a:pt x="43" y="19"/>
                  </a:lnTo>
                  <a:lnTo>
                    <a:pt x="39" y="9"/>
                  </a:lnTo>
                  <a:lnTo>
                    <a:pt x="30" y="0"/>
                  </a:lnTo>
                  <a:lnTo>
                    <a:pt x="15" y="0"/>
                  </a:lnTo>
                  <a:close/>
                </a:path>
              </a:pathLst>
            </a:custGeom>
            <a:solidFill>
              <a:srgbClr val="008000"/>
            </a:solidFill>
            <a:ln w="9525">
              <a:noFill/>
              <a:round/>
              <a:headEnd/>
              <a:tailEnd/>
            </a:ln>
          </p:spPr>
          <p:txBody>
            <a:bodyPr/>
            <a:lstStyle/>
            <a:p>
              <a:endParaRPr lang="en-US" dirty="0"/>
            </a:p>
          </p:txBody>
        </p:sp>
        <p:sp>
          <p:nvSpPr>
            <p:cNvPr id="43083" name="Freeform 61"/>
            <p:cNvSpPr>
              <a:spLocks/>
            </p:cNvSpPr>
            <p:nvPr/>
          </p:nvSpPr>
          <p:spPr bwMode="auto">
            <a:xfrm>
              <a:off x="2267" y="1954"/>
              <a:ext cx="40" cy="70"/>
            </a:xfrm>
            <a:custGeom>
              <a:avLst/>
              <a:gdLst>
                <a:gd name="T0" fmla="*/ 0 w 80"/>
                <a:gd name="T1" fmla="*/ 0 h 140"/>
                <a:gd name="T2" fmla="*/ 80 w 80"/>
                <a:gd name="T3" fmla="*/ 0 h 140"/>
                <a:gd name="T4" fmla="*/ 80 w 80"/>
                <a:gd name="T5" fmla="*/ 27 h 140"/>
                <a:gd name="T6" fmla="*/ 60 w 80"/>
                <a:gd name="T7" fmla="*/ 27 h 140"/>
                <a:gd name="T8" fmla="*/ 60 w 80"/>
                <a:gd name="T9" fmla="*/ 140 h 140"/>
                <a:gd name="T10" fmla="*/ 25 w 80"/>
                <a:gd name="T11" fmla="*/ 140 h 140"/>
                <a:gd name="T12" fmla="*/ 25 w 80"/>
                <a:gd name="T13" fmla="*/ 27 h 140"/>
                <a:gd name="T14" fmla="*/ 0 w 80"/>
                <a:gd name="T15" fmla="*/ 27 h 140"/>
                <a:gd name="T16" fmla="*/ 0 w 80"/>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140"/>
                <a:gd name="T29" fmla="*/ 80 w 80"/>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140">
                  <a:moveTo>
                    <a:pt x="0" y="0"/>
                  </a:moveTo>
                  <a:lnTo>
                    <a:pt x="80" y="0"/>
                  </a:lnTo>
                  <a:lnTo>
                    <a:pt x="80" y="27"/>
                  </a:lnTo>
                  <a:lnTo>
                    <a:pt x="60" y="27"/>
                  </a:lnTo>
                  <a:lnTo>
                    <a:pt x="60" y="140"/>
                  </a:lnTo>
                  <a:lnTo>
                    <a:pt x="25" y="140"/>
                  </a:lnTo>
                  <a:lnTo>
                    <a:pt x="25" y="27"/>
                  </a:lnTo>
                  <a:lnTo>
                    <a:pt x="0" y="27"/>
                  </a:lnTo>
                  <a:lnTo>
                    <a:pt x="0" y="0"/>
                  </a:lnTo>
                  <a:close/>
                </a:path>
              </a:pathLst>
            </a:custGeom>
            <a:solidFill>
              <a:srgbClr val="008000"/>
            </a:solidFill>
            <a:ln w="9525">
              <a:noFill/>
              <a:round/>
              <a:headEnd/>
              <a:tailEnd/>
            </a:ln>
          </p:spPr>
          <p:txBody>
            <a:bodyPr/>
            <a:lstStyle/>
            <a:p>
              <a:endParaRPr lang="en-US" dirty="0"/>
            </a:p>
          </p:txBody>
        </p:sp>
        <p:sp>
          <p:nvSpPr>
            <p:cNvPr id="43084" name="Freeform 62"/>
            <p:cNvSpPr>
              <a:spLocks/>
            </p:cNvSpPr>
            <p:nvPr/>
          </p:nvSpPr>
          <p:spPr bwMode="auto">
            <a:xfrm>
              <a:off x="2310" y="1954"/>
              <a:ext cx="52" cy="70"/>
            </a:xfrm>
            <a:custGeom>
              <a:avLst/>
              <a:gdLst>
                <a:gd name="T0" fmla="*/ 0 w 105"/>
                <a:gd name="T1" fmla="*/ 0 h 140"/>
                <a:gd name="T2" fmla="*/ 35 w 105"/>
                <a:gd name="T3" fmla="*/ 0 h 140"/>
                <a:gd name="T4" fmla="*/ 35 w 105"/>
                <a:gd name="T5" fmla="*/ 55 h 140"/>
                <a:gd name="T6" fmla="*/ 69 w 105"/>
                <a:gd name="T7" fmla="*/ 55 h 140"/>
                <a:gd name="T8" fmla="*/ 69 w 105"/>
                <a:gd name="T9" fmla="*/ 0 h 140"/>
                <a:gd name="T10" fmla="*/ 105 w 105"/>
                <a:gd name="T11" fmla="*/ 0 h 140"/>
                <a:gd name="T12" fmla="*/ 105 w 105"/>
                <a:gd name="T13" fmla="*/ 140 h 140"/>
                <a:gd name="T14" fmla="*/ 69 w 105"/>
                <a:gd name="T15" fmla="*/ 140 h 140"/>
                <a:gd name="T16" fmla="*/ 69 w 105"/>
                <a:gd name="T17" fmla="*/ 81 h 140"/>
                <a:gd name="T18" fmla="*/ 35 w 105"/>
                <a:gd name="T19" fmla="*/ 81 h 140"/>
                <a:gd name="T20" fmla="*/ 35 w 105"/>
                <a:gd name="T21" fmla="*/ 140 h 140"/>
                <a:gd name="T22" fmla="*/ 0 w 105"/>
                <a:gd name="T23" fmla="*/ 140 h 140"/>
                <a:gd name="T24" fmla="*/ 0 w 105"/>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5"/>
                <a:gd name="T40" fmla="*/ 0 h 140"/>
                <a:gd name="T41" fmla="*/ 105 w 105"/>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5" h="140">
                  <a:moveTo>
                    <a:pt x="0" y="0"/>
                  </a:moveTo>
                  <a:lnTo>
                    <a:pt x="35" y="0"/>
                  </a:lnTo>
                  <a:lnTo>
                    <a:pt x="35" y="55"/>
                  </a:lnTo>
                  <a:lnTo>
                    <a:pt x="69" y="55"/>
                  </a:lnTo>
                  <a:lnTo>
                    <a:pt x="69" y="0"/>
                  </a:lnTo>
                  <a:lnTo>
                    <a:pt x="105" y="0"/>
                  </a:lnTo>
                  <a:lnTo>
                    <a:pt x="105" y="140"/>
                  </a:lnTo>
                  <a:lnTo>
                    <a:pt x="69" y="140"/>
                  </a:lnTo>
                  <a:lnTo>
                    <a:pt x="69" y="81"/>
                  </a:lnTo>
                  <a:lnTo>
                    <a:pt x="35" y="81"/>
                  </a:lnTo>
                  <a:lnTo>
                    <a:pt x="35" y="140"/>
                  </a:lnTo>
                  <a:lnTo>
                    <a:pt x="0" y="140"/>
                  </a:lnTo>
                  <a:lnTo>
                    <a:pt x="0" y="0"/>
                  </a:lnTo>
                  <a:close/>
                </a:path>
              </a:pathLst>
            </a:custGeom>
            <a:solidFill>
              <a:srgbClr val="008000"/>
            </a:solidFill>
            <a:ln w="9525">
              <a:noFill/>
              <a:round/>
              <a:headEnd/>
              <a:tailEnd/>
            </a:ln>
          </p:spPr>
          <p:txBody>
            <a:bodyPr/>
            <a:lstStyle/>
            <a:p>
              <a:endParaRPr lang="en-US" dirty="0"/>
            </a:p>
          </p:txBody>
        </p:sp>
        <p:sp>
          <p:nvSpPr>
            <p:cNvPr id="43085" name="Freeform 63"/>
            <p:cNvSpPr>
              <a:spLocks/>
            </p:cNvSpPr>
            <p:nvPr/>
          </p:nvSpPr>
          <p:spPr bwMode="auto">
            <a:xfrm>
              <a:off x="2367" y="1954"/>
              <a:ext cx="39" cy="70"/>
            </a:xfrm>
            <a:custGeom>
              <a:avLst/>
              <a:gdLst>
                <a:gd name="T0" fmla="*/ 0 w 78"/>
                <a:gd name="T1" fmla="*/ 0 h 140"/>
                <a:gd name="T2" fmla="*/ 78 w 78"/>
                <a:gd name="T3" fmla="*/ 0 h 140"/>
                <a:gd name="T4" fmla="*/ 78 w 78"/>
                <a:gd name="T5" fmla="*/ 26 h 140"/>
                <a:gd name="T6" fmla="*/ 39 w 78"/>
                <a:gd name="T7" fmla="*/ 26 h 140"/>
                <a:gd name="T8" fmla="*/ 39 w 78"/>
                <a:gd name="T9" fmla="*/ 55 h 140"/>
                <a:gd name="T10" fmla="*/ 72 w 78"/>
                <a:gd name="T11" fmla="*/ 55 h 140"/>
                <a:gd name="T12" fmla="*/ 72 w 78"/>
                <a:gd name="T13" fmla="*/ 81 h 140"/>
                <a:gd name="T14" fmla="*/ 39 w 78"/>
                <a:gd name="T15" fmla="*/ 81 h 140"/>
                <a:gd name="T16" fmla="*/ 39 w 78"/>
                <a:gd name="T17" fmla="*/ 113 h 140"/>
                <a:gd name="T18" fmla="*/ 78 w 78"/>
                <a:gd name="T19" fmla="*/ 113 h 140"/>
                <a:gd name="T20" fmla="*/ 78 w 78"/>
                <a:gd name="T21" fmla="*/ 140 h 140"/>
                <a:gd name="T22" fmla="*/ 0 w 78"/>
                <a:gd name="T23" fmla="*/ 140 h 140"/>
                <a:gd name="T24" fmla="*/ 0 w 78"/>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40"/>
                <a:gd name="T41" fmla="*/ 78 w 78"/>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40">
                  <a:moveTo>
                    <a:pt x="0" y="0"/>
                  </a:moveTo>
                  <a:lnTo>
                    <a:pt x="78" y="0"/>
                  </a:lnTo>
                  <a:lnTo>
                    <a:pt x="78" y="26"/>
                  </a:lnTo>
                  <a:lnTo>
                    <a:pt x="39" y="26"/>
                  </a:lnTo>
                  <a:lnTo>
                    <a:pt x="39" y="55"/>
                  </a:lnTo>
                  <a:lnTo>
                    <a:pt x="72" y="55"/>
                  </a:lnTo>
                  <a:lnTo>
                    <a:pt x="72" y="81"/>
                  </a:lnTo>
                  <a:lnTo>
                    <a:pt x="39" y="81"/>
                  </a:lnTo>
                  <a:lnTo>
                    <a:pt x="39" y="113"/>
                  </a:lnTo>
                  <a:lnTo>
                    <a:pt x="78" y="113"/>
                  </a:lnTo>
                  <a:lnTo>
                    <a:pt x="78" y="140"/>
                  </a:lnTo>
                  <a:lnTo>
                    <a:pt x="0" y="140"/>
                  </a:lnTo>
                  <a:lnTo>
                    <a:pt x="0" y="0"/>
                  </a:lnTo>
                  <a:close/>
                </a:path>
              </a:pathLst>
            </a:custGeom>
            <a:solidFill>
              <a:srgbClr val="008000"/>
            </a:solidFill>
            <a:ln w="9525">
              <a:noFill/>
              <a:round/>
              <a:headEnd/>
              <a:tailEnd/>
            </a:ln>
          </p:spPr>
          <p:txBody>
            <a:bodyPr/>
            <a:lstStyle/>
            <a:p>
              <a:endParaRPr lang="en-US" dirty="0"/>
            </a:p>
          </p:txBody>
        </p:sp>
        <p:sp>
          <p:nvSpPr>
            <p:cNvPr id="43086" name="Freeform 64"/>
            <p:cNvSpPr>
              <a:spLocks/>
            </p:cNvSpPr>
            <p:nvPr/>
          </p:nvSpPr>
          <p:spPr bwMode="auto">
            <a:xfrm>
              <a:off x="2436" y="1954"/>
              <a:ext cx="47" cy="70"/>
            </a:xfrm>
            <a:custGeom>
              <a:avLst/>
              <a:gdLst>
                <a:gd name="T0" fmla="*/ 0 w 94"/>
                <a:gd name="T1" fmla="*/ 0 h 140"/>
                <a:gd name="T2" fmla="*/ 35 w 94"/>
                <a:gd name="T3" fmla="*/ 0 h 140"/>
                <a:gd name="T4" fmla="*/ 35 w 94"/>
                <a:gd name="T5" fmla="*/ 113 h 140"/>
                <a:gd name="T6" fmla="*/ 60 w 94"/>
                <a:gd name="T7" fmla="*/ 113 h 140"/>
                <a:gd name="T8" fmla="*/ 60 w 94"/>
                <a:gd name="T9" fmla="*/ 0 h 140"/>
                <a:gd name="T10" fmla="*/ 94 w 94"/>
                <a:gd name="T11" fmla="*/ 0 h 140"/>
                <a:gd name="T12" fmla="*/ 94 w 94"/>
                <a:gd name="T13" fmla="*/ 121 h 140"/>
                <a:gd name="T14" fmla="*/ 69 w 94"/>
                <a:gd name="T15" fmla="*/ 140 h 140"/>
                <a:gd name="T16" fmla="*/ 26 w 94"/>
                <a:gd name="T17" fmla="*/ 140 h 140"/>
                <a:gd name="T18" fmla="*/ 0 w 94"/>
                <a:gd name="T19" fmla="*/ 121 h 140"/>
                <a:gd name="T20" fmla="*/ 0 w 94"/>
                <a:gd name="T21" fmla="*/ 0 h 1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4"/>
                <a:gd name="T34" fmla="*/ 0 h 140"/>
                <a:gd name="T35" fmla="*/ 94 w 94"/>
                <a:gd name="T36" fmla="*/ 140 h 1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4" h="140">
                  <a:moveTo>
                    <a:pt x="0" y="0"/>
                  </a:moveTo>
                  <a:lnTo>
                    <a:pt x="35" y="0"/>
                  </a:lnTo>
                  <a:lnTo>
                    <a:pt x="35" y="113"/>
                  </a:lnTo>
                  <a:lnTo>
                    <a:pt x="60" y="113"/>
                  </a:lnTo>
                  <a:lnTo>
                    <a:pt x="60" y="0"/>
                  </a:lnTo>
                  <a:lnTo>
                    <a:pt x="94" y="0"/>
                  </a:lnTo>
                  <a:lnTo>
                    <a:pt x="94" y="121"/>
                  </a:lnTo>
                  <a:lnTo>
                    <a:pt x="69" y="140"/>
                  </a:lnTo>
                  <a:lnTo>
                    <a:pt x="26" y="140"/>
                  </a:lnTo>
                  <a:lnTo>
                    <a:pt x="0" y="121"/>
                  </a:lnTo>
                  <a:lnTo>
                    <a:pt x="0" y="0"/>
                  </a:lnTo>
                  <a:close/>
                </a:path>
              </a:pathLst>
            </a:custGeom>
            <a:solidFill>
              <a:srgbClr val="008000"/>
            </a:solidFill>
            <a:ln w="9525">
              <a:noFill/>
              <a:round/>
              <a:headEnd/>
              <a:tailEnd/>
            </a:ln>
          </p:spPr>
          <p:txBody>
            <a:bodyPr/>
            <a:lstStyle/>
            <a:p>
              <a:endParaRPr lang="en-US" dirty="0"/>
            </a:p>
          </p:txBody>
        </p:sp>
        <p:sp>
          <p:nvSpPr>
            <p:cNvPr id="43087" name="Freeform 65"/>
            <p:cNvSpPr>
              <a:spLocks/>
            </p:cNvSpPr>
            <p:nvPr/>
          </p:nvSpPr>
          <p:spPr bwMode="auto">
            <a:xfrm>
              <a:off x="2491" y="1954"/>
              <a:ext cx="51" cy="70"/>
            </a:xfrm>
            <a:custGeom>
              <a:avLst/>
              <a:gdLst>
                <a:gd name="T0" fmla="*/ 0 w 102"/>
                <a:gd name="T1" fmla="*/ 0 h 140"/>
                <a:gd name="T2" fmla="*/ 35 w 102"/>
                <a:gd name="T3" fmla="*/ 0 h 140"/>
                <a:gd name="T4" fmla="*/ 64 w 102"/>
                <a:gd name="T5" fmla="*/ 66 h 140"/>
                <a:gd name="T6" fmla="*/ 64 w 102"/>
                <a:gd name="T7" fmla="*/ 0 h 140"/>
                <a:gd name="T8" fmla="*/ 102 w 102"/>
                <a:gd name="T9" fmla="*/ 0 h 140"/>
                <a:gd name="T10" fmla="*/ 102 w 102"/>
                <a:gd name="T11" fmla="*/ 140 h 140"/>
                <a:gd name="T12" fmla="*/ 64 w 102"/>
                <a:gd name="T13" fmla="*/ 140 h 140"/>
                <a:gd name="T14" fmla="*/ 39 w 102"/>
                <a:gd name="T15" fmla="*/ 73 h 140"/>
                <a:gd name="T16" fmla="*/ 39 w 102"/>
                <a:gd name="T17" fmla="*/ 140 h 140"/>
                <a:gd name="T18" fmla="*/ 0 w 102"/>
                <a:gd name="T19" fmla="*/ 140 h 140"/>
                <a:gd name="T20" fmla="*/ 0 w 102"/>
                <a:gd name="T21" fmla="*/ 0 h 1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
                <a:gd name="T34" fmla="*/ 0 h 140"/>
                <a:gd name="T35" fmla="*/ 102 w 102"/>
                <a:gd name="T36" fmla="*/ 140 h 1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 h="140">
                  <a:moveTo>
                    <a:pt x="0" y="0"/>
                  </a:moveTo>
                  <a:lnTo>
                    <a:pt x="35" y="0"/>
                  </a:lnTo>
                  <a:lnTo>
                    <a:pt x="64" y="66"/>
                  </a:lnTo>
                  <a:lnTo>
                    <a:pt x="64" y="0"/>
                  </a:lnTo>
                  <a:lnTo>
                    <a:pt x="102" y="0"/>
                  </a:lnTo>
                  <a:lnTo>
                    <a:pt x="102" y="140"/>
                  </a:lnTo>
                  <a:lnTo>
                    <a:pt x="64" y="140"/>
                  </a:lnTo>
                  <a:lnTo>
                    <a:pt x="39" y="73"/>
                  </a:lnTo>
                  <a:lnTo>
                    <a:pt x="39" y="140"/>
                  </a:lnTo>
                  <a:lnTo>
                    <a:pt x="0" y="140"/>
                  </a:lnTo>
                  <a:lnTo>
                    <a:pt x="0" y="0"/>
                  </a:lnTo>
                  <a:close/>
                </a:path>
              </a:pathLst>
            </a:custGeom>
            <a:solidFill>
              <a:srgbClr val="008000"/>
            </a:solidFill>
            <a:ln w="9525">
              <a:noFill/>
              <a:round/>
              <a:headEnd/>
              <a:tailEnd/>
            </a:ln>
          </p:spPr>
          <p:txBody>
            <a:bodyPr/>
            <a:lstStyle/>
            <a:p>
              <a:endParaRPr lang="en-US" dirty="0"/>
            </a:p>
          </p:txBody>
        </p:sp>
        <p:sp>
          <p:nvSpPr>
            <p:cNvPr id="43088" name="Rectangle 66"/>
            <p:cNvSpPr>
              <a:spLocks noChangeArrowheads="1"/>
            </p:cNvSpPr>
            <p:nvPr/>
          </p:nvSpPr>
          <p:spPr bwMode="auto">
            <a:xfrm>
              <a:off x="2549" y="1954"/>
              <a:ext cx="17" cy="70"/>
            </a:xfrm>
            <a:prstGeom prst="rect">
              <a:avLst/>
            </a:prstGeom>
            <a:solidFill>
              <a:srgbClr val="008000"/>
            </a:solidFill>
            <a:ln w="9525">
              <a:noFill/>
              <a:miter lim="800000"/>
              <a:headEnd/>
              <a:tailEnd/>
            </a:ln>
          </p:spPr>
          <p:txBody>
            <a:bodyPr/>
            <a:lstStyle/>
            <a:p>
              <a:endParaRPr lang="en-US" dirty="0"/>
            </a:p>
          </p:txBody>
        </p:sp>
        <p:sp>
          <p:nvSpPr>
            <p:cNvPr id="43089" name="Freeform 67"/>
            <p:cNvSpPr>
              <a:spLocks/>
            </p:cNvSpPr>
            <p:nvPr/>
          </p:nvSpPr>
          <p:spPr bwMode="auto">
            <a:xfrm>
              <a:off x="2571" y="1954"/>
              <a:ext cx="41" cy="70"/>
            </a:xfrm>
            <a:custGeom>
              <a:avLst/>
              <a:gdLst>
                <a:gd name="T0" fmla="*/ 0 w 81"/>
                <a:gd name="T1" fmla="*/ 0 h 140"/>
                <a:gd name="T2" fmla="*/ 81 w 81"/>
                <a:gd name="T3" fmla="*/ 0 h 140"/>
                <a:gd name="T4" fmla="*/ 81 w 81"/>
                <a:gd name="T5" fmla="*/ 27 h 140"/>
                <a:gd name="T6" fmla="*/ 61 w 81"/>
                <a:gd name="T7" fmla="*/ 27 h 140"/>
                <a:gd name="T8" fmla="*/ 61 w 81"/>
                <a:gd name="T9" fmla="*/ 140 h 140"/>
                <a:gd name="T10" fmla="*/ 26 w 81"/>
                <a:gd name="T11" fmla="*/ 140 h 140"/>
                <a:gd name="T12" fmla="*/ 26 w 81"/>
                <a:gd name="T13" fmla="*/ 27 h 140"/>
                <a:gd name="T14" fmla="*/ 0 w 81"/>
                <a:gd name="T15" fmla="*/ 27 h 140"/>
                <a:gd name="T16" fmla="*/ 0 w 81"/>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1"/>
                <a:gd name="T28" fmla="*/ 0 h 140"/>
                <a:gd name="T29" fmla="*/ 81 w 81"/>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1" h="140">
                  <a:moveTo>
                    <a:pt x="0" y="0"/>
                  </a:moveTo>
                  <a:lnTo>
                    <a:pt x="81" y="0"/>
                  </a:lnTo>
                  <a:lnTo>
                    <a:pt x="81" y="27"/>
                  </a:lnTo>
                  <a:lnTo>
                    <a:pt x="61" y="27"/>
                  </a:lnTo>
                  <a:lnTo>
                    <a:pt x="61" y="140"/>
                  </a:lnTo>
                  <a:lnTo>
                    <a:pt x="26" y="140"/>
                  </a:lnTo>
                  <a:lnTo>
                    <a:pt x="26" y="27"/>
                  </a:lnTo>
                  <a:lnTo>
                    <a:pt x="0" y="27"/>
                  </a:lnTo>
                  <a:lnTo>
                    <a:pt x="0" y="0"/>
                  </a:lnTo>
                  <a:close/>
                </a:path>
              </a:pathLst>
            </a:custGeom>
            <a:solidFill>
              <a:srgbClr val="008000"/>
            </a:solidFill>
            <a:ln w="9525">
              <a:noFill/>
              <a:round/>
              <a:headEnd/>
              <a:tailEnd/>
            </a:ln>
          </p:spPr>
          <p:txBody>
            <a:bodyPr/>
            <a:lstStyle/>
            <a:p>
              <a:endParaRPr lang="en-US" dirty="0"/>
            </a:p>
          </p:txBody>
        </p:sp>
        <p:sp>
          <p:nvSpPr>
            <p:cNvPr id="43090" name="Freeform 68"/>
            <p:cNvSpPr>
              <a:spLocks/>
            </p:cNvSpPr>
            <p:nvPr/>
          </p:nvSpPr>
          <p:spPr bwMode="auto">
            <a:xfrm>
              <a:off x="2617" y="1954"/>
              <a:ext cx="39" cy="70"/>
            </a:xfrm>
            <a:custGeom>
              <a:avLst/>
              <a:gdLst>
                <a:gd name="T0" fmla="*/ 0 w 77"/>
                <a:gd name="T1" fmla="*/ 0 h 140"/>
                <a:gd name="T2" fmla="*/ 77 w 77"/>
                <a:gd name="T3" fmla="*/ 0 h 140"/>
                <a:gd name="T4" fmla="*/ 77 w 77"/>
                <a:gd name="T5" fmla="*/ 26 h 140"/>
                <a:gd name="T6" fmla="*/ 38 w 77"/>
                <a:gd name="T7" fmla="*/ 26 h 140"/>
                <a:gd name="T8" fmla="*/ 38 w 77"/>
                <a:gd name="T9" fmla="*/ 55 h 140"/>
                <a:gd name="T10" fmla="*/ 73 w 77"/>
                <a:gd name="T11" fmla="*/ 55 h 140"/>
                <a:gd name="T12" fmla="*/ 73 w 77"/>
                <a:gd name="T13" fmla="*/ 81 h 140"/>
                <a:gd name="T14" fmla="*/ 38 w 77"/>
                <a:gd name="T15" fmla="*/ 81 h 140"/>
                <a:gd name="T16" fmla="*/ 38 w 77"/>
                <a:gd name="T17" fmla="*/ 113 h 140"/>
                <a:gd name="T18" fmla="*/ 77 w 77"/>
                <a:gd name="T19" fmla="*/ 113 h 140"/>
                <a:gd name="T20" fmla="*/ 77 w 77"/>
                <a:gd name="T21" fmla="*/ 140 h 140"/>
                <a:gd name="T22" fmla="*/ 0 w 77"/>
                <a:gd name="T23" fmla="*/ 140 h 140"/>
                <a:gd name="T24" fmla="*/ 0 w 77"/>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7"/>
                <a:gd name="T40" fmla="*/ 0 h 140"/>
                <a:gd name="T41" fmla="*/ 77 w 77"/>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7" h="140">
                  <a:moveTo>
                    <a:pt x="0" y="0"/>
                  </a:moveTo>
                  <a:lnTo>
                    <a:pt x="77" y="0"/>
                  </a:lnTo>
                  <a:lnTo>
                    <a:pt x="77" y="26"/>
                  </a:lnTo>
                  <a:lnTo>
                    <a:pt x="38" y="26"/>
                  </a:lnTo>
                  <a:lnTo>
                    <a:pt x="38" y="55"/>
                  </a:lnTo>
                  <a:lnTo>
                    <a:pt x="73" y="55"/>
                  </a:lnTo>
                  <a:lnTo>
                    <a:pt x="73" y="81"/>
                  </a:lnTo>
                  <a:lnTo>
                    <a:pt x="38" y="81"/>
                  </a:lnTo>
                  <a:lnTo>
                    <a:pt x="38" y="113"/>
                  </a:lnTo>
                  <a:lnTo>
                    <a:pt x="77" y="113"/>
                  </a:lnTo>
                  <a:lnTo>
                    <a:pt x="77" y="140"/>
                  </a:lnTo>
                  <a:lnTo>
                    <a:pt x="0" y="140"/>
                  </a:lnTo>
                  <a:lnTo>
                    <a:pt x="0" y="0"/>
                  </a:lnTo>
                  <a:close/>
                </a:path>
              </a:pathLst>
            </a:custGeom>
            <a:solidFill>
              <a:srgbClr val="008000"/>
            </a:solidFill>
            <a:ln w="9525">
              <a:noFill/>
              <a:round/>
              <a:headEnd/>
              <a:tailEnd/>
            </a:ln>
          </p:spPr>
          <p:txBody>
            <a:bodyPr/>
            <a:lstStyle/>
            <a:p>
              <a:endParaRPr lang="en-US" dirty="0"/>
            </a:p>
          </p:txBody>
        </p:sp>
        <p:sp>
          <p:nvSpPr>
            <p:cNvPr id="43091" name="Freeform 69"/>
            <p:cNvSpPr>
              <a:spLocks/>
            </p:cNvSpPr>
            <p:nvPr/>
          </p:nvSpPr>
          <p:spPr bwMode="auto">
            <a:xfrm>
              <a:off x="2662" y="1954"/>
              <a:ext cx="47" cy="70"/>
            </a:xfrm>
            <a:custGeom>
              <a:avLst/>
              <a:gdLst>
                <a:gd name="T0" fmla="*/ 0 w 95"/>
                <a:gd name="T1" fmla="*/ 0 h 140"/>
                <a:gd name="T2" fmla="*/ 73 w 95"/>
                <a:gd name="T3" fmla="*/ 0 h 140"/>
                <a:gd name="T4" fmla="*/ 95 w 95"/>
                <a:gd name="T5" fmla="*/ 19 h 140"/>
                <a:gd name="T6" fmla="*/ 95 w 95"/>
                <a:gd name="T7" fmla="*/ 121 h 140"/>
                <a:gd name="T8" fmla="*/ 73 w 95"/>
                <a:gd name="T9" fmla="*/ 140 h 140"/>
                <a:gd name="T10" fmla="*/ 0 w 95"/>
                <a:gd name="T11" fmla="*/ 140 h 140"/>
                <a:gd name="T12" fmla="*/ 0 w 95"/>
                <a:gd name="T13" fmla="*/ 26 h 140"/>
                <a:gd name="T14" fmla="*/ 34 w 95"/>
                <a:gd name="T15" fmla="*/ 26 h 140"/>
                <a:gd name="T16" fmla="*/ 34 w 95"/>
                <a:gd name="T17" fmla="*/ 113 h 140"/>
                <a:gd name="T18" fmla="*/ 56 w 95"/>
                <a:gd name="T19" fmla="*/ 113 h 140"/>
                <a:gd name="T20" fmla="*/ 56 w 95"/>
                <a:gd name="T21" fmla="*/ 26 h 140"/>
                <a:gd name="T22" fmla="*/ 34 w 95"/>
                <a:gd name="T23" fmla="*/ 26 h 140"/>
                <a:gd name="T24" fmla="*/ 0 w 95"/>
                <a:gd name="T25" fmla="*/ 26 h 140"/>
                <a:gd name="T26" fmla="*/ 0 w 95"/>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5"/>
                <a:gd name="T43" fmla="*/ 0 h 140"/>
                <a:gd name="T44" fmla="*/ 95 w 95"/>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5" h="140">
                  <a:moveTo>
                    <a:pt x="0" y="0"/>
                  </a:moveTo>
                  <a:lnTo>
                    <a:pt x="73" y="0"/>
                  </a:lnTo>
                  <a:lnTo>
                    <a:pt x="95" y="19"/>
                  </a:lnTo>
                  <a:lnTo>
                    <a:pt x="95" y="121"/>
                  </a:lnTo>
                  <a:lnTo>
                    <a:pt x="73" y="140"/>
                  </a:lnTo>
                  <a:lnTo>
                    <a:pt x="0" y="140"/>
                  </a:lnTo>
                  <a:lnTo>
                    <a:pt x="0" y="26"/>
                  </a:lnTo>
                  <a:lnTo>
                    <a:pt x="34" y="26"/>
                  </a:lnTo>
                  <a:lnTo>
                    <a:pt x="34" y="113"/>
                  </a:lnTo>
                  <a:lnTo>
                    <a:pt x="56" y="113"/>
                  </a:lnTo>
                  <a:lnTo>
                    <a:pt x="56" y="26"/>
                  </a:lnTo>
                  <a:lnTo>
                    <a:pt x="34" y="26"/>
                  </a:lnTo>
                  <a:lnTo>
                    <a:pt x="0" y="26"/>
                  </a:lnTo>
                  <a:lnTo>
                    <a:pt x="0" y="0"/>
                  </a:lnTo>
                  <a:close/>
                </a:path>
              </a:pathLst>
            </a:custGeom>
            <a:solidFill>
              <a:srgbClr val="008000"/>
            </a:solidFill>
            <a:ln w="9525">
              <a:noFill/>
              <a:round/>
              <a:headEnd/>
              <a:tailEnd/>
            </a:ln>
          </p:spPr>
          <p:txBody>
            <a:bodyPr/>
            <a:lstStyle/>
            <a:p>
              <a:endParaRPr lang="en-US" dirty="0"/>
            </a:p>
          </p:txBody>
        </p:sp>
        <p:sp>
          <p:nvSpPr>
            <p:cNvPr id="43092" name="Freeform 70"/>
            <p:cNvSpPr>
              <a:spLocks/>
            </p:cNvSpPr>
            <p:nvPr/>
          </p:nvSpPr>
          <p:spPr bwMode="auto">
            <a:xfrm>
              <a:off x="2745" y="1954"/>
              <a:ext cx="45" cy="70"/>
            </a:xfrm>
            <a:custGeom>
              <a:avLst/>
              <a:gdLst>
                <a:gd name="T0" fmla="*/ 22 w 89"/>
                <a:gd name="T1" fmla="*/ 0 h 140"/>
                <a:gd name="T2" fmla="*/ 69 w 89"/>
                <a:gd name="T3" fmla="*/ 0 h 140"/>
                <a:gd name="T4" fmla="*/ 89 w 89"/>
                <a:gd name="T5" fmla="*/ 19 h 140"/>
                <a:gd name="T6" fmla="*/ 89 w 89"/>
                <a:gd name="T7" fmla="*/ 47 h 140"/>
                <a:gd name="T8" fmla="*/ 56 w 89"/>
                <a:gd name="T9" fmla="*/ 47 h 140"/>
                <a:gd name="T10" fmla="*/ 56 w 89"/>
                <a:gd name="T11" fmla="*/ 27 h 140"/>
                <a:gd name="T12" fmla="*/ 34 w 89"/>
                <a:gd name="T13" fmla="*/ 27 h 140"/>
                <a:gd name="T14" fmla="*/ 34 w 89"/>
                <a:gd name="T15" fmla="*/ 58 h 140"/>
                <a:gd name="T16" fmla="*/ 64 w 89"/>
                <a:gd name="T17" fmla="*/ 58 h 140"/>
                <a:gd name="T18" fmla="*/ 62 w 89"/>
                <a:gd name="T19" fmla="*/ 58 h 140"/>
                <a:gd name="T20" fmla="*/ 89 w 89"/>
                <a:gd name="T21" fmla="*/ 79 h 140"/>
                <a:gd name="T22" fmla="*/ 89 w 89"/>
                <a:gd name="T23" fmla="*/ 121 h 140"/>
                <a:gd name="T24" fmla="*/ 69 w 89"/>
                <a:gd name="T25" fmla="*/ 140 h 140"/>
                <a:gd name="T26" fmla="*/ 22 w 89"/>
                <a:gd name="T27" fmla="*/ 140 h 140"/>
                <a:gd name="T28" fmla="*/ 0 w 89"/>
                <a:gd name="T29" fmla="*/ 121 h 140"/>
                <a:gd name="T30" fmla="*/ 0 w 89"/>
                <a:gd name="T31" fmla="*/ 97 h 140"/>
                <a:gd name="T32" fmla="*/ 30 w 89"/>
                <a:gd name="T33" fmla="*/ 97 h 140"/>
                <a:gd name="T34" fmla="*/ 30 w 89"/>
                <a:gd name="T35" fmla="*/ 113 h 140"/>
                <a:gd name="T36" fmla="*/ 56 w 89"/>
                <a:gd name="T37" fmla="*/ 113 h 140"/>
                <a:gd name="T38" fmla="*/ 56 w 89"/>
                <a:gd name="T39" fmla="*/ 86 h 140"/>
                <a:gd name="T40" fmla="*/ 26 w 89"/>
                <a:gd name="T41" fmla="*/ 86 h 140"/>
                <a:gd name="T42" fmla="*/ 0 w 89"/>
                <a:gd name="T43" fmla="*/ 66 h 140"/>
                <a:gd name="T44" fmla="*/ 0 w 89"/>
                <a:gd name="T45" fmla="*/ 19 h 140"/>
                <a:gd name="T46" fmla="*/ 22 w 89"/>
                <a:gd name="T47" fmla="*/ 0 h 14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9"/>
                <a:gd name="T73" fmla="*/ 0 h 140"/>
                <a:gd name="T74" fmla="*/ 89 w 89"/>
                <a:gd name="T75" fmla="*/ 140 h 14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9" h="140">
                  <a:moveTo>
                    <a:pt x="22" y="0"/>
                  </a:moveTo>
                  <a:lnTo>
                    <a:pt x="69" y="0"/>
                  </a:lnTo>
                  <a:lnTo>
                    <a:pt x="89" y="19"/>
                  </a:lnTo>
                  <a:lnTo>
                    <a:pt x="89" y="47"/>
                  </a:lnTo>
                  <a:lnTo>
                    <a:pt x="56" y="47"/>
                  </a:lnTo>
                  <a:lnTo>
                    <a:pt x="56" y="27"/>
                  </a:lnTo>
                  <a:lnTo>
                    <a:pt x="34" y="27"/>
                  </a:lnTo>
                  <a:lnTo>
                    <a:pt x="34" y="58"/>
                  </a:lnTo>
                  <a:lnTo>
                    <a:pt x="64" y="58"/>
                  </a:lnTo>
                  <a:lnTo>
                    <a:pt x="62" y="58"/>
                  </a:lnTo>
                  <a:lnTo>
                    <a:pt x="89" y="79"/>
                  </a:lnTo>
                  <a:lnTo>
                    <a:pt x="89" y="121"/>
                  </a:lnTo>
                  <a:lnTo>
                    <a:pt x="69" y="140"/>
                  </a:lnTo>
                  <a:lnTo>
                    <a:pt x="22" y="140"/>
                  </a:lnTo>
                  <a:lnTo>
                    <a:pt x="0" y="121"/>
                  </a:lnTo>
                  <a:lnTo>
                    <a:pt x="0" y="97"/>
                  </a:lnTo>
                  <a:lnTo>
                    <a:pt x="30" y="97"/>
                  </a:lnTo>
                  <a:lnTo>
                    <a:pt x="30" y="113"/>
                  </a:lnTo>
                  <a:lnTo>
                    <a:pt x="56" y="113"/>
                  </a:lnTo>
                  <a:lnTo>
                    <a:pt x="56" y="86"/>
                  </a:lnTo>
                  <a:lnTo>
                    <a:pt x="26" y="86"/>
                  </a:lnTo>
                  <a:lnTo>
                    <a:pt x="0" y="66"/>
                  </a:lnTo>
                  <a:lnTo>
                    <a:pt x="0" y="19"/>
                  </a:lnTo>
                  <a:lnTo>
                    <a:pt x="22" y="0"/>
                  </a:lnTo>
                  <a:close/>
                </a:path>
              </a:pathLst>
            </a:custGeom>
            <a:solidFill>
              <a:srgbClr val="008000"/>
            </a:solidFill>
            <a:ln w="9525">
              <a:noFill/>
              <a:round/>
              <a:headEnd/>
              <a:tailEnd/>
            </a:ln>
          </p:spPr>
          <p:txBody>
            <a:bodyPr/>
            <a:lstStyle/>
            <a:p>
              <a:endParaRPr lang="en-US" dirty="0"/>
            </a:p>
          </p:txBody>
        </p:sp>
        <p:sp>
          <p:nvSpPr>
            <p:cNvPr id="43093" name="Freeform 71"/>
            <p:cNvSpPr>
              <a:spLocks/>
            </p:cNvSpPr>
            <p:nvPr/>
          </p:nvSpPr>
          <p:spPr bwMode="auto">
            <a:xfrm>
              <a:off x="2795"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5 w 80"/>
                <a:gd name="T11" fmla="*/ 140 h 140"/>
                <a:gd name="T12" fmla="*/ 25 w 80"/>
                <a:gd name="T13" fmla="*/ 27 h 140"/>
                <a:gd name="T14" fmla="*/ 0 w 80"/>
                <a:gd name="T15" fmla="*/ 27 h 140"/>
                <a:gd name="T16" fmla="*/ 0 w 80"/>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140"/>
                <a:gd name="T29" fmla="*/ 80 w 80"/>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140">
                  <a:moveTo>
                    <a:pt x="0" y="0"/>
                  </a:moveTo>
                  <a:lnTo>
                    <a:pt x="80" y="0"/>
                  </a:lnTo>
                  <a:lnTo>
                    <a:pt x="80" y="27"/>
                  </a:lnTo>
                  <a:lnTo>
                    <a:pt x="59" y="27"/>
                  </a:lnTo>
                  <a:lnTo>
                    <a:pt x="59" y="140"/>
                  </a:lnTo>
                  <a:lnTo>
                    <a:pt x="25" y="140"/>
                  </a:lnTo>
                  <a:lnTo>
                    <a:pt x="25" y="27"/>
                  </a:lnTo>
                  <a:lnTo>
                    <a:pt x="0" y="27"/>
                  </a:lnTo>
                  <a:lnTo>
                    <a:pt x="0" y="0"/>
                  </a:lnTo>
                  <a:close/>
                </a:path>
              </a:pathLst>
            </a:custGeom>
            <a:solidFill>
              <a:srgbClr val="008000"/>
            </a:solidFill>
            <a:ln w="9525">
              <a:noFill/>
              <a:round/>
              <a:headEnd/>
              <a:tailEnd/>
            </a:ln>
          </p:spPr>
          <p:txBody>
            <a:bodyPr/>
            <a:lstStyle/>
            <a:p>
              <a:endParaRPr lang="en-US" dirty="0"/>
            </a:p>
          </p:txBody>
        </p:sp>
        <p:sp>
          <p:nvSpPr>
            <p:cNvPr id="43094" name="Freeform 72"/>
            <p:cNvSpPr>
              <a:spLocks/>
            </p:cNvSpPr>
            <p:nvPr/>
          </p:nvSpPr>
          <p:spPr bwMode="auto">
            <a:xfrm>
              <a:off x="2830" y="1954"/>
              <a:ext cx="55" cy="70"/>
            </a:xfrm>
            <a:custGeom>
              <a:avLst/>
              <a:gdLst>
                <a:gd name="T0" fmla="*/ 30 w 110"/>
                <a:gd name="T1" fmla="*/ 0 h 140"/>
                <a:gd name="T2" fmla="*/ 80 w 110"/>
                <a:gd name="T3" fmla="*/ 0 h 140"/>
                <a:gd name="T4" fmla="*/ 110 w 110"/>
                <a:gd name="T5" fmla="*/ 140 h 140"/>
                <a:gd name="T6" fmla="*/ 72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8 w 110"/>
                <a:gd name="T23" fmla="*/ 140 h 140"/>
                <a:gd name="T24" fmla="*/ 0 w 110"/>
                <a:gd name="T25" fmla="*/ 140 h 140"/>
                <a:gd name="T26" fmla="*/ 30 w 110"/>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40"/>
                <a:gd name="T44" fmla="*/ 110 w 110"/>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40">
                  <a:moveTo>
                    <a:pt x="30" y="0"/>
                  </a:moveTo>
                  <a:lnTo>
                    <a:pt x="80" y="0"/>
                  </a:lnTo>
                  <a:lnTo>
                    <a:pt x="110" y="140"/>
                  </a:lnTo>
                  <a:lnTo>
                    <a:pt x="72" y="140"/>
                  </a:lnTo>
                  <a:lnTo>
                    <a:pt x="67" y="113"/>
                  </a:lnTo>
                  <a:lnTo>
                    <a:pt x="67" y="89"/>
                  </a:lnTo>
                  <a:lnTo>
                    <a:pt x="55" y="23"/>
                  </a:lnTo>
                  <a:lnTo>
                    <a:pt x="42" y="89"/>
                  </a:lnTo>
                  <a:lnTo>
                    <a:pt x="67" y="89"/>
                  </a:lnTo>
                  <a:lnTo>
                    <a:pt x="67" y="113"/>
                  </a:lnTo>
                  <a:lnTo>
                    <a:pt x="42" y="113"/>
                  </a:lnTo>
                  <a:lnTo>
                    <a:pt x="38" y="140"/>
                  </a:lnTo>
                  <a:lnTo>
                    <a:pt x="0" y="140"/>
                  </a:lnTo>
                  <a:lnTo>
                    <a:pt x="30" y="0"/>
                  </a:lnTo>
                  <a:close/>
                </a:path>
              </a:pathLst>
            </a:custGeom>
            <a:solidFill>
              <a:srgbClr val="008000"/>
            </a:solidFill>
            <a:ln w="9525">
              <a:noFill/>
              <a:round/>
              <a:headEnd/>
              <a:tailEnd/>
            </a:ln>
          </p:spPr>
          <p:txBody>
            <a:bodyPr/>
            <a:lstStyle/>
            <a:p>
              <a:endParaRPr lang="en-US" dirty="0"/>
            </a:p>
          </p:txBody>
        </p:sp>
        <p:sp>
          <p:nvSpPr>
            <p:cNvPr id="43095" name="Freeform 73"/>
            <p:cNvSpPr>
              <a:spLocks/>
            </p:cNvSpPr>
            <p:nvPr/>
          </p:nvSpPr>
          <p:spPr bwMode="auto">
            <a:xfrm>
              <a:off x="2881" y="1954"/>
              <a:ext cx="40" cy="70"/>
            </a:xfrm>
            <a:custGeom>
              <a:avLst/>
              <a:gdLst>
                <a:gd name="T0" fmla="*/ 0 w 80"/>
                <a:gd name="T1" fmla="*/ 0 h 140"/>
                <a:gd name="T2" fmla="*/ 80 w 80"/>
                <a:gd name="T3" fmla="*/ 0 h 140"/>
                <a:gd name="T4" fmla="*/ 80 w 80"/>
                <a:gd name="T5" fmla="*/ 27 h 140"/>
                <a:gd name="T6" fmla="*/ 59 w 80"/>
                <a:gd name="T7" fmla="*/ 27 h 140"/>
                <a:gd name="T8" fmla="*/ 59 w 80"/>
                <a:gd name="T9" fmla="*/ 140 h 140"/>
                <a:gd name="T10" fmla="*/ 26 w 80"/>
                <a:gd name="T11" fmla="*/ 140 h 140"/>
                <a:gd name="T12" fmla="*/ 26 w 80"/>
                <a:gd name="T13" fmla="*/ 27 h 140"/>
                <a:gd name="T14" fmla="*/ 0 w 80"/>
                <a:gd name="T15" fmla="*/ 27 h 140"/>
                <a:gd name="T16" fmla="*/ 0 w 80"/>
                <a:gd name="T17" fmla="*/ 0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0"/>
                <a:gd name="T28" fmla="*/ 0 h 140"/>
                <a:gd name="T29" fmla="*/ 80 w 80"/>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0" h="140">
                  <a:moveTo>
                    <a:pt x="0" y="0"/>
                  </a:moveTo>
                  <a:lnTo>
                    <a:pt x="80" y="0"/>
                  </a:lnTo>
                  <a:lnTo>
                    <a:pt x="80" y="27"/>
                  </a:lnTo>
                  <a:lnTo>
                    <a:pt x="59" y="27"/>
                  </a:lnTo>
                  <a:lnTo>
                    <a:pt x="59" y="140"/>
                  </a:lnTo>
                  <a:lnTo>
                    <a:pt x="26" y="140"/>
                  </a:lnTo>
                  <a:lnTo>
                    <a:pt x="26" y="27"/>
                  </a:lnTo>
                  <a:lnTo>
                    <a:pt x="0" y="27"/>
                  </a:lnTo>
                  <a:lnTo>
                    <a:pt x="0" y="0"/>
                  </a:lnTo>
                  <a:close/>
                </a:path>
              </a:pathLst>
            </a:custGeom>
            <a:solidFill>
              <a:srgbClr val="008000"/>
            </a:solidFill>
            <a:ln w="9525">
              <a:noFill/>
              <a:round/>
              <a:headEnd/>
              <a:tailEnd/>
            </a:ln>
          </p:spPr>
          <p:txBody>
            <a:bodyPr/>
            <a:lstStyle/>
            <a:p>
              <a:endParaRPr lang="en-US" dirty="0"/>
            </a:p>
          </p:txBody>
        </p:sp>
        <p:sp>
          <p:nvSpPr>
            <p:cNvPr id="43096" name="Freeform 74"/>
            <p:cNvSpPr>
              <a:spLocks/>
            </p:cNvSpPr>
            <p:nvPr/>
          </p:nvSpPr>
          <p:spPr bwMode="auto">
            <a:xfrm>
              <a:off x="2929" y="1954"/>
              <a:ext cx="39" cy="70"/>
            </a:xfrm>
            <a:custGeom>
              <a:avLst/>
              <a:gdLst>
                <a:gd name="T0" fmla="*/ 0 w 78"/>
                <a:gd name="T1" fmla="*/ 0 h 140"/>
                <a:gd name="T2" fmla="*/ 78 w 78"/>
                <a:gd name="T3" fmla="*/ 0 h 140"/>
                <a:gd name="T4" fmla="*/ 78 w 78"/>
                <a:gd name="T5" fmla="*/ 26 h 140"/>
                <a:gd name="T6" fmla="*/ 38 w 78"/>
                <a:gd name="T7" fmla="*/ 26 h 140"/>
                <a:gd name="T8" fmla="*/ 38 w 78"/>
                <a:gd name="T9" fmla="*/ 55 h 140"/>
                <a:gd name="T10" fmla="*/ 72 w 78"/>
                <a:gd name="T11" fmla="*/ 55 h 140"/>
                <a:gd name="T12" fmla="*/ 72 w 78"/>
                <a:gd name="T13" fmla="*/ 81 h 140"/>
                <a:gd name="T14" fmla="*/ 38 w 78"/>
                <a:gd name="T15" fmla="*/ 81 h 140"/>
                <a:gd name="T16" fmla="*/ 38 w 78"/>
                <a:gd name="T17" fmla="*/ 113 h 140"/>
                <a:gd name="T18" fmla="*/ 78 w 78"/>
                <a:gd name="T19" fmla="*/ 113 h 140"/>
                <a:gd name="T20" fmla="*/ 78 w 78"/>
                <a:gd name="T21" fmla="*/ 140 h 140"/>
                <a:gd name="T22" fmla="*/ 0 w 78"/>
                <a:gd name="T23" fmla="*/ 140 h 140"/>
                <a:gd name="T24" fmla="*/ 0 w 78"/>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8"/>
                <a:gd name="T40" fmla="*/ 0 h 140"/>
                <a:gd name="T41" fmla="*/ 78 w 78"/>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8" h="140">
                  <a:moveTo>
                    <a:pt x="0" y="0"/>
                  </a:moveTo>
                  <a:lnTo>
                    <a:pt x="78" y="0"/>
                  </a:lnTo>
                  <a:lnTo>
                    <a:pt x="78" y="26"/>
                  </a:lnTo>
                  <a:lnTo>
                    <a:pt x="38" y="26"/>
                  </a:lnTo>
                  <a:lnTo>
                    <a:pt x="38" y="55"/>
                  </a:lnTo>
                  <a:lnTo>
                    <a:pt x="72" y="55"/>
                  </a:lnTo>
                  <a:lnTo>
                    <a:pt x="72" y="81"/>
                  </a:lnTo>
                  <a:lnTo>
                    <a:pt x="38" y="81"/>
                  </a:lnTo>
                  <a:lnTo>
                    <a:pt x="38" y="113"/>
                  </a:lnTo>
                  <a:lnTo>
                    <a:pt x="78" y="113"/>
                  </a:lnTo>
                  <a:lnTo>
                    <a:pt x="78" y="140"/>
                  </a:lnTo>
                  <a:lnTo>
                    <a:pt x="0" y="140"/>
                  </a:lnTo>
                  <a:lnTo>
                    <a:pt x="0" y="0"/>
                  </a:lnTo>
                  <a:close/>
                </a:path>
              </a:pathLst>
            </a:custGeom>
            <a:solidFill>
              <a:srgbClr val="008000"/>
            </a:solidFill>
            <a:ln w="9525">
              <a:noFill/>
              <a:round/>
              <a:headEnd/>
              <a:tailEnd/>
            </a:ln>
          </p:spPr>
          <p:txBody>
            <a:bodyPr/>
            <a:lstStyle/>
            <a:p>
              <a:endParaRPr lang="en-US" dirty="0"/>
            </a:p>
          </p:txBody>
        </p:sp>
        <p:sp>
          <p:nvSpPr>
            <p:cNvPr id="43097" name="Freeform 75"/>
            <p:cNvSpPr>
              <a:spLocks/>
            </p:cNvSpPr>
            <p:nvPr/>
          </p:nvSpPr>
          <p:spPr bwMode="auto">
            <a:xfrm>
              <a:off x="2975" y="1954"/>
              <a:ext cx="46" cy="70"/>
            </a:xfrm>
            <a:custGeom>
              <a:avLst/>
              <a:gdLst>
                <a:gd name="T0" fmla="*/ 21 w 90"/>
                <a:gd name="T1" fmla="*/ 0 h 140"/>
                <a:gd name="T2" fmla="*/ 68 w 90"/>
                <a:gd name="T3" fmla="*/ 0 h 140"/>
                <a:gd name="T4" fmla="*/ 90 w 90"/>
                <a:gd name="T5" fmla="*/ 19 h 140"/>
                <a:gd name="T6" fmla="*/ 90 w 90"/>
                <a:gd name="T7" fmla="*/ 47 h 140"/>
                <a:gd name="T8" fmla="*/ 56 w 90"/>
                <a:gd name="T9" fmla="*/ 47 h 140"/>
                <a:gd name="T10" fmla="*/ 56 w 90"/>
                <a:gd name="T11" fmla="*/ 27 h 140"/>
                <a:gd name="T12" fmla="*/ 34 w 90"/>
                <a:gd name="T13" fmla="*/ 27 h 140"/>
                <a:gd name="T14" fmla="*/ 34 w 90"/>
                <a:gd name="T15" fmla="*/ 58 h 140"/>
                <a:gd name="T16" fmla="*/ 65 w 90"/>
                <a:gd name="T17" fmla="*/ 58 h 140"/>
                <a:gd name="T18" fmla="*/ 62 w 90"/>
                <a:gd name="T19" fmla="*/ 58 h 140"/>
                <a:gd name="T20" fmla="*/ 90 w 90"/>
                <a:gd name="T21" fmla="*/ 79 h 140"/>
                <a:gd name="T22" fmla="*/ 90 w 90"/>
                <a:gd name="T23" fmla="*/ 121 h 140"/>
                <a:gd name="T24" fmla="*/ 68 w 90"/>
                <a:gd name="T25" fmla="*/ 140 h 140"/>
                <a:gd name="T26" fmla="*/ 21 w 90"/>
                <a:gd name="T27" fmla="*/ 140 h 140"/>
                <a:gd name="T28" fmla="*/ 0 w 90"/>
                <a:gd name="T29" fmla="*/ 121 h 140"/>
                <a:gd name="T30" fmla="*/ 0 w 90"/>
                <a:gd name="T31" fmla="*/ 97 h 140"/>
                <a:gd name="T32" fmla="*/ 31 w 90"/>
                <a:gd name="T33" fmla="*/ 97 h 140"/>
                <a:gd name="T34" fmla="*/ 31 w 90"/>
                <a:gd name="T35" fmla="*/ 113 h 140"/>
                <a:gd name="T36" fmla="*/ 56 w 90"/>
                <a:gd name="T37" fmla="*/ 113 h 140"/>
                <a:gd name="T38" fmla="*/ 56 w 90"/>
                <a:gd name="T39" fmla="*/ 86 h 140"/>
                <a:gd name="T40" fmla="*/ 26 w 90"/>
                <a:gd name="T41" fmla="*/ 86 h 140"/>
                <a:gd name="T42" fmla="*/ 0 w 90"/>
                <a:gd name="T43" fmla="*/ 66 h 140"/>
                <a:gd name="T44" fmla="*/ 0 w 90"/>
                <a:gd name="T45" fmla="*/ 19 h 140"/>
                <a:gd name="T46" fmla="*/ 21 w 90"/>
                <a:gd name="T47" fmla="*/ 0 h 14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140"/>
                <a:gd name="T74" fmla="*/ 90 w 90"/>
                <a:gd name="T75" fmla="*/ 140 h 14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140">
                  <a:moveTo>
                    <a:pt x="21" y="0"/>
                  </a:moveTo>
                  <a:lnTo>
                    <a:pt x="68" y="0"/>
                  </a:lnTo>
                  <a:lnTo>
                    <a:pt x="90" y="19"/>
                  </a:lnTo>
                  <a:lnTo>
                    <a:pt x="90" y="47"/>
                  </a:lnTo>
                  <a:lnTo>
                    <a:pt x="56" y="47"/>
                  </a:lnTo>
                  <a:lnTo>
                    <a:pt x="56" y="27"/>
                  </a:lnTo>
                  <a:lnTo>
                    <a:pt x="34" y="27"/>
                  </a:lnTo>
                  <a:lnTo>
                    <a:pt x="34" y="58"/>
                  </a:lnTo>
                  <a:lnTo>
                    <a:pt x="65" y="58"/>
                  </a:lnTo>
                  <a:lnTo>
                    <a:pt x="62" y="58"/>
                  </a:lnTo>
                  <a:lnTo>
                    <a:pt x="90" y="79"/>
                  </a:lnTo>
                  <a:lnTo>
                    <a:pt x="90" y="121"/>
                  </a:lnTo>
                  <a:lnTo>
                    <a:pt x="68" y="140"/>
                  </a:lnTo>
                  <a:lnTo>
                    <a:pt x="21" y="140"/>
                  </a:lnTo>
                  <a:lnTo>
                    <a:pt x="0" y="121"/>
                  </a:lnTo>
                  <a:lnTo>
                    <a:pt x="0" y="97"/>
                  </a:lnTo>
                  <a:lnTo>
                    <a:pt x="31" y="97"/>
                  </a:lnTo>
                  <a:lnTo>
                    <a:pt x="31" y="113"/>
                  </a:lnTo>
                  <a:lnTo>
                    <a:pt x="56" y="113"/>
                  </a:lnTo>
                  <a:lnTo>
                    <a:pt x="56" y="86"/>
                  </a:lnTo>
                  <a:lnTo>
                    <a:pt x="26" y="86"/>
                  </a:lnTo>
                  <a:lnTo>
                    <a:pt x="0" y="66"/>
                  </a:lnTo>
                  <a:lnTo>
                    <a:pt x="0" y="19"/>
                  </a:lnTo>
                  <a:lnTo>
                    <a:pt x="21" y="0"/>
                  </a:lnTo>
                  <a:close/>
                </a:path>
              </a:pathLst>
            </a:custGeom>
            <a:solidFill>
              <a:srgbClr val="008000"/>
            </a:solidFill>
            <a:ln w="9525">
              <a:noFill/>
              <a:round/>
              <a:headEnd/>
              <a:tailEnd/>
            </a:ln>
          </p:spPr>
          <p:txBody>
            <a:bodyPr/>
            <a:lstStyle/>
            <a:p>
              <a:endParaRPr lang="en-US" dirty="0"/>
            </a:p>
          </p:txBody>
        </p:sp>
        <p:sp>
          <p:nvSpPr>
            <p:cNvPr id="43098" name="Freeform 76"/>
            <p:cNvSpPr>
              <a:spLocks/>
            </p:cNvSpPr>
            <p:nvPr/>
          </p:nvSpPr>
          <p:spPr bwMode="auto">
            <a:xfrm>
              <a:off x="3050" y="1954"/>
              <a:ext cx="49" cy="70"/>
            </a:xfrm>
            <a:custGeom>
              <a:avLst/>
              <a:gdLst>
                <a:gd name="T0" fmla="*/ 25 w 97"/>
                <a:gd name="T1" fmla="*/ 0 h 140"/>
                <a:gd name="T2" fmla="*/ 72 w 97"/>
                <a:gd name="T3" fmla="*/ 0 h 140"/>
                <a:gd name="T4" fmla="*/ 97 w 97"/>
                <a:gd name="T5" fmla="*/ 23 h 140"/>
                <a:gd name="T6" fmla="*/ 97 w 97"/>
                <a:gd name="T7" fmla="*/ 116 h 140"/>
                <a:gd name="T8" fmla="*/ 72 w 97"/>
                <a:gd name="T9" fmla="*/ 140 h 140"/>
                <a:gd name="T10" fmla="*/ 63 w 97"/>
                <a:gd name="T11" fmla="*/ 140 h 140"/>
                <a:gd name="T12" fmla="*/ 34 w 97"/>
                <a:gd name="T13" fmla="*/ 140 h 140"/>
                <a:gd name="T14" fmla="*/ 25 w 97"/>
                <a:gd name="T15" fmla="*/ 140 h 140"/>
                <a:gd name="T16" fmla="*/ 0 w 97"/>
                <a:gd name="T17" fmla="*/ 116 h 140"/>
                <a:gd name="T18" fmla="*/ 0 w 97"/>
                <a:gd name="T19" fmla="*/ 113 h 140"/>
                <a:gd name="T20" fmla="*/ 38 w 97"/>
                <a:gd name="T21" fmla="*/ 113 h 140"/>
                <a:gd name="T22" fmla="*/ 59 w 97"/>
                <a:gd name="T23" fmla="*/ 113 h 140"/>
                <a:gd name="T24" fmla="*/ 59 w 97"/>
                <a:gd name="T25" fmla="*/ 26 h 140"/>
                <a:gd name="T26" fmla="*/ 38 w 97"/>
                <a:gd name="T27" fmla="*/ 26 h 140"/>
                <a:gd name="T28" fmla="*/ 38 w 97"/>
                <a:gd name="T29" fmla="*/ 113 h 140"/>
                <a:gd name="T30" fmla="*/ 0 w 97"/>
                <a:gd name="T31" fmla="*/ 113 h 140"/>
                <a:gd name="T32" fmla="*/ 0 w 97"/>
                <a:gd name="T33" fmla="*/ 23 h 140"/>
                <a:gd name="T34" fmla="*/ 25 w 97"/>
                <a:gd name="T35" fmla="*/ 0 h 1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7"/>
                <a:gd name="T55" fmla="*/ 0 h 140"/>
                <a:gd name="T56" fmla="*/ 97 w 97"/>
                <a:gd name="T57" fmla="*/ 140 h 1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7" h="140">
                  <a:moveTo>
                    <a:pt x="25" y="0"/>
                  </a:moveTo>
                  <a:lnTo>
                    <a:pt x="72" y="0"/>
                  </a:lnTo>
                  <a:lnTo>
                    <a:pt x="97" y="23"/>
                  </a:lnTo>
                  <a:lnTo>
                    <a:pt x="97" y="116"/>
                  </a:lnTo>
                  <a:lnTo>
                    <a:pt x="72" y="140"/>
                  </a:lnTo>
                  <a:lnTo>
                    <a:pt x="63" y="140"/>
                  </a:lnTo>
                  <a:lnTo>
                    <a:pt x="34" y="140"/>
                  </a:lnTo>
                  <a:lnTo>
                    <a:pt x="25" y="140"/>
                  </a:lnTo>
                  <a:lnTo>
                    <a:pt x="0" y="116"/>
                  </a:lnTo>
                  <a:lnTo>
                    <a:pt x="0" y="113"/>
                  </a:lnTo>
                  <a:lnTo>
                    <a:pt x="38" y="113"/>
                  </a:lnTo>
                  <a:lnTo>
                    <a:pt x="59" y="113"/>
                  </a:lnTo>
                  <a:lnTo>
                    <a:pt x="59" y="26"/>
                  </a:lnTo>
                  <a:lnTo>
                    <a:pt x="38" y="26"/>
                  </a:lnTo>
                  <a:lnTo>
                    <a:pt x="38" y="113"/>
                  </a:lnTo>
                  <a:lnTo>
                    <a:pt x="0" y="113"/>
                  </a:lnTo>
                  <a:lnTo>
                    <a:pt x="0" y="23"/>
                  </a:lnTo>
                  <a:lnTo>
                    <a:pt x="25" y="0"/>
                  </a:lnTo>
                  <a:close/>
                </a:path>
              </a:pathLst>
            </a:custGeom>
            <a:solidFill>
              <a:srgbClr val="008000"/>
            </a:solidFill>
            <a:ln w="9525">
              <a:noFill/>
              <a:round/>
              <a:headEnd/>
              <a:tailEnd/>
            </a:ln>
          </p:spPr>
          <p:txBody>
            <a:bodyPr/>
            <a:lstStyle/>
            <a:p>
              <a:endParaRPr lang="en-US" dirty="0"/>
            </a:p>
          </p:txBody>
        </p:sp>
        <p:sp>
          <p:nvSpPr>
            <p:cNvPr id="43099" name="Freeform 77"/>
            <p:cNvSpPr>
              <a:spLocks/>
            </p:cNvSpPr>
            <p:nvPr/>
          </p:nvSpPr>
          <p:spPr bwMode="auto">
            <a:xfrm>
              <a:off x="3109" y="1954"/>
              <a:ext cx="38" cy="70"/>
            </a:xfrm>
            <a:custGeom>
              <a:avLst/>
              <a:gdLst>
                <a:gd name="T0" fmla="*/ 0 w 76"/>
                <a:gd name="T1" fmla="*/ 0 h 140"/>
                <a:gd name="T2" fmla="*/ 76 w 76"/>
                <a:gd name="T3" fmla="*/ 0 h 140"/>
                <a:gd name="T4" fmla="*/ 76 w 76"/>
                <a:gd name="T5" fmla="*/ 26 h 140"/>
                <a:gd name="T6" fmla="*/ 39 w 76"/>
                <a:gd name="T7" fmla="*/ 26 h 140"/>
                <a:gd name="T8" fmla="*/ 39 w 76"/>
                <a:gd name="T9" fmla="*/ 55 h 140"/>
                <a:gd name="T10" fmla="*/ 73 w 76"/>
                <a:gd name="T11" fmla="*/ 55 h 140"/>
                <a:gd name="T12" fmla="*/ 73 w 76"/>
                <a:gd name="T13" fmla="*/ 81 h 140"/>
                <a:gd name="T14" fmla="*/ 39 w 76"/>
                <a:gd name="T15" fmla="*/ 81 h 140"/>
                <a:gd name="T16" fmla="*/ 39 w 76"/>
                <a:gd name="T17" fmla="*/ 140 h 140"/>
                <a:gd name="T18" fmla="*/ 0 w 76"/>
                <a:gd name="T19" fmla="*/ 140 h 140"/>
                <a:gd name="T20" fmla="*/ 0 w 76"/>
                <a:gd name="T21" fmla="*/ 0 h 1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6"/>
                <a:gd name="T34" fmla="*/ 0 h 140"/>
                <a:gd name="T35" fmla="*/ 76 w 76"/>
                <a:gd name="T36" fmla="*/ 140 h 1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6" h="140">
                  <a:moveTo>
                    <a:pt x="0" y="0"/>
                  </a:moveTo>
                  <a:lnTo>
                    <a:pt x="76" y="0"/>
                  </a:lnTo>
                  <a:lnTo>
                    <a:pt x="76" y="26"/>
                  </a:lnTo>
                  <a:lnTo>
                    <a:pt x="39" y="26"/>
                  </a:lnTo>
                  <a:lnTo>
                    <a:pt x="39" y="55"/>
                  </a:lnTo>
                  <a:lnTo>
                    <a:pt x="73" y="55"/>
                  </a:lnTo>
                  <a:lnTo>
                    <a:pt x="73" y="81"/>
                  </a:lnTo>
                  <a:lnTo>
                    <a:pt x="39" y="81"/>
                  </a:lnTo>
                  <a:lnTo>
                    <a:pt x="39" y="140"/>
                  </a:lnTo>
                  <a:lnTo>
                    <a:pt x="0" y="140"/>
                  </a:lnTo>
                  <a:lnTo>
                    <a:pt x="0" y="0"/>
                  </a:lnTo>
                  <a:close/>
                </a:path>
              </a:pathLst>
            </a:custGeom>
            <a:solidFill>
              <a:srgbClr val="008000"/>
            </a:solidFill>
            <a:ln w="9525">
              <a:noFill/>
              <a:round/>
              <a:headEnd/>
              <a:tailEnd/>
            </a:ln>
          </p:spPr>
          <p:txBody>
            <a:bodyPr/>
            <a:lstStyle/>
            <a:p>
              <a:endParaRPr lang="en-US" dirty="0"/>
            </a:p>
          </p:txBody>
        </p:sp>
        <p:sp>
          <p:nvSpPr>
            <p:cNvPr id="43100" name="Freeform 78"/>
            <p:cNvSpPr>
              <a:spLocks/>
            </p:cNvSpPr>
            <p:nvPr/>
          </p:nvSpPr>
          <p:spPr bwMode="auto">
            <a:xfrm>
              <a:off x="3170" y="1954"/>
              <a:ext cx="55" cy="70"/>
            </a:xfrm>
            <a:custGeom>
              <a:avLst/>
              <a:gdLst>
                <a:gd name="T0" fmla="*/ 30 w 110"/>
                <a:gd name="T1" fmla="*/ 0 h 140"/>
                <a:gd name="T2" fmla="*/ 81 w 110"/>
                <a:gd name="T3" fmla="*/ 0 h 140"/>
                <a:gd name="T4" fmla="*/ 110 w 110"/>
                <a:gd name="T5" fmla="*/ 140 h 140"/>
                <a:gd name="T6" fmla="*/ 73 w 110"/>
                <a:gd name="T7" fmla="*/ 140 h 140"/>
                <a:gd name="T8" fmla="*/ 68 w 110"/>
                <a:gd name="T9" fmla="*/ 113 h 140"/>
                <a:gd name="T10" fmla="*/ 68 w 110"/>
                <a:gd name="T11" fmla="*/ 89 h 140"/>
                <a:gd name="T12" fmla="*/ 55 w 110"/>
                <a:gd name="T13" fmla="*/ 23 h 140"/>
                <a:gd name="T14" fmla="*/ 43 w 110"/>
                <a:gd name="T15" fmla="*/ 89 h 140"/>
                <a:gd name="T16" fmla="*/ 68 w 110"/>
                <a:gd name="T17" fmla="*/ 89 h 140"/>
                <a:gd name="T18" fmla="*/ 68 w 110"/>
                <a:gd name="T19" fmla="*/ 113 h 140"/>
                <a:gd name="T20" fmla="*/ 43 w 110"/>
                <a:gd name="T21" fmla="*/ 113 h 140"/>
                <a:gd name="T22" fmla="*/ 38 w 110"/>
                <a:gd name="T23" fmla="*/ 140 h 140"/>
                <a:gd name="T24" fmla="*/ 0 w 110"/>
                <a:gd name="T25" fmla="*/ 140 h 140"/>
                <a:gd name="T26" fmla="*/ 30 w 110"/>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40"/>
                <a:gd name="T44" fmla="*/ 110 w 110"/>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40">
                  <a:moveTo>
                    <a:pt x="30" y="0"/>
                  </a:moveTo>
                  <a:lnTo>
                    <a:pt x="81" y="0"/>
                  </a:lnTo>
                  <a:lnTo>
                    <a:pt x="110" y="140"/>
                  </a:lnTo>
                  <a:lnTo>
                    <a:pt x="73" y="140"/>
                  </a:lnTo>
                  <a:lnTo>
                    <a:pt x="68" y="113"/>
                  </a:lnTo>
                  <a:lnTo>
                    <a:pt x="68" y="89"/>
                  </a:lnTo>
                  <a:lnTo>
                    <a:pt x="55" y="23"/>
                  </a:lnTo>
                  <a:lnTo>
                    <a:pt x="43" y="89"/>
                  </a:lnTo>
                  <a:lnTo>
                    <a:pt x="68" y="89"/>
                  </a:lnTo>
                  <a:lnTo>
                    <a:pt x="68" y="113"/>
                  </a:lnTo>
                  <a:lnTo>
                    <a:pt x="43" y="113"/>
                  </a:lnTo>
                  <a:lnTo>
                    <a:pt x="38" y="140"/>
                  </a:lnTo>
                  <a:lnTo>
                    <a:pt x="0" y="140"/>
                  </a:lnTo>
                  <a:lnTo>
                    <a:pt x="30" y="0"/>
                  </a:lnTo>
                  <a:close/>
                </a:path>
              </a:pathLst>
            </a:custGeom>
            <a:solidFill>
              <a:srgbClr val="008000"/>
            </a:solidFill>
            <a:ln w="9525">
              <a:noFill/>
              <a:round/>
              <a:headEnd/>
              <a:tailEnd/>
            </a:ln>
          </p:spPr>
          <p:txBody>
            <a:bodyPr/>
            <a:lstStyle/>
            <a:p>
              <a:endParaRPr lang="en-US" dirty="0"/>
            </a:p>
          </p:txBody>
        </p:sp>
        <p:sp>
          <p:nvSpPr>
            <p:cNvPr id="43101" name="Freeform 79"/>
            <p:cNvSpPr>
              <a:spLocks/>
            </p:cNvSpPr>
            <p:nvPr/>
          </p:nvSpPr>
          <p:spPr bwMode="auto">
            <a:xfrm>
              <a:off x="3228" y="1954"/>
              <a:ext cx="62" cy="70"/>
            </a:xfrm>
            <a:custGeom>
              <a:avLst/>
              <a:gdLst>
                <a:gd name="T0" fmla="*/ 0 w 124"/>
                <a:gd name="T1" fmla="*/ 140 h 140"/>
                <a:gd name="T2" fmla="*/ 36 w 124"/>
                <a:gd name="T3" fmla="*/ 140 h 140"/>
                <a:gd name="T4" fmla="*/ 36 w 124"/>
                <a:gd name="T5" fmla="*/ 66 h 140"/>
                <a:gd name="T6" fmla="*/ 53 w 124"/>
                <a:gd name="T7" fmla="*/ 140 h 140"/>
                <a:gd name="T8" fmla="*/ 71 w 124"/>
                <a:gd name="T9" fmla="*/ 140 h 140"/>
                <a:gd name="T10" fmla="*/ 89 w 124"/>
                <a:gd name="T11" fmla="*/ 66 h 140"/>
                <a:gd name="T12" fmla="*/ 89 w 124"/>
                <a:gd name="T13" fmla="*/ 140 h 140"/>
                <a:gd name="T14" fmla="*/ 124 w 124"/>
                <a:gd name="T15" fmla="*/ 140 h 140"/>
                <a:gd name="T16" fmla="*/ 124 w 124"/>
                <a:gd name="T17" fmla="*/ 0 h 140"/>
                <a:gd name="T18" fmla="*/ 76 w 124"/>
                <a:gd name="T19" fmla="*/ 0 h 140"/>
                <a:gd name="T20" fmla="*/ 62 w 124"/>
                <a:gd name="T21" fmla="*/ 66 h 140"/>
                <a:gd name="T22" fmla="*/ 49 w 124"/>
                <a:gd name="T23" fmla="*/ 0 h 140"/>
                <a:gd name="T24" fmla="*/ 0 w 124"/>
                <a:gd name="T25" fmla="*/ 0 h 140"/>
                <a:gd name="T26" fmla="*/ 0 w 124"/>
                <a:gd name="T27" fmla="*/ 14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140"/>
                <a:gd name="T44" fmla="*/ 124 w 124"/>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140">
                  <a:moveTo>
                    <a:pt x="0" y="140"/>
                  </a:moveTo>
                  <a:lnTo>
                    <a:pt x="36" y="140"/>
                  </a:lnTo>
                  <a:lnTo>
                    <a:pt x="36" y="66"/>
                  </a:lnTo>
                  <a:lnTo>
                    <a:pt x="53" y="140"/>
                  </a:lnTo>
                  <a:lnTo>
                    <a:pt x="71" y="140"/>
                  </a:lnTo>
                  <a:lnTo>
                    <a:pt x="89" y="66"/>
                  </a:lnTo>
                  <a:lnTo>
                    <a:pt x="89" y="140"/>
                  </a:lnTo>
                  <a:lnTo>
                    <a:pt x="124" y="140"/>
                  </a:lnTo>
                  <a:lnTo>
                    <a:pt x="124" y="0"/>
                  </a:lnTo>
                  <a:lnTo>
                    <a:pt x="76" y="0"/>
                  </a:lnTo>
                  <a:lnTo>
                    <a:pt x="62" y="66"/>
                  </a:lnTo>
                  <a:lnTo>
                    <a:pt x="49" y="0"/>
                  </a:lnTo>
                  <a:lnTo>
                    <a:pt x="0" y="0"/>
                  </a:lnTo>
                  <a:lnTo>
                    <a:pt x="0" y="140"/>
                  </a:lnTo>
                  <a:close/>
                </a:path>
              </a:pathLst>
            </a:custGeom>
            <a:solidFill>
              <a:srgbClr val="008000"/>
            </a:solidFill>
            <a:ln w="9525">
              <a:noFill/>
              <a:round/>
              <a:headEnd/>
              <a:tailEnd/>
            </a:ln>
          </p:spPr>
          <p:txBody>
            <a:bodyPr/>
            <a:lstStyle/>
            <a:p>
              <a:endParaRPr lang="en-US" dirty="0"/>
            </a:p>
          </p:txBody>
        </p:sp>
        <p:sp>
          <p:nvSpPr>
            <p:cNvPr id="43102" name="Freeform 80"/>
            <p:cNvSpPr>
              <a:spLocks/>
            </p:cNvSpPr>
            <p:nvPr/>
          </p:nvSpPr>
          <p:spPr bwMode="auto">
            <a:xfrm>
              <a:off x="3301" y="1954"/>
              <a:ext cx="38" cy="70"/>
            </a:xfrm>
            <a:custGeom>
              <a:avLst/>
              <a:gdLst>
                <a:gd name="T0" fmla="*/ 0 w 76"/>
                <a:gd name="T1" fmla="*/ 0 h 140"/>
                <a:gd name="T2" fmla="*/ 76 w 76"/>
                <a:gd name="T3" fmla="*/ 0 h 140"/>
                <a:gd name="T4" fmla="*/ 76 w 76"/>
                <a:gd name="T5" fmla="*/ 26 h 140"/>
                <a:gd name="T6" fmla="*/ 37 w 76"/>
                <a:gd name="T7" fmla="*/ 26 h 140"/>
                <a:gd name="T8" fmla="*/ 37 w 76"/>
                <a:gd name="T9" fmla="*/ 55 h 140"/>
                <a:gd name="T10" fmla="*/ 72 w 76"/>
                <a:gd name="T11" fmla="*/ 55 h 140"/>
                <a:gd name="T12" fmla="*/ 72 w 76"/>
                <a:gd name="T13" fmla="*/ 81 h 140"/>
                <a:gd name="T14" fmla="*/ 37 w 76"/>
                <a:gd name="T15" fmla="*/ 81 h 140"/>
                <a:gd name="T16" fmla="*/ 37 w 76"/>
                <a:gd name="T17" fmla="*/ 113 h 140"/>
                <a:gd name="T18" fmla="*/ 76 w 76"/>
                <a:gd name="T19" fmla="*/ 113 h 140"/>
                <a:gd name="T20" fmla="*/ 76 w 76"/>
                <a:gd name="T21" fmla="*/ 140 h 140"/>
                <a:gd name="T22" fmla="*/ 0 w 76"/>
                <a:gd name="T23" fmla="*/ 140 h 140"/>
                <a:gd name="T24" fmla="*/ 0 w 76"/>
                <a:gd name="T25" fmla="*/ 0 h 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6"/>
                <a:gd name="T40" fmla="*/ 0 h 140"/>
                <a:gd name="T41" fmla="*/ 76 w 76"/>
                <a:gd name="T42" fmla="*/ 140 h 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6" h="140">
                  <a:moveTo>
                    <a:pt x="0" y="0"/>
                  </a:moveTo>
                  <a:lnTo>
                    <a:pt x="76" y="0"/>
                  </a:lnTo>
                  <a:lnTo>
                    <a:pt x="76" y="26"/>
                  </a:lnTo>
                  <a:lnTo>
                    <a:pt x="37" y="26"/>
                  </a:lnTo>
                  <a:lnTo>
                    <a:pt x="37" y="55"/>
                  </a:lnTo>
                  <a:lnTo>
                    <a:pt x="72" y="55"/>
                  </a:lnTo>
                  <a:lnTo>
                    <a:pt x="72" y="81"/>
                  </a:lnTo>
                  <a:lnTo>
                    <a:pt x="37" y="81"/>
                  </a:lnTo>
                  <a:lnTo>
                    <a:pt x="37" y="113"/>
                  </a:lnTo>
                  <a:lnTo>
                    <a:pt x="76" y="113"/>
                  </a:lnTo>
                  <a:lnTo>
                    <a:pt x="76" y="140"/>
                  </a:lnTo>
                  <a:lnTo>
                    <a:pt x="0" y="140"/>
                  </a:lnTo>
                  <a:lnTo>
                    <a:pt x="0" y="0"/>
                  </a:lnTo>
                  <a:close/>
                </a:path>
              </a:pathLst>
            </a:custGeom>
            <a:solidFill>
              <a:srgbClr val="008000"/>
            </a:solidFill>
            <a:ln w="9525">
              <a:noFill/>
              <a:round/>
              <a:headEnd/>
              <a:tailEnd/>
            </a:ln>
          </p:spPr>
          <p:txBody>
            <a:bodyPr/>
            <a:lstStyle/>
            <a:p>
              <a:endParaRPr lang="en-US" dirty="0"/>
            </a:p>
          </p:txBody>
        </p:sp>
        <p:sp>
          <p:nvSpPr>
            <p:cNvPr id="43103" name="Freeform 81"/>
            <p:cNvSpPr>
              <a:spLocks/>
            </p:cNvSpPr>
            <p:nvPr/>
          </p:nvSpPr>
          <p:spPr bwMode="auto">
            <a:xfrm>
              <a:off x="3347" y="1954"/>
              <a:ext cx="44" cy="70"/>
            </a:xfrm>
            <a:custGeom>
              <a:avLst/>
              <a:gdLst>
                <a:gd name="T0" fmla="*/ 0 w 90"/>
                <a:gd name="T1" fmla="*/ 0 h 140"/>
                <a:gd name="T2" fmla="*/ 69 w 90"/>
                <a:gd name="T3" fmla="*/ 0 h 140"/>
                <a:gd name="T4" fmla="*/ 90 w 90"/>
                <a:gd name="T5" fmla="*/ 15 h 140"/>
                <a:gd name="T6" fmla="*/ 90 w 90"/>
                <a:gd name="T7" fmla="*/ 55 h 140"/>
                <a:gd name="T8" fmla="*/ 69 w 90"/>
                <a:gd name="T9" fmla="*/ 70 h 140"/>
                <a:gd name="T10" fmla="*/ 90 w 90"/>
                <a:gd name="T11" fmla="*/ 86 h 140"/>
                <a:gd name="T12" fmla="*/ 90 w 90"/>
                <a:gd name="T13" fmla="*/ 140 h 140"/>
                <a:gd name="T14" fmla="*/ 56 w 90"/>
                <a:gd name="T15" fmla="*/ 140 h 140"/>
                <a:gd name="T16" fmla="*/ 56 w 90"/>
                <a:gd name="T17" fmla="*/ 86 h 140"/>
                <a:gd name="T18" fmla="*/ 56 w 90"/>
                <a:gd name="T19" fmla="*/ 58 h 140"/>
                <a:gd name="T20" fmla="*/ 35 w 90"/>
                <a:gd name="T21" fmla="*/ 58 h 140"/>
                <a:gd name="T22" fmla="*/ 35 w 90"/>
                <a:gd name="T23" fmla="*/ 23 h 140"/>
                <a:gd name="T24" fmla="*/ 56 w 90"/>
                <a:gd name="T25" fmla="*/ 23 h 140"/>
                <a:gd name="T26" fmla="*/ 56 w 90"/>
                <a:gd name="T27" fmla="*/ 58 h 140"/>
                <a:gd name="T28" fmla="*/ 56 w 90"/>
                <a:gd name="T29" fmla="*/ 86 h 140"/>
                <a:gd name="T30" fmla="*/ 35 w 90"/>
                <a:gd name="T31" fmla="*/ 86 h 140"/>
                <a:gd name="T32" fmla="*/ 35 w 90"/>
                <a:gd name="T33" fmla="*/ 140 h 140"/>
                <a:gd name="T34" fmla="*/ 0 w 90"/>
                <a:gd name="T35" fmla="*/ 140 h 140"/>
                <a:gd name="T36" fmla="*/ 0 w 90"/>
                <a:gd name="T37" fmla="*/ 0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0"/>
                <a:gd name="T58" fmla="*/ 0 h 140"/>
                <a:gd name="T59" fmla="*/ 90 w 90"/>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0" h="140">
                  <a:moveTo>
                    <a:pt x="0" y="0"/>
                  </a:moveTo>
                  <a:lnTo>
                    <a:pt x="69" y="0"/>
                  </a:lnTo>
                  <a:lnTo>
                    <a:pt x="90" y="15"/>
                  </a:lnTo>
                  <a:lnTo>
                    <a:pt x="90" y="55"/>
                  </a:lnTo>
                  <a:lnTo>
                    <a:pt x="69" y="70"/>
                  </a:lnTo>
                  <a:lnTo>
                    <a:pt x="90" y="86"/>
                  </a:lnTo>
                  <a:lnTo>
                    <a:pt x="90" y="140"/>
                  </a:lnTo>
                  <a:lnTo>
                    <a:pt x="56" y="140"/>
                  </a:lnTo>
                  <a:lnTo>
                    <a:pt x="56" y="86"/>
                  </a:lnTo>
                  <a:lnTo>
                    <a:pt x="56" y="58"/>
                  </a:lnTo>
                  <a:lnTo>
                    <a:pt x="35" y="58"/>
                  </a:lnTo>
                  <a:lnTo>
                    <a:pt x="35" y="23"/>
                  </a:lnTo>
                  <a:lnTo>
                    <a:pt x="56" y="23"/>
                  </a:lnTo>
                  <a:lnTo>
                    <a:pt x="56" y="58"/>
                  </a:lnTo>
                  <a:lnTo>
                    <a:pt x="56" y="86"/>
                  </a:lnTo>
                  <a:lnTo>
                    <a:pt x="35" y="86"/>
                  </a:lnTo>
                  <a:lnTo>
                    <a:pt x="35" y="140"/>
                  </a:lnTo>
                  <a:lnTo>
                    <a:pt x="0" y="140"/>
                  </a:lnTo>
                  <a:lnTo>
                    <a:pt x="0" y="0"/>
                  </a:lnTo>
                  <a:close/>
                </a:path>
              </a:pathLst>
            </a:custGeom>
            <a:solidFill>
              <a:srgbClr val="008000"/>
            </a:solidFill>
            <a:ln w="9525">
              <a:noFill/>
              <a:round/>
              <a:headEnd/>
              <a:tailEnd/>
            </a:ln>
          </p:spPr>
          <p:txBody>
            <a:bodyPr/>
            <a:lstStyle/>
            <a:p>
              <a:endParaRPr lang="en-US" dirty="0"/>
            </a:p>
          </p:txBody>
        </p:sp>
        <p:sp>
          <p:nvSpPr>
            <p:cNvPr id="43104" name="Rectangle 82"/>
            <p:cNvSpPr>
              <a:spLocks noChangeArrowheads="1"/>
            </p:cNvSpPr>
            <p:nvPr/>
          </p:nvSpPr>
          <p:spPr bwMode="auto">
            <a:xfrm>
              <a:off x="3400" y="1954"/>
              <a:ext cx="17" cy="70"/>
            </a:xfrm>
            <a:prstGeom prst="rect">
              <a:avLst/>
            </a:prstGeom>
            <a:solidFill>
              <a:srgbClr val="008000"/>
            </a:solidFill>
            <a:ln w="9525">
              <a:noFill/>
              <a:miter lim="800000"/>
              <a:headEnd/>
              <a:tailEnd/>
            </a:ln>
          </p:spPr>
          <p:txBody>
            <a:bodyPr/>
            <a:lstStyle/>
            <a:p>
              <a:endParaRPr lang="en-US" dirty="0"/>
            </a:p>
          </p:txBody>
        </p:sp>
        <p:sp>
          <p:nvSpPr>
            <p:cNvPr id="43105" name="Freeform 83"/>
            <p:cNvSpPr>
              <a:spLocks/>
            </p:cNvSpPr>
            <p:nvPr/>
          </p:nvSpPr>
          <p:spPr bwMode="auto">
            <a:xfrm>
              <a:off x="3425" y="1954"/>
              <a:ext cx="48" cy="70"/>
            </a:xfrm>
            <a:custGeom>
              <a:avLst/>
              <a:gdLst>
                <a:gd name="T0" fmla="*/ 26 w 96"/>
                <a:gd name="T1" fmla="*/ 0 h 140"/>
                <a:gd name="T2" fmla="*/ 70 w 96"/>
                <a:gd name="T3" fmla="*/ 0 h 140"/>
                <a:gd name="T4" fmla="*/ 96 w 96"/>
                <a:gd name="T5" fmla="*/ 19 h 140"/>
                <a:gd name="T6" fmla="*/ 96 w 96"/>
                <a:gd name="T7" fmla="*/ 55 h 140"/>
                <a:gd name="T8" fmla="*/ 62 w 96"/>
                <a:gd name="T9" fmla="*/ 55 h 140"/>
                <a:gd name="T10" fmla="*/ 62 w 96"/>
                <a:gd name="T11" fmla="*/ 26 h 140"/>
                <a:gd name="T12" fmla="*/ 34 w 96"/>
                <a:gd name="T13" fmla="*/ 26 h 140"/>
                <a:gd name="T14" fmla="*/ 34 w 96"/>
                <a:gd name="T15" fmla="*/ 113 h 140"/>
                <a:gd name="T16" fmla="*/ 62 w 96"/>
                <a:gd name="T17" fmla="*/ 113 h 140"/>
                <a:gd name="T18" fmla="*/ 62 w 96"/>
                <a:gd name="T19" fmla="*/ 81 h 140"/>
                <a:gd name="T20" fmla="*/ 96 w 96"/>
                <a:gd name="T21" fmla="*/ 81 h 140"/>
                <a:gd name="T22" fmla="*/ 96 w 96"/>
                <a:gd name="T23" fmla="*/ 121 h 140"/>
                <a:gd name="T24" fmla="*/ 70 w 96"/>
                <a:gd name="T25" fmla="*/ 140 h 140"/>
                <a:gd name="T26" fmla="*/ 26 w 96"/>
                <a:gd name="T27" fmla="*/ 140 h 140"/>
                <a:gd name="T28" fmla="*/ 0 w 96"/>
                <a:gd name="T29" fmla="*/ 121 h 140"/>
                <a:gd name="T30" fmla="*/ 0 w 96"/>
                <a:gd name="T31" fmla="*/ 19 h 140"/>
                <a:gd name="T32" fmla="*/ 26 w 96"/>
                <a:gd name="T33" fmla="*/ 0 h 1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6"/>
                <a:gd name="T52" fmla="*/ 0 h 140"/>
                <a:gd name="T53" fmla="*/ 96 w 96"/>
                <a:gd name="T54" fmla="*/ 140 h 1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6" h="140">
                  <a:moveTo>
                    <a:pt x="26" y="0"/>
                  </a:moveTo>
                  <a:lnTo>
                    <a:pt x="70" y="0"/>
                  </a:lnTo>
                  <a:lnTo>
                    <a:pt x="96" y="19"/>
                  </a:lnTo>
                  <a:lnTo>
                    <a:pt x="96" y="55"/>
                  </a:lnTo>
                  <a:lnTo>
                    <a:pt x="62" y="55"/>
                  </a:lnTo>
                  <a:lnTo>
                    <a:pt x="62" y="26"/>
                  </a:lnTo>
                  <a:lnTo>
                    <a:pt x="34" y="26"/>
                  </a:lnTo>
                  <a:lnTo>
                    <a:pt x="34" y="113"/>
                  </a:lnTo>
                  <a:lnTo>
                    <a:pt x="62" y="113"/>
                  </a:lnTo>
                  <a:lnTo>
                    <a:pt x="62" y="81"/>
                  </a:lnTo>
                  <a:lnTo>
                    <a:pt x="96" y="81"/>
                  </a:lnTo>
                  <a:lnTo>
                    <a:pt x="96" y="121"/>
                  </a:lnTo>
                  <a:lnTo>
                    <a:pt x="70" y="140"/>
                  </a:lnTo>
                  <a:lnTo>
                    <a:pt x="26" y="140"/>
                  </a:lnTo>
                  <a:lnTo>
                    <a:pt x="0" y="121"/>
                  </a:lnTo>
                  <a:lnTo>
                    <a:pt x="0" y="19"/>
                  </a:lnTo>
                  <a:lnTo>
                    <a:pt x="26" y="0"/>
                  </a:lnTo>
                  <a:close/>
                </a:path>
              </a:pathLst>
            </a:custGeom>
            <a:solidFill>
              <a:srgbClr val="008000"/>
            </a:solidFill>
            <a:ln w="9525">
              <a:noFill/>
              <a:round/>
              <a:headEnd/>
              <a:tailEnd/>
            </a:ln>
          </p:spPr>
          <p:txBody>
            <a:bodyPr/>
            <a:lstStyle/>
            <a:p>
              <a:endParaRPr lang="en-US" dirty="0"/>
            </a:p>
          </p:txBody>
        </p:sp>
        <p:sp>
          <p:nvSpPr>
            <p:cNvPr id="43106" name="Freeform 84"/>
            <p:cNvSpPr>
              <a:spLocks/>
            </p:cNvSpPr>
            <p:nvPr/>
          </p:nvSpPr>
          <p:spPr bwMode="auto">
            <a:xfrm>
              <a:off x="3477" y="1954"/>
              <a:ext cx="55" cy="70"/>
            </a:xfrm>
            <a:custGeom>
              <a:avLst/>
              <a:gdLst>
                <a:gd name="T0" fmla="*/ 29 w 110"/>
                <a:gd name="T1" fmla="*/ 0 h 140"/>
                <a:gd name="T2" fmla="*/ 80 w 110"/>
                <a:gd name="T3" fmla="*/ 0 h 140"/>
                <a:gd name="T4" fmla="*/ 110 w 110"/>
                <a:gd name="T5" fmla="*/ 140 h 140"/>
                <a:gd name="T6" fmla="*/ 71 w 110"/>
                <a:gd name="T7" fmla="*/ 140 h 140"/>
                <a:gd name="T8" fmla="*/ 67 w 110"/>
                <a:gd name="T9" fmla="*/ 113 h 140"/>
                <a:gd name="T10" fmla="*/ 67 w 110"/>
                <a:gd name="T11" fmla="*/ 89 h 140"/>
                <a:gd name="T12" fmla="*/ 55 w 110"/>
                <a:gd name="T13" fmla="*/ 23 h 140"/>
                <a:gd name="T14" fmla="*/ 42 w 110"/>
                <a:gd name="T15" fmla="*/ 89 h 140"/>
                <a:gd name="T16" fmla="*/ 67 w 110"/>
                <a:gd name="T17" fmla="*/ 89 h 140"/>
                <a:gd name="T18" fmla="*/ 67 w 110"/>
                <a:gd name="T19" fmla="*/ 113 h 140"/>
                <a:gd name="T20" fmla="*/ 42 w 110"/>
                <a:gd name="T21" fmla="*/ 113 h 140"/>
                <a:gd name="T22" fmla="*/ 37 w 110"/>
                <a:gd name="T23" fmla="*/ 140 h 140"/>
                <a:gd name="T24" fmla="*/ 0 w 110"/>
                <a:gd name="T25" fmla="*/ 140 h 140"/>
                <a:gd name="T26" fmla="*/ 29 w 110"/>
                <a:gd name="T27" fmla="*/ 0 h 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0"/>
                <a:gd name="T43" fmla="*/ 0 h 140"/>
                <a:gd name="T44" fmla="*/ 110 w 110"/>
                <a:gd name="T45" fmla="*/ 140 h 1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0" h="140">
                  <a:moveTo>
                    <a:pt x="29" y="0"/>
                  </a:moveTo>
                  <a:lnTo>
                    <a:pt x="80" y="0"/>
                  </a:lnTo>
                  <a:lnTo>
                    <a:pt x="110" y="140"/>
                  </a:lnTo>
                  <a:lnTo>
                    <a:pt x="71" y="140"/>
                  </a:lnTo>
                  <a:lnTo>
                    <a:pt x="67" y="113"/>
                  </a:lnTo>
                  <a:lnTo>
                    <a:pt x="67" y="89"/>
                  </a:lnTo>
                  <a:lnTo>
                    <a:pt x="55" y="23"/>
                  </a:lnTo>
                  <a:lnTo>
                    <a:pt x="42" y="89"/>
                  </a:lnTo>
                  <a:lnTo>
                    <a:pt x="67" y="89"/>
                  </a:lnTo>
                  <a:lnTo>
                    <a:pt x="67" y="113"/>
                  </a:lnTo>
                  <a:lnTo>
                    <a:pt x="42" y="113"/>
                  </a:lnTo>
                  <a:lnTo>
                    <a:pt x="37" y="140"/>
                  </a:lnTo>
                  <a:lnTo>
                    <a:pt x="0" y="140"/>
                  </a:lnTo>
                  <a:lnTo>
                    <a:pt x="29" y="0"/>
                  </a:lnTo>
                  <a:close/>
                </a:path>
              </a:pathLst>
            </a:custGeom>
            <a:solidFill>
              <a:srgbClr val="008000"/>
            </a:solidFill>
            <a:ln w="9525">
              <a:noFill/>
              <a:round/>
              <a:headEnd/>
              <a:tailEnd/>
            </a:ln>
          </p:spPr>
          <p:txBody>
            <a:bodyPr/>
            <a:lstStyle/>
            <a:p>
              <a:endParaRPr lang="en-US" dirty="0"/>
            </a:p>
          </p:txBody>
        </p:sp>
      </p:grpSp>
      <p:grpSp>
        <p:nvGrpSpPr>
          <p:cNvPr id="3" name="Group 85"/>
          <p:cNvGrpSpPr>
            <a:grpSpLocks/>
          </p:cNvGrpSpPr>
          <p:nvPr/>
        </p:nvGrpSpPr>
        <p:grpSpPr bwMode="auto">
          <a:xfrm>
            <a:off x="6367463" y="3362325"/>
            <a:ext cx="2471737" cy="819150"/>
            <a:chOff x="4011" y="2042"/>
            <a:chExt cx="1557" cy="516"/>
          </a:xfrm>
        </p:grpSpPr>
        <p:sp>
          <p:nvSpPr>
            <p:cNvPr id="61526" name="Rectangle 86"/>
            <p:cNvSpPr>
              <a:spLocks noChangeArrowheads="1"/>
            </p:cNvSpPr>
            <p:nvPr/>
          </p:nvSpPr>
          <p:spPr bwMode="auto">
            <a:xfrm>
              <a:off x="4516" y="2042"/>
              <a:ext cx="1052" cy="51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solidFill>
                    <a:srgbClr val="008000"/>
                  </a:solidFill>
                  <a:effectLst>
                    <a:outerShdw blurRad="38100" dist="38100" dir="2700000" algn="tl">
                      <a:srgbClr val="C0C0C0"/>
                    </a:outerShdw>
                  </a:effectLst>
                </a:rPr>
                <a:t>Reduction</a:t>
              </a:r>
            </a:p>
            <a:p>
              <a:pPr algn="ctr" eaLnBrk="0" hangingPunct="0">
                <a:defRPr/>
              </a:pPr>
              <a:r>
                <a:rPr lang="en-US" sz="2400" b="1" baseline="0" dirty="0">
                  <a:solidFill>
                    <a:srgbClr val="008000"/>
                  </a:solidFill>
                  <a:effectLst>
                    <a:outerShdw blurRad="38100" dist="38100" dir="2700000" algn="tl">
                      <a:srgbClr val="C0C0C0"/>
                    </a:outerShdw>
                  </a:effectLst>
                </a:rPr>
                <a:t>of costs</a:t>
              </a:r>
            </a:p>
          </p:txBody>
        </p:sp>
        <p:sp>
          <p:nvSpPr>
            <p:cNvPr id="43024" name="Line 87"/>
            <p:cNvSpPr>
              <a:spLocks noChangeShapeType="1"/>
            </p:cNvSpPr>
            <p:nvPr/>
          </p:nvSpPr>
          <p:spPr bwMode="auto">
            <a:xfrm>
              <a:off x="4011" y="2304"/>
              <a:ext cx="464" cy="0"/>
            </a:xfrm>
            <a:prstGeom prst="line">
              <a:avLst/>
            </a:prstGeom>
            <a:noFill/>
            <a:ln w="28575">
              <a:solidFill>
                <a:srgbClr val="008000"/>
              </a:solidFill>
              <a:round/>
              <a:headEnd type="triangle" w="med" len="med"/>
              <a:tailEnd/>
            </a:ln>
          </p:spPr>
          <p:txBody>
            <a:bodyPr wrap="none" anchor="ctr"/>
            <a:lstStyle/>
            <a:p>
              <a:endParaRPr lang="en-US" dirty="0"/>
            </a:p>
          </p:txBody>
        </p:sp>
      </p:grpSp>
      <p:grpSp>
        <p:nvGrpSpPr>
          <p:cNvPr id="4" name="Group 88"/>
          <p:cNvGrpSpPr>
            <a:grpSpLocks/>
          </p:cNvGrpSpPr>
          <p:nvPr/>
        </p:nvGrpSpPr>
        <p:grpSpPr bwMode="auto">
          <a:xfrm>
            <a:off x="3941763" y="1630363"/>
            <a:ext cx="1333500" cy="1370012"/>
            <a:chOff x="2483" y="951"/>
            <a:chExt cx="840" cy="863"/>
          </a:xfrm>
        </p:grpSpPr>
        <p:sp>
          <p:nvSpPr>
            <p:cNvPr id="61529" name="Rectangle 89"/>
            <p:cNvSpPr>
              <a:spLocks noChangeArrowheads="1"/>
            </p:cNvSpPr>
            <p:nvPr/>
          </p:nvSpPr>
          <p:spPr bwMode="auto">
            <a:xfrm>
              <a:off x="2483" y="951"/>
              <a:ext cx="840" cy="51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solidFill>
                    <a:srgbClr val="008000"/>
                  </a:solidFill>
                  <a:effectLst>
                    <a:outerShdw blurRad="38100" dist="38100" dir="2700000" algn="tl">
                      <a:srgbClr val="C0C0C0"/>
                    </a:outerShdw>
                  </a:effectLst>
                </a:rPr>
                <a:t>Salvage</a:t>
              </a:r>
            </a:p>
            <a:p>
              <a:pPr algn="ctr" eaLnBrk="0" hangingPunct="0">
                <a:defRPr/>
              </a:pPr>
              <a:r>
                <a:rPr lang="en-US" sz="2400" b="1" baseline="0" dirty="0">
                  <a:solidFill>
                    <a:srgbClr val="008000"/>
                  </a:solidFill>
                  <a:effectLst>
                    <a:outerShdw blurRad="38100" dist="38100" dir="2700000" algn="tl">
                      <a:srgbClr val="C0C0C0"/>
                    </a:outerShdw>
                  </a:effectLst>
                </a:rPr>
                <a:t>value</a:t>
              </a:r>
            </a:p>
          </p:txBody>
        </p:sp>
        <p:sp>
          <p:nvSpPr>
            <p:cNvPr id="43022" name="Line 90"/>
            <p:cNvSpPr>
              <a:spLocks noChangeShapeType="1"/>
            </p:cNvSpPr>
            <p:nvPr/>
          </p:nvSpPr>
          <p:spPr bwMode="auto">
            <a:xfrm flipV="1">
              <a:off x="2875" y="1462"/>
              <a:ext cx="0" cy="352"/>
            </a:xfrm>
            <a:prstGeom prst="line">
              <a:avLst/>
            </a:prstGeom>
            <a:noFill/>
            <a:ln w="28575">
              <a:solidFill>
                <a:srgbClr val="008000"/>
              </a:solidFill>
              <a:round/>
              <a:headEnd type="triangle" w="med" len="med"/>
              <a:tailEnd/>
            </a:ln>
          </p:spPr>
          <p:txBody>
            <a:bodyPr wrap="none" anchor="ctr"/>
            <a:lstStyle/>
            <a:p>
              <a:endParaRPr lang="en-US" dirty="0"/>
            </a:p>
          </p:txBody>
        </p:sp>
      </p:grpSp>
      <p:grpSp>
        <p:nvGrpSpPr>
          <p:cNvPr id="5" name="Group 91"/>
          <p:cNvGrpSpPr>
            <a:grpSpLocks/>
          </p:cNvGrpSpPr>
          <p:nvPr/>
        </p:nvGrpSpPr>
        <p:grpSpPr bwMode="auto">
          <a:xfrm>
            <a:off x="3662363" y="4464050"/>
            <a:ext cx="1892300" cy="1250950"/>
            <a:chOff x="2307" y="2736"/>
            <a:chExt cx="1192" cy="788"/>
          </a:xfrm>
        </p:grpSpPr>
        <p:sp>
          <p:nvSpPr>
            <p:cNvPr id="61532" name="Rectangle 92"/>
            <p:cNvSpPr>
              <a:spLocks noChangeArrowheads="1"/>
            </p:cNvSpPr>
            <p:nvPr/>
          </p:nvSpPr>
          <p:spPr bwMode="auto">
            <a:xfrm>
              <a:off x="2307" y="3008"/>
              <a:ext cx="1192" cy="51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solidFill>
                    <a:srgbClr val="008000"/>
                  </a:solidFill>
                  <a:effectLst>
                    <a:outerShdw blurRad="38100" dist="38100" dir="2700000" algn="tl">
                      <a:srgbClr val="C0C0C0"/>
                    </a:outerShdw>
                  </a:effectLst>
                </a:rPr>
                <a:t>Incremental</a:t>
              </a:r>
            </a:p>
            <a:p>
              <a:pPr algn="ctr" eaLnBrk="0" hangingPunct="0">
                <a:defRPr/>
              </a:pPr>
              <a:r>
                <a:rPr lang="en-US" sz="2400" b="1" baseline="0" dirty="0">
                  <a:solidFill>
                    <a:srgbClr val="008000"/>
                  </a:solidFill>
                  <a:effectLst>
                    <a:outerShdw blurRad="38100" dist="38100" dir="2700000" algn="tl">
                      <a:srgbClr val="C0C0C0"/>
                    </a:outerShdw>
                  </a:effectLst>
                </a:rPr>
                <a:t>revenues</a:t>
              </a:r>
            </a:p>
          </p:txBody>
        </p:sp>
        <p:sp>
          <p:nvSpPr>
            <p:cNvPr id="43020" name="Line 93"/>
            <p:cNvSpPr>
              <a:spLocks noChangeShapeType="1"/>
            </p:cNvSpPr>
            <p:nvPr/>
          </p:nvSpPr>
          <p:spPr bwMode="auto">
            <a:xfrm>
              <a:off x="2875" y="2736"/>
              <a:ext cx="0" cy="320"/>
            </a:xfrm>
            <a:prstGeom prst="line">
              <a:avLst/>
            </a:prstGeom>
            <a:noFill/>
            <a:ln w="28575">
              <a:solidFill>
                <a:srgbClr val="008000"/>
              </a:solidFill>
              <a:round/>
              <a:headEnd type="triangle" w="med" len="med"/>
              <a:tailEnd/>
            </a:ln>
          </p:spPr>
          <p:txBody>
            <a:bodyPr wrap="none" anchor="ctr"/>
            <a:lstStyle/>
            <a:p>
              <a:endParaRPr lang="en-US" dirty="0"/>
            </a:p>
          </p:txBody>
        </p:sp>
      </p:grpSp>
      <p:grpSp>
        <p:nvGrpSpPr>
          <p:cNvPr id="6" name="Group 94"/>
          <p:cNvGrpSpPr>
            <a:grpSpLocks/>
          </p:cNvGrpSpPr>
          <p:nvPr/>
        </p:nvGrpSpPr>
        <p:grpSpPr bwMode="auto">
          <a:xfrm>
            <a:off x="650875" y="3179763"/>
            <a:ext cx="2211388" cy="1184275"/>
            <a:chOff x="410" y="1927"/>
            <a:chExt cx="1393" cy="746"/>
          </a:xfrm>
        </p:grpSpPr>
        <p:sp>
          <p:nvSpPr>
            <p:cNvPr id="61535" name="Rectangle 95"/>
            <p:cNvSpPr>
              <a:spLocks noChangeArrowheads="1"/>
            </p:cNvSpPr>
            <p:nvPr/>
          </p:nvSpPr>
          <p:spPr bwMode="auto">
            <a:xfrm>
              <a:off x="410" y="1927"/>
              <a:ext cx="1075" cy="746"/>
            </a:xfrm>
            <a:prstGeom prst="rect">
              <a:avLst/>
            </a:prstGeom>
            <a:noFill/>
            <a:ln w="12700">
              <a:noFill/>
              <a:miter lim="800000"/>
              <a:headEnd/>
              <a:tailEnd/>
            </a:ln>
            <a:effectLst/>
          </p:spPr>
          <p:txBody>
            <a:bodyPr wrap="none" lIns="90488" tIns="44450" rIns="90488" bIns="44450">
              <a:spAutoFit/>
            </a:bodyPr>
            <a:lstStyle/>
            <a:p>
              <a:pPr algn="ctr" eaLnBrk="0" hangingPunct="0">
                <a:defRPr/>
              </a:pPr>
              <a:r>
                <a:rPr lang="en-US" sz="2400" b="1" baseline="0" dirty="0">
                  <a:solidFill>
                    <a:srgbClr val="008000"/>
                  </a:solidFill>
                  <a:effectLst>
                    <a:outerShdw blurRad="38100" dist="38100" dir="2700000" algn="tl">
                      <a:srgbClr val="C0C0C0"/>
                    </a:outerShdw>
                  </a:effectLst>
                </a:rPr>
                <a:t>Release of</a:t>
              </a:r>
            </a:p>
            <a:p>
              <a:pPr algn="ctr" eaLnBrk="0" hangingPunct="0">
                <a:defRPr/>
              </a:pPr>
              <a:r>
                <a:rPr lang="en-US" sz="2400" b="1" baseline="0" dirty="0">
                  <a:solidFill>
                    <a:srgbClr val="008000"/>
                  </a:solidFill>
                  <a:effectLst>
                    <a:outerShdw blurRad="38100" dist="38100" dir="2700000" algn="tl">
                      <a:srgbClr val="C0C0C0"/>
                    </a:outerShdw>
                  </a:effectLst>
                </a:rPr>
                <a:t>working</a:t>
              </a:r>
            </a:p>
            <a:p>
              <a:pPr algn="ctr" eaLnBrk="0" hangingPunct="0">
                <a:defRPr/>
              </a:pPr>
              <a:r>
                <a:rPr lang="en-US" sz="2400" b="1" baseline="0" dirty="0">
                  <a:solidFill>
                    <a:srgbClr val="008000"/>
                  </a:solidFill>
                  <a:effectLst>
                    <a:outerShdw blurRad="38100" dist="38100" dir="2700000" algn="tl">
                      <a:srgbClr val="C0C0C0"/>
                    </a:outerShdw>
                  </a:effectLst>
                </a:rPr>
                <a:t>capital</a:t>
              </a:r>
            </a:p>
          </p:txBody>
        </p:sp>
        <p:sp>
          <p:nvSpPr>
            <p:cNvPr id="43018" name="Line 96"/>
            <p:cNvSpPr>
              <a:spLocks noChangeShapeType="1"/>
            </p:cNvSpPr>
            <p:nvPr/>
          </p:nvSpPr>
          <p:spPr bwMode="auto">
            <a:xfrm flipH="1">
              <a:off x="1355" y="2304"/>
              <a:ext cx="448" cy="0"/>
            </a:xfrm>
            <a:prstGeom prst="line">
              <a:avLst/>
            </a:prstGeom>
            <a:noFill/>
            <a:ln w="28575">
              <a:solidFill>
                <a:srgbClr val="008000"/>
              </a:solidFill>
              <a:round/>
              <a:headEnd type="triangle" w="med" len="med"/>
              <a:tailEnd/>
            </a:ln>
          </p:spPr>
          <p:txBody>
            <a:bodyPr wrap="none" anchor="ctr"/>
            <a:lstStyle/>
            <a:p>
              <a:endParaRPr lang="en-US" dirty="0"/>
            </a:p>
          </p:txBody>
        </p:sp>
      </p:grpSp>
      <p:sp>
        <p:nvSpPr>
          <p:cNvPr id="43015" name="Rectangle 98"/>
          <p:cNvSpPr>
            <a:spLocks noGrp="1" noChangeArrowheads="1"/>
          </p:cNvSpPr>
          <p:nvPr>
            <p:ph type="title"/>
          </p:nvPr>
        </p:nvSpPr>
        <p:spPr/>
        <p:txBody>
          <a:bodyPr/>
          <a:lstStyle/>
          <a:p>
            <a:pPr eaLnBrk="1" hangingPunct="1"/>
            <a:r>
              <a:rPr lang="en-US" dirty="0" smtClean="0"/>
              <a:t>Typical Cash Inflows</a:t>
            </a:r>
          </a:p>
        </p:txBody>
      </p:sp>
      <p:pic>
        <p:nvPicPr>
          <p:cNvPr id="61539" name="Picture 99" descr="MCj02828940000[1]"/>
          <p:cNvPicPr>
            <a:picLocks noChangeAspect="1" noChangeArrowheads="1"/>
          </p:cNvPicPr>
          <p:nvPr/>
        </p:nvPicPr>
        <p:blipFill>
          <a:blip r:embed="rId3" cstate="print"/>
          <a:srcRect/>
          <a:stretch>
            <a:fillRect/>
          </a:stretch>
        </p:blipFill>
        <p:spPr bwMode="auto">
          <a:xfrm>
            <a:off x="6873875" y="1279525"/>
            <a:ext cx="1806575" cy="1819275"/>
          </a:xfrm>
          <a:prstGeom prst="rect">
            <a:avLst/>
          </a:prstGeom>
          <a:noFill/>
          <a:effectLst>
            <a:outerShdw dist="35921" dir="2700000" algn="ctr" rotWithShape="0">
              <a:schemeClr val="tx1"/>
            </a:outerShdw>
          </a:effectLst>
        </p:spPr>
      </p:pic>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dirty="0" smtClean="0"/>
              <a:t>Cash Flows from Net Initial Investment</a:t>
            </a:r>
          </a:p>
        </p:txBody>
      </p:sp>
      <p:sp>
        <p:nvSpPr>
          <p:cNvPr id="29699" name="Rectangle 3"/>
          <p:cNvSpPr>
            <a:spLocks noGrp="1" noChangeArrowheads="1"/>
          </p:cNvSpPr>
          <p:nvPr>
            <p:ph idx="1"/>
          </p:nvPr>
        </p:nvSpPr>
        <p:spPr/>
        <p:txBody>
          <a:bodyPr/>
          <a:lstStyle/>
          <a:p>
            <a:pPr marL="590550" indent="-590550" eaLnBrk="1" hangingPunct="1"/>
            <a:r>
              <a:rPr lang="en-US" dirty="0" smtClean="0"/>
              <a:t>Three Components:</a:t>
            </a:r>
          </a:p>
          <a:p>
            <a:pPr marL="590550" indent="-590550" eaLnBrk="1" hangingPunct="1">
              <a:buFont typeface="Wingdings" pitchFamily="2" charset="2"/>
              <a:buAutoNum type="arabicPeriod"/>
            </a:pPr>
            <a:r>
              <a:rPr lang="en-US" dirty="0" smtClean="0"/>
              <a:t>Initial Machine Investment</a:t>
            </a:r>
          </a:p>
          <a:p>
            <a:pPr marL="590550" indent="-590550" eaLnBrk="1" hangingPunct="1">
              <a:buFont typeface="Wingdings" pitchFamily="2" charset="2"/>
              <a:buAutoNum type="arabicPeriod"/>
            </a:pPr>
            <a:r>
              <a:rPr lang="en-US" dirty="0" smtClean="0"/>
              <a:t>Initial Working Capital Investment</a:t>
            </a:r>
          </a:p>
          <a:p>
            <a:pPr marL="590550" indent="-590550" eaLnBrk="1" hangingPunct="1">
              <a:buFont typeface="Wingdings" pitchFamily="2" charset="2"/>
              <a:buAutoNum type="arabicPeriod"/>
            </a:pPr>
            <a:r>
              <a:rPr lang="en-US" dirty="0" smtClean="0"/>
              <a:t>After-tax Cash Flow from Current Disposal of Old Machine</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Cash Flows from Operations</a:t>
            </a:r>
          </a:p>
        </p:txBody>
      </p:sp>
      <p:sp>
        <p:nvSpPr>
          <p:cNvPr id="30723" name="Rectangle 3"/>
          <p:cNvSpPr>
            <a:spLocks noGrp="1" noChangeArrowheads="1"/>
          </p:cNvSpPr>
          <p:nvPr>
            <p:ph idx="1"/>
          </p:nvPr>
        </p:nvSpPr>
        <p:spPr/>
        <p:txBody>
          <a:bodyPr/>
          <a:lstStyle/>
          <a:p>
            <a:pPr marL="590550" indent="-590550" eaLnBrk="1" hangingPunct="1"/>
            <a:r>
              <a:rPr lang="en-US" dirty="0" smtClean="0"/>
              <a:t>Two Components:</a:t>
            </a:r>
          </a:p>
          <a:p>
            <a:pPr marL="590550" indent="-590550" eaLnBrk="1" hangingPunct="1">
              <a:buFont typeface="Wingdings" pitchFamily="2" charset="2"/>
              <a:buAutoNum type="arabicPeriod"/>
            </a:pPr>
            <a:r>
              <a:rPr lang="en-US" dirty="0" smtClean="0"/>
              <a:t>Inflows (after-tax) from producing and selling additional goods or services, or from savings in operating costs.  Excludes depreciation, handled below:</a:t>
            </a:r>
          </a:p>
          <a:p>
            <a:pPr marL="590550" indent="-590550" eaLnBrk="1" hangingPunct="1">
              <a:buFont typeface="Wingdings" pitchFamily="2" charset="2"/>
              <a:buAutoNum type="arabicPeriod"/>
            </a:pPr>
            <a:r>
              <a:rPr lang="en-US" dirty="0" smtClean="0"/>
              <a:t>Income tax cash savings from annual depreciation deductions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eaLnBrk="1" hangingPunct="1"/>
            <a:r>
              <a:rPr lang="en-US" sz="4000" dirty="0" smtClean="0"/>
              <a:t>Cash Flows from Terminal Disposal of Investment</a:t>
            </a:r>
          </a:p>
        </p:txBody>
      </p:sp>
      <p:sp>
        <p:nvSpPr>
          <p:cNvPr id="31747" name="Rectangle 3"/>
          <p:cNvSpPr>
            <a:spLocks noGrp="1" noChangeArrowheads="1"/>
          </p:cNvSpPr>
          <p:nvPr>
            <p:ph idx="1"/>
          </p:nvPr>
        </p:nvSpPr>
        <p:spPr/>
        <p:txBody>
          <a:bodyPr/>
          <a:lstStyle/>
          <a:p>
            <a:pPr marL="590550" indent="-590550" eaLnBrk="1" hangingPunct="1"/>
            <a:r>
              <a:rPr lang="en-US" dirty="0" smtClean="0"/>
              <a:t>Two Components:</a:t>
            </a:r>
          </a:p>
          <a:p>
            <a:pPr marL="590550" indent="-590550" eaLnBrk="1" hangingPunct="1">
              <a:buFont typeface="Wingdings" pitchFamily="2" charset="2"/>
              <a:buAutoNum type="arabicPeriod"/>
            </a:pPr>
            <a:r>
              <a:rPr lang="en-US" dirty="0" smtClean="0"/>
              <a:t>After-tax cash flow from terminal disposal of asset (investment)</a:t>
            </a:r>
          </a:p>
          <a:p>
            <a:pPr marL="590550" indent="-590550" eaLnBrk="1" hangingPunct="1">
              <a:buFont typeface="Wingdings" pitchFamily="2" charset="2"/>
              <a:buAutoNum type="arabicPeriod"/>
            </a:pPr>
            <a:r>
              <a:rPr lang="en-US" dirty="0" smtClean="0"/>
              <a:t>After-tax cash flow from recovery of working capital (liquidating receivables and inventory once needed to support the project)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54"/>
          <p:cNvSpPr>
            <a:spLocks noGrp="1" noChangeArrowheads="1"/>
          </p:cNvSpPr>
          <p:nvPr>
            <p:ph type="title"/>
          </p:nvPr>
        </p:nvSpPr>
        <p:spPr/>
        <p:txBody>
          <a:bodyPr/>
          <a:lstStyle/>
          <a:p>
            <a:pPr eaLnBrk="1" hangingPunct="1"/>
            <a:r>
              <a:rPr lang="en-US" dirty="0" smtClean="0"/>
              <a:t>The Net Present Value Method</a:t>
            </a:r>
          </a:p>
        </p:txBody>
      </p:sp>
      <p:sp>
        <p:nvSpPr>
          <p:cNvPr id="53250" name="Rectangle 2"/>
          <p:cNvSpPr>
            <a:spLocks noGrp="1" noChangeArrowheads="1"/>
          </p:cNvSpPr>
          <p:nvPr>
            <p:ph type="body" idx="4294967295"/>
          </p:nvPr>
        </p:nvSpPr>
        <p:spPr>
          <a:xfrm>
            <a:off x="685800" y="1600200"/>
            <a:ext cx="8077200" cy="3759200"/>
          </a:xfrm>
          <a:solidFill>
            <a:srgbClr val="FFFF99"/>
          </a:solidFill>
          <a:ln w="12700">
            <a:solidFill>
              <a:schemeClr val="tx1"/>
            </a:solidFill>
          </a:ln>
          <a:effectLst>
            <a:outerShdw dist="35921" dir="2700000" algn="ctr" rotWithShape="0">
              <a:schemeClr val="tx1"/>
            </a:outerShdw>
          </a:effectLst>
        </p:spPr>
        <p:txBody>
          <a:bodyPr lIns="90488" tIns="44450" rIns="90488" bIns="44450">
            <a:normAutofit/>
          </a:bodyPr>
          <a:lstStyle/>
          <a:p>
            <a:pPr eaLnBrk="1" hangingPunct="1">
              <a:lnSpc>
                <a:spcPct val="90000"/>
              </a:lnSpc>
              <a:buClr>
                <a:srgbClr val="0000CC"/>
              </a:buClr>
              <a:buFont typeface="Wingdings" pitchFamily="2" charset="2"/>
              <a:buNone/>
              <a:defRPr/>
            </a:pPr>
            <a:r>
              <a:rPr lang="en-US" sz="2400" dirty="0" smtClean="0">
                <a:effectLst>
                  <a:outerShdw blurRad="38100" dist="38100" dir="2700000" algn="tl">
                    <a:srgbClr val="FFFFFF"/>
                  </a:outerShdw>
                </a:effectLst>
              </a:rPr>
              <a:t>To determine net present value we . . .</a:t>
            </a:r>
          </a:p>
          <a:p>
            <a:pPr lvl="1" eaLnBrk="1" hangingPunct="1">
              <a:lnSpc>
                <a:spcPct val="90000"/>
              </a:lnSpc>
              <a:buClr>
                <a:srgbClr val="0000CC"/>
              </a:buClr>
              <a:buSzPct val="90000"/>
              <a:buFont typeface="Wingdings" pitchFamily="2" charset="2"/>
              <a:buChar char=""/>
              <a:defRPr/>
            </a:pPr>
            <a:r>
              <a:rPr lang="en-US" sz="2400" dirty="0" smtClean="0">
                <a:solidFill>
                  <a:schemeClr val="tx2"/>
                </a:solidFill>
                <a:effectLst>
                  <a:outerShdw blurRad="38100" dist="38100" dir="2700000" algn="tl">
                    <a:srgbClr val="000000"/>
                  </a:outerShdw>
                </a:effectLst>
              </a:rPr>
              <a:t>Calculate the present value of cash inflows,</a:t>
            </a:r>
          </a:p>
          <a:p>
            <a:pPr lvl="1" eaLnBrk="1" hangingPunct="1">
              <a:lnSpc>
                <a:spcPct val="90000"/>
              </a:lnSpc>
              <a:buClr>
                <a:srgbClr val="0000CC"/>
              </a:buClr>
              <a:buSzPct val="90000"/>
              <a:buNone/>
              <a:defRPr/>
            </a:pPr>
            <a:endParaRPr lang="en-US" sz="2400" dirty="0" smtClean="0">
              <a:solidFill>
                <a:schemeClr val="tx2"/>
              </a:solidFill>
              <a:effectLst>
                <a:outerShdw blurRad="38100" dist="38100" dir="2700000" algn="tl">
                  <a:srgbClr val="000000"/>
                </a:outerShdw>
              </a:effectLst>
            </a:endParaRPr>
          </a:p>
          <a:p>
            <a:pPr lvl="1" eaLnBrk="1" hangingPunct="1">
              <a:lnSpc>
                <a:spcPct val="90000"/>
              </a:lnSpc>
              <a:buClr>
                <a:srgbClr val="0000CC"/>
              </a:buClr>
              <a:buSzPct val="90000"/>
              <a:buFont typeface="Wingdings" pitchFamily="2" charset="2"/>
              <a:buChar char=""/>
              <a:defRPr/>
            </a:pPr>
            <a:r>
              <a:rPr lang="en-US" sz="2400" dirty="0" smtClean="0">
                <a:solidFill>
                  <a:schemeClr val="tx2"/>
                </a:solidFill>
                <a:effectLst>
                  <a:outerShdw blurRad="38100" dist="38100" dir="2700000" algn="tl">
                    <a:srgbClr val="000000"/>
                  </a:outerShdw>
                </a:effectLst>
              </a:rPr>
              <a:t>Calculate the present value of cash outflows,</a:t>
            </a:r>
          </a:p>
          <a:p>
            <a:pPr lvl="1" eaLnBrk="1" hangingPunct="1">
              <a:lnSpc>
                <a:spcPct val="90000"/>
              </a:lnSpc>
              <a:buClr>
                <a:srgbClr val="0000CC"/>
              </a:buClr>
              <a:buSzPct val="90000"/>
              <a:buNone/>
              <a:defRPr/>
            </a:pPr>
            <a:endParaRPr lang="en-US" sz="2400" dirty="0" smtClean="0">
              <a:solidFill>
                <a:schemeClr val="tx2"/>
              </a:solidFill>
              <a:effectLst>
                <a:outerShdw blurRad="38100" dist="38100" dir="2700000" algn="tl">
                  <a:srgbClr val="000000"/>
                </a:outerShdw>
              </a:effectLst>
            </a:endParaRPr>
          </a:p>
          <a:p>
            <a:pPr lvl="1" eaLnBrk="1" hangingPunct="1">
              <a:lnSpc>
                <a:spcPct val="90000"/>
              </a:lnSpc>
              <a:buClr>
                <a:srgbClr val="0000CC"/>
              </a:buClr>
              <a:buSzPct val="90000"/>
              <a:buFont typeface="Wingdings" pitchFamily="2" charset="2"/>
              <a:buChar char=""/>
              <a:defRPr/>
            </a:pPr>
            <a:r>
              <a:rPr lang="en-US" sz="2400" dirty="0" smtClean="0">
                <a:solidFill>
                  <a:schemeClr val="tx2"/>
                </a:solidFill>
                <a:effectLst>
                  <a:outerShdw blurRad="38100" dist="38100" dir="2700000" algn="tl">
                    <a:srgbClr val="000000"/>
                  </a:outerShdw>
                </a:effectLst>
              </a:rPr>
              <a:t>Subtract the present value of the outflows from the present value of the inflows.</a:t>
            </a:r>
          </a:p>
          <a:p>
            <a:endParaRPr lang="en-US" sz="1200" dirty="0" smtClean="0"/>
          </a:p>
          <a:p>
            <a:r>
              <a:rPr lang="en-US" sz="1200" dirty="0" smtClean="0"/>
              <a:t>The net present value method compares the present value of a project’s cash inflows with the present value of its cash outflows. The difference between these two streams of cash flows is called the net present value.</a:t>
            </a:r>
          </a:p>
          <a:p>
            <a:endParaRPr lang="en-US" dirty="0" smtClean="0"/>
          </a:p>
          <a:p>
            <a:pPr lvl="1" eaLnBrk="1" hangingPunct="1">
              <a:lnSpc>
                <a:spcPct val="90000"/>
              </a:lnSpc>
              <a:buClr>
                <a:srgbClr val="0000CC"/>
              </a:buClr>
              <a:buSzPct val="90000"/>
              <a:buNone/>
              <a:defRPr/>
            </a:pPr>
            <a:endParaRPr lang="en-US" sz="2400" dirty="0" smtClean="0">
              <a:solidFill>
                <a:schemeClr val="tx2"/>
              </a:solidFill>
              <a:effectLst>
                <a:outerShdw blurRad="38100" dist="38100" dir="2700000" algn="tl">
                  <a:srgbClr val="000000"/>
                </a:outerShdw>
              </a:effectLst>
            </a:endParaRPr>
          </a:p>
        </p:txBody>
      </p:sp>
      <p:grpSp>
        <p:nvGrpSpPr>
          <p:cNvPr id="2" name="Group 3"/>
          <p:cNvGrpSpPr>
            <a:grpSpLocks/>
          </p:cNvGrpSpPr>
          <p:nvPr/>
        </p:nvGrpSpPr>
        <p:grpSpPr bwMode="auto">
          <a:xfrm>
            <a:off x="3429000" y="5124450"/>
            <a:ext cx="1725613" cy="1733550"/>
            <a:chOff x="2166" y="2981"/>
            <a:chExt cx="1273" cy="1327"/>
          </a:xfrm>
        </p:grpSpPr>
        <p:sp>
          <p:nvSpPr>
            <p:cNvPr id="39941" name="Freeform 4"/>
            <p:cNvSpPr>
              <a:spLocks/>
            </p:cNvSpPr>
            <p:nvPr/>
          </p:nvSpPr>
          <p:spPr bwMode="auto">
            <a:xfrm>
              <a:off x="2257" y="3699"/>
              <a:ext cx="1175" cy="406"/>
            </a:xfrm>
            <a:custGeom>
              <a:avLst/>
              <a:gdLst>
                <a:gd name="T0" fmla="*/ 0 w 2350"/>
                <a:gd name="T1" fmla="*/ 713 h 811"/>
                <a:gd name="T2" fmla="*/ 2306 w 2350"/>
                <a:gd name="T3" fmla="*/ 0 h 811"/>
                <a:gd name="T4" fmla="*/ 2350 w 2350"/>
                <a:gd name="T5" fmla="*/ 82 h 811"/>
                <a:gd name="T6" fmla="*/ 38 w 2350"/>
                <a:gd name="T7" fmla="*/ 811 h 811"/>
                <a:gd name="T8" fmla="*/ 0 w 2350"/>
                <a:gd name="T9" fmla="*/ 713 h 811"/>
                <a:gd name="T10" fmla="*/ 0 60000 65536"/>
                <a:gd name="T11" fmla="*/ 0 60000 65536"/>
                <a:gd name="T12" fmla="*/ 0 60000 65536"/>
                <a:gd name="T13" fmla="*/ 0 60000 65536"/>
                <a:gd name="T14" fmla="*/ 0 60000 65536"/>
                <a:gd name="T15" fmla="*/ 0 w 2350"/>
                <a:gd name="T16" fmla="*/ 0 h 811"/>
                <a:gd name="T17" fmla="*/ 2350 w 2350"/>
                <a:gd name="T18" fmla="*/ 811 h 811"/>
              </a:gdLst>
              <a:ahLst/>
              <a:cxnLst>
                <a:cxn ang="T10">
                  <a:pos x="T0" y="T1"/>
                </a:cxn>
                <a:cxn ang="T11">
                  <a:pos x="T2" y="T3"/>
                </a:cxn>
                <a:cxn ang="T12">
                  <a:pos x="T4" y="T5"/>
                </a:cxn>
                <a:cxn ang="T13">
                  <a:pos x="T6" y="T7"/>
                </a:cxn>
                <a:cxn ang="T14">
                  <a:pos x="T8" y="T9"/>
                </a:cxn>
              </a:cxnLst>
              <a:rect l="T15" t="T16" r="T17" b="T18"/>
              <a:pathLst>
                <a:path w="2350" h="811">
                  <a:moveTo>
                    <a:pt x="0" y="713"/>
                  </a:moveTo>
                  <a:lnTo>
                    <a:pt x="2306" y="0"/>
                  </a:lnTo>
                  <a:lnTo>
                    <a:pt x="2350" y="82"/>
                  </a:lnTo>
                  <a:lnTo>
                    <a:pt x="38" y="811"/>
                  </a:lnTo>
                  <a:lnTo>
                    <a:pt x="0" y="713"/>
                  </a:lnTo>
                  <a:close/>
                </a:path>
              </a:pathLst>
            </a:custGeom>
            <a:solidFill>
              <a:srgbClr val="FFFF00"/>
            </a:solidFill>
            <a:ln w="6350">
              <a:solidFill>
                <a:srgbClr val="000000"/>
              </a:solidFill>
              <a:prstDash val="solid"/>
              <a:round/>
              <a:headEnd/>
              <a:tailEnd/>
            </a:ln>
          </p:spPr>
          <p:txBody>
            <a:bodyPr/>
            <a:lstStyle/>
            <a:p>
              <a:endParaRPr lang="en-US" dirty="0"/>
            </a:p>
          </p:txBody>
        </p:sp>
        <p:sp>
          <p:nvSpPr>
            <p:cNvPr id="39942" name="Freeform 5"/>
            <p:cNvSpPr>
              <a:spLocks/>
            </p:cNvSpPr>
            <p:nvPr/>
          </p:nvSpPr>
          <p:spPr bwMode="auto">
            <a:xfrm>
              <a:off x="3411" y="3699"/>
              <a:ext cx="28" cy="42"/>
            </a:xfrm>
            <a:custGeom>
              <a:avLst/>
              <a:gdLst>
                <a:gd name="T0" fmla="*/ 0 w 56"/>
                <a:gd name="T1" fmla="*/ 0 h 82"/>
                <a:gd name="T2" fmla="*/ 42 w 56"/>
                <a:gd name="T3" fmla="*/ 82 h 82"/>
                <a:gd name="T4" fmla="*/ 48 w 56"/>
                <a:gd name="T5" fmla="*/ 76 h 82"/>
                <a:gd name="T6" fmla="*/ 54 w 56"/>
                <a:gd name="T7" fmla="*/ 68 h 82"/>
                <a:gd name="T8" fmla="*/ 55 w 56"/>
                <a:gd name="T9" fmla="*/ 58 h 82"/>
                <a:gd name="T10" fmla="*/ 56 w 56"/>
                <a:gd name="T11" fmla="*/ 45 h 82"/>
                <a:gd name="T12" fmla="*/ 56 w 56"/>
                <a:gd name="T13" fmla="*/ 34 h 82"/>
                <a:gd name="T14" fmla="*/ 54 w 56"/>
                <a:gd name="T15" fmla="*/ 24 h 82"/>
                <a:gd name="T16" fmla="*/ 47 w 56"/>
                <a:gd name="T17" fmla="*/ 16 h 82"/>
                <a:gd name="T18" fmla="*/ 39 w 56"/>
                <a:gd name="T19" fmla="*/ 9 h 82"/>
                <a:gd name="T20" fmla="*/ 28 w 56"/>
                <a:gd name="T21" fmla="*/ 3 h 82"/>
                <a:gd name="T22" fmla="*/ 17 w 56"/>
                <a:gd name="T23" fmla="*/ 0 h 82"/>
                <a:gd name="T24" fmla="*/ 0 w 56"/>
                <a:gd name="T25" fmla="*/ 0 h 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6"/>
                <a:gd name="T40" fmla="*/ 0 h 82"/>
                <a:gd name="T41" fmla="*/ 56 w 56"/>
                <a:gd name="T42" fmla="*/ 82 h 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6" h="82">
                  <a:moveTo>
                    <a:pt x="0" y="0"/>
                  </a:moveTo>
                  <a:lnTo>
                    <a:pt x="42" y="82"/>
                  </a:lnTo>
                  <a:lnTo>
                    <a:pt x="48" y="76"/>
                  </a:lnTo>
                  <a:lnTo>
                    <a:pt x="54" y="68"/>
                  </a:lnTo>
                  <a:lnTo>
                    <a:pt x="55" y="58"/>
                  </a:lnTo>
                  <a:lnTo>
                    <a:pt x="56" y="45"/>
                  </a:lnTo>
                  <a:lnTo>
                    <a:pt x="56" y="34"/>
                  </a:lnTo>
                  <a:lnTo>
                    <a:pt x="54" y="24"/>
                  </a:lnTo>
                  <a:lnTo>
                    <a:pt x="47" y="16"/>
                  </a:lnTo>
                  <a:lnTo>
                    <a:pt x="39" y="9"/>
                  </a:lnTo>
                  <a:lnTo>
                    <a:pt x="28" y="3"/>
                  </a:lnTo>
                  <a:lnTo>
                    <a:pt x="17" y="0"/>
                  </a:lnTo>
                  <a:lnTo>
                    <a:pt x="0" y="0"/>
                  </a:lnTo>
                  <a:close/>
                </a:path>
              </a:pathLst>
            </a:custGeom>
            <a:solidFill>
              <a:srgbClr val="FF0000"/>
            </a:solidFill>
            <a:ln w="6350">
              <a:solidFill>
                <a:srgbClr val="000000"/>
              </a:solidFill>
              <a:prstDash val="solid"/>
              <a:round/>
              <a:headEnd/>
              <a:tailEnd/>
            </a:ln>
          </p:spPr>
          <p:txBody>
            <a:bodyPr/>
            <a:lstStyle/>
            <a:p>
              <a:endParaRPr lang="en-US" dirty="0"/>
            </a:p>
          </p:txBody>
        </p:sp>
        <p:sp>
          <p:nvSpPr>
            <p:cNvPr id="39943" name="Freeform 6"/>
            <p:cNvSpPr>
              <a:spLocks/>
            </p:cNvSpPr>
            <p:nvPr/>
          </p:nvSpPr>
          <p:spPr bwMode="auto">
            <a:xfrm>
              <a:off x="3348" y="3699"/>
              <a:ext cx="91" cy="61"/>
            </a:xfrm>
            <a:custGeom>
              <a:avLst/>
              <a:gdLst>
                <a:gd name="T0" fmla="*/ 0 w 181"/>
                <a:gd name="T1" fmla="*/ 37 h 121"/>
                <a:gd name="T2" fmla="*/ 126 w 181"/>
                <a:gd name="T3" fmla="*/ 0 h 121"/>
                <a:gd name="T4" fmla="*/ 136 w 181"/>
                <a:gd name="T5" fmla="*/ 0 h 121"/>
                <a:gd name="T6" fmla="*/ 150 w 181"/>
                <a:gd name="T7" fmla="*/ 0 h 121"/>
                <a:gd name="T8" fmla="*/ 157 w 181"/>
                <a:gd name="T9" fmla="*/ 4 h 121"/>
                <a:gd name="T10" fmla="*/ 167 w 181"/>
                <a:gd name="T11" fmla="*/ 9 h 121"/>
                <a:gd name="T12" fmla="*/ 171 w 181"/>
                <a:gd name="T13" fmla="*/ 14 h 121"/>
                <a:gd name="T14" fmla="*/ 178 w 181"/>
                <a:gd name="T15" fmla="*/ 23 h 121"/>
                <a:gd name="T16" fmla="*/ 181 w 181"/>
                <a:gd name="T17" fmla="*/ 32 h 121"/>
                <a:gd name="T18" fmla="*/ 181 w 181"/>
                <a:gd name="T19" fmla="*/ 42 h 121"/>
                <a:gd name="T20" fmla="*/ 181 w 181"/>
                <a:gd name="T21" fmla="*/ 50 h 121"/>
                <a:gd name="T22" fmla="*/ 180 w 181"/>
                <a:gd name="T23" fmla="*/ 60 h 121"/>
                <a:gd name="T24" fmla="*/ 175 w 181"/>
                <a:gd name="T25" fmla="*/ 72 h 121"/>
                <a:gd name="T26" fmla="*/ 171 w 181"/>
                <a:gd name="T27" fmla="*/ 79 h 121"/>
                <a:gd name="T28" fmla="*/ 167 w 181"/>
                <a:gd name="T29" fmla="*/ 82 h 121"/>
                <a:gd name="T30" fmla="*/ 42 w 181"/>
                <a:gd name="T31" fmla="*/ 121 h 121"/>
                <a:gd name="T32" fmla="*/ 49 w 181"/>
                <a:gd name="T33" fmla="*/ 112 h 121"/>
                <a:gd name="T34" fmla="*/ 55 w 181"/>
                <a:gd name="T35" fmla="*/ 102 h 121"/>
                <a:gd name="T36" fmla="*/ 55 w 181"/>
                <a:gd name="T37" fmla="*/ 91 h 121"/>
                <a:gd name="T38" fmla="*/ 56 w 181"/>
                <a:gd name="T39" fmla="*/ 79 h 121"/>
                <a:gd name="T40" fmla="*/ 55 w 181"/>
                <a:gd name="T41" fmla="*/ 68 h 121"/>
                <a:gd name="T42" fmla="*/ 49 w 181"/>
                <a:gd name="T43" fmla="*/ 59 h 121"/>
                <a:gd name="T44" fmla="*/ 42 w 181"/>
                <a:gd name="T45" fmla="*/ 52 h 121"/>
                <a:gd name="T46" fmla="*/ 37 w 181"/>
                <a:gd name="T47" fmla="*/ 45 h 121"/>
                <a:gd name="T48" fmla="*/ 30 w 181"/>
                <a:gd name="T49" fmla="*/ 42 h 121"/>
                <a:gd name="T50" fmla="*/ 21 w 181"/>
                <a:gd name="T51" fmla="*/ 40 h 121"/>
                <a:gd name="T52" fmla="*/ 13 w 181"/>
                <a:gd name="T53" fmla="*/ 37 h 121"/>
                <a:gd name="T54" fmla="*/ 0 w 181"/>
                <a:gd name="T55" fmla="*/ 37 h 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1"/>
                <a:gd name="T85" fmla="*/ 0 h 121"/>
                <a:gd name="T86" fmla="*/ 181 w 181"/>
                <a:gd name="T87" fmla="*/ 121 h 1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1" h="121">
                  <a:moveTo>
                    <a:pt x="0" y="37"/>
                  </a:moveTo>
                  <a:lnTo>
                    <a:pt x="126" y="0"/>
                  </a:lnTo>
                  <a:lnTo>
                    <a:pt x="136" y="0"/>
                  </a:lnTo>
                  <a:lnTo>
                    <a:pt x="150" y="0"/>
                  </a:lnTo>
                  <a:lnTo>
                    <a:pt x="157" y="4"/>
                  </a:lnTo>
                  <a:lnTo>
                    <a:pt x="167" y="9"/>
                  </a:lnTo>
                  <a:lnTo>
                    <a:pt x="171" y="14"/>
                  </a:lnTo>
                  <a:lnTo>
                    <a:pt x="178" y="23"/>
                  </a:lnTo>
                  <a:lnTo>
                    <a:pt x="181" y="32"/>
                  </a:lnTo>
                  <a:lnTo>
                    <a:pt x="181" y="42"/>
                  </a:lnTo>
                  <a:lnTo>
                    <a:pt x="181" y="50"/>
                  </a:lnTo>
                  <a:lnTo>
                    <a:pt x="180" y="60"/>
                  </a:lnTo>
                  <a:lnTo>
                    <a:pt x="175" y="72"/>
                  </a:lnTo>
                  <a:lnTo>
                    <a:pt x="171" y="79"/>
                  </a:lnTo>
                  <a:lnTo>
                    <a:pt x="167" y="82"/>
                  </a:lnTo>
                  <a:lnTo>
                    <a:pt x="42" y="121"/>
                  </a:lnTo>
                  <a:lnTo>
                    <a:pt x="49" y="112"/>
                  </a:lnTo>
                  <a:lnTo>
                    <a:pt x="55" y="102"/>
                  </a:lnTo>
                  <a:lnTo>
                    <a:pt x="55" y="91"/>
                  </a:lnTo>
                  <a:lnTo>
                    <a:pt x="56" y="79"/>
                  </a:lnTo>
                  <a:lnTo>
                    <a:pt x="55" y="68"/>
                  </a:lnTo>
                  <a:lnTo>
                    <a:pt x="49" y="59"/>
                  </a:lnTo>
                  <a:lnTo>
                    <a:pt x="42" y="52"/>
                  </a:lnTo>
                  <a:lnTo>
                    <a:pt x="37" y="45"/>
                  </a:lnTo>
                  <a:lnTo>
                    <a:pt x="30" y="42"/>
                  </a:lnTo>
                  <a:lnTo>
                    <a:pt x="21" y="40"/>
                  </a:lnTo>
                  <a:lnTo>
                    <a:pt x="13" y="37"/>
                  </a:lnTo>
                  <a:lnTo>
                    <a:pt x="0" y="37"/>
                  </a:lnTo>
                  <a:close/>
                </a:path>
              </a:pathLst>
            </a:custGeom>
            <a:solidFill>
              <a:srgbClr val="FF7F9F"/>
            </a:solidFill>
            <a:ln w="6350">
              <a:solidFill>
                <a:srgbClr val="000000"/>
              </a:solidFill>
              <a:prstDash val="solid"/>
              <a:round/>
              <a:headEnd/>
              <a:tailEnd/>
            </a:ln>
          </p:spPr>
          <p:txBody>
            <a:bodyPr/>
            <a:lstStyle/>
            <a:p>
              <a:endParaRPr lang="en-US" dirty="0"/>
            </a:p>
          </p:txBody>
        </p:sp>
        <p:sp>
          <p:nvSpPr>
            <p:cNvPr id="39944" name="Freeform 7"/>
            <p:cNvSpPr>
              <a:spLocks/>
            </p:cNvSpPr>
            <p:nvPr/>
          </p:nvSpPr>
          <p:spPr bwMode="auto">
            <a:xfrm>
              <a:off x="3286" y="3720"/>
              <a:ext cx="90" cy="60"/>
            </a:xfrm>
            <a:custGeom>
              <a:avLst/>
              <a:gdLst>
                <a:gd name="T0" fmla="*/ 0 w 181"/>
                <a:gd name="T1" fmla="*/ 39 h 121"/>
                <a:gd name="T2" fmla="*/ 123 w 181"/>
                <a:gd name="T3" fmla="*/ 2 h 121"/>
                <a:gd name="T4" fmla="*/ 135 w 181"/>
                <a:gd name="T5" fmla="*/ 0 h 121"/>
                <a:gd name="T6" fmla="*/ 148 w 181"/>
                <a:gd name="T7" fmla="*/ 2 h 121"/>
                <a:gd name="T8" fmla="*/ 155 w 181"/>
                <a:gd name="T9" fmla="*/ 5 h 121"/>
                <a:gd name="T10" fmla="*/ 165 w 181"/>
                <a:gd name="T11" fmla="*/ 9 h 121"/>
                <a:gd name="T12" fmla="*/ 172 w 181"/>
                <a:gd name="T13" fmla="*/ 15 h 121"/>
                <a:gd name="T14" fmla="*/ 176 w 181"/>
                <a:gd name="T15" fmla="*/ 22 h 121"/>
                <a:gd name="T16" fmla="*/ 180 w 181"/>
                <a:gd name="T17" fmla="*/ 32 h 121"/>
                <a:gd name="T18" fmla="*/ 181 w 181"/>
                <a:gd name="T19" fmla="*/ 43 h 121"/>
                <a:gd name="T20" fmla="*/ 180 w 181"/>
                <a:gd name="T21" fmla="*/ 52 h 121"/>
                <a:gd name="T22" fmla="*/ 179 w 181"/>
                <a:gd name="T23" fmla="*/ 62 h 121"/>
                <a:gd name="T24" fmla="*/ 174 w 181"/>
                <a:gd name="T25" fmla="*/ 72 h 121"/>
                <a:gd name="T26" fmla="*/ 169 w 181"/>
                <a:gd name="T27" fmla="*/ 79 h 121"/>
                <a:gd name="T28" fmla="*/ 165 w 181"/>
                <a:gd name="T29" fmla="*/ 82 h 121"/>
                <a:gd name="T30" fmla="*/ 43 w 181"/>
                <a:gd name="T31" fmla="*/ 121 h 121"/>
                <a:gd name="T32" fmla="*/ 50 w 181"/>
                <a:gd name="T33" fmla="*/ 114 h 121"/>
                <a:gd name="T34" fmla="*/ 54 w 181"/>
                <a:gd name="T35" fmla="*/ 104 h 121"/>
                <a:gd name="T36" fmla="*/ 54 w 181"/>
                <a:gd name="T37" fmla="*/ 90 h 121"/>
                <a:gd name="T38" fmla="*/ 56 w 181"/>
                <a:gd name="T39" fmla="*/ 79 h 121"/>
                <a:gd name="T40" fmla="*/ 54 w 181"/>
                <a:gd name="T41" fmla="*/ 71 h 121"/>
                <a:gd name="T42" fmla="*/ 48 w 181"/>
                <a:gd name="T43" fmla="*/ 59 h 121"/>
                <a:gd name="T44" fmla="*/ 43 w 181"/>
                <a:gd name="T45" fmla="*/ 52 h 121"/>
                <a:gd name="T46" fmla="*/ 36 w 181"/>
                <a:gd name="T47" fmla="*/ 48 h 121"/>
                <a:gd name="T48" fmla="*/ 30 w 181"/>
                <a:gd name="T49" fmla="*/ 43 h 121"/>
                <a:gd name="T50" fmla="*/ 22 w 181"/>
                <a:gd name="T51" fmla="*/ 41 h 121"/>
                <a:gd name="T52" fmla="*/ 13 w 181"/>
                <a:gd name="T53" fmla="*/ 39 h 121"/>
                <a:gd name="T54" fmla="*/ 0 w 181"/>
                <a:gd name="T55" fmla="*/ 39 h 1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81"/>
                <a:gd name="T85" fmla="*/ 0 h 121"/>
                <a:gd name="T86" fmla="*/ 181 w 181"/>
                <a:gd name="T87" fmla="*/ 121 h 12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81" h="121">
                  <a:moveTo>
                    <a:pt x="0" y="39"/>
                  </a:moveTo>
                  <a:lnTo>
                    <a:pt x="123" y="2"/>
                  </a:lnTo>
                  <a:lnTo>
                    <a:pt x="135" y="0"/>
                  </a:lnTo>
                  <a:lnTo>
                    <a:pt x="148" y="2"/>
                  </a:lnTo>
                  <a:lnTo>
                    <a:pt x="155" y="5"/>
                  </a:lnTo>
                  <a:lnTo>
                    <a:pt x="165" y="9"/>
                  </a:lnTo>
                  <a:lnTo>
                    <a:pt x="172" y="15"/>
                  </a:lnTo>
                  <a:lnTo>
                    <a:pt x="176" y="22"/>
                  </a:lnTo>
                  <a:lnTo>
                    <a:pt x="180" y="32"/>
                  </a:lnTo>
                  <a:lnTo>
                    <a:pt x="181" y="43"/>
                  </a:lnTo>
                  <a:lnTo>
                    <a:pt x="180" y="52"/>
                  </a:lnTo>
                  <a:lnTo>
                    <a:pt x="179" y="62"/>
                  </a:lnTo>
                  <a:lnTo>
                    <a:pt x="174" y="72"/>
                  </a:lnTo>
                  <a:lnTo>
                    <a:pt x="169" y="79"/>
                  </a:lnTo>
                  <a:lnTo>
                    <a:pt x="165" y="82"/>
                  </a:lnTo>
                  <a:lnTo>
                    <a:pt x="43" y="121"/>
                  </a:lnTo>
                  <a:lnTo>
                    <a:pt x="50" y="114"/>
                  </a:lnTo>
                  <a:lnTo>
                    <a:pt x="54" y="104"/>
                  </a:lnTo>
                  <a:lnTo>
                    <a:pt x="54" y="90"/>
                  </a:lnTo>
                  <a:lnTo>
                    <a:pt x="56" y="79"/>
                  </a:lnTo>
                  <a:lnTo>
                    <a:pt x="54" y="71"/>
                  </a:lnTo>
                  <a:lnTo>
                    <a:pt x="48" y="59"/>
                  </a:lnTo>
                  <a:lnTo>
                    <a:pt x="43" y="52"/>
                  </a:lnTo>
                  <a:lnTo>
                    <a:pt x="36" y="48"/>
                  </a:lnTo>
                  <a:lnTo>
                    <a:pt x="30" y="43"/>
                  </a:lnTo>
                  <a:lnTo>
                    <a:pt x="22" y="41"/>
                  </a:lnTo>
                  <a:lnTo>
                    <a:pt x="13" y="39"/>
                  </a:lnTo>
                  <a:lnTo>
                    <a:pt x="0" y="39"/>
                  </a:lnTo>
                  <a:close/>
                </a:path>
              </a:pathLst>
            </a:custGeom>
            <a:solidFill>
              <a:srgbClr val="808080"/>
            </a:solidFill>
            <a:ln w="6350">
              <a:solidFill>
                <a:srgbClr val="000000"/>
              </a:solidFill>
              <a:prstDash val="solid"/>
              <a:round/>
              <a:headEnd/>
              <a:tailEnd/>
            </a:ln>
          </p:spPr>
          <p:txBody>
            <a:bodyPr/>
            <a:lstStyle/>
            <a:p>
              <a:endParaRPr lang="en-US" dirty="0"/>
            </a:p>
          </p:txBody>
        </p:sp>
        <p:sp>
          <p:nvSpPr>
            <p:cNvPr id="39945" name="Freeform 8"/>
            <p:cNvSpPr>
              <a:spLocks/>
            </p:cNvSpPr>
            <p:nvPr/>
          </p:nvSpPr>
          <p:spPr bwMode="auto">
            <a:xfrm>
              <a:off x="3323" y="3728"/>
              <a:ext cx="28" cy="40"/>
            </a:xfrm>
            <a:custGeom>
              <a:avLst/>
              <a:gdLst>
                <a:gd name="T0" fmla="*/ 0 w 56"/>
                <a:gd name="T1" fmla="*/ 0 h 81"/>
                <a:gd name="T2" fmla="*/ 17 w 56"/>
                <a:gd name="T3" fmla="*/ 0 h 81"/>
                <a:gd name="T4" fmla="*/ 29 w 56"/>
                <a:gd name="T5" fmla="*/ 3 h 81"/>
                <a:gd name="T6" fmla="*/ 37 w 56"/>
                <a:gd name="T7" fmla="*/ 9 h 81"/>
                <a:gd name="T8" fmla="*/ 44 w 56"/>
                <a:gd name="T9" fmla="*/ 16 h 81"/>
                <a:gd name="T10" fmla="*/ 50 w 56"/>
                <a:gd name="T11" fmla="*/ 26 h 81"/>
                <a:gd name="T12" fmla="*/ 54 w 56"/>
                <a:gd name="T13" fmla="*/ 36 h 81"/>
                <a:gd name="T14" fmla="*/ 56 w 56"/>
                <a:gd name="T15" fmla="*/ 48 h 81"/>
                <a:gd name="T16" fmla="*/ 54 w 56"/>
                <a:gd name="T17" fmla="*/ 62 h 81"/>
                <a:gd name="T18" fmla="*/ 48 w 56"/>
                <a:gd name="T19" fmla="*/ 74 h 81"/>
                <a:gd name="T20" fmla="*/ 47 w 56"/>
                <a:gd name="T21" fmla="*/ 81 h 8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6"/>
                <a:gd name="T34" fmla="*/ 0 h 81"/>
                <a:gd name="T35" fmla="*/ 56 w 56"/>
                <a:gd name="T36" fmla="*/ 81 h 8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6" h="81">
                  <a:moveTo>
                    <a:pt x="0" y="0"/>
                  </a:moveTo>
                  <a:lnTo>
                    <a:pt x="17" y="0"/>
                  </a:lnTo>
                  <a:lnTo>
                    <a:pt x="29" y="3"/>
                  </a:lnTo>
                  <a:lnTo>
                    <a:pt x="37" y="9"/>
                  </a:lnTo>
                  <a:lnTo>
                    <a:pt x="44" y="16"/>
                  </a:lnTo>
                  <a:lnTo>
                    <a:pt x="50" y="26"/>
                  </a:lnTo>
                  <a:lnTo>
                    <a:pt x="54" y="36"/>
                  </a:lnTo>
                  <a:lnTo>
                    <a:pt x="56" y="48"/>
                  </a:lnTo>
                  <a:lnTo>
                    <a:pt x="54" y="62"/>
                  </a:lnTo>
                  <a:lnTo>
                    <a:pt x="48" y="74"/>
                  </a:lnTo>
                  <a:lnTo>
                    <a:pt x="47" y="81"/>
                  </a:lnTo>
                </a:path>
              </a:pathLst>
            </a:custGeom>
            <a:noFill/>
            <a:ln w="6350">
              <a:solidFill>
                <a:srgbClr val="000000"/>
              </a:solidFill>
              <a:prstDash val="solid"/>
              <a:round/>
              <a:headEnd/>
              <a:tailEnd/>
            </a:ln>
          </p:spPr>
          <p:txBody>
            <a:bodyPr/>
            <a:lstStyle/>
            <a:p>
              <a:endParaRPr lang="en-US" dirty="0"/>
            </a:p>
          </p:txBody>
        </p:sp>
        <p:sp>
          <p:nvSpPr>
            <p:cNvPr id="39946" name="Freeform 9"/>
            <p:cNvSpPr>
              <a:spLocks/>
            </p:cNvSpPr>
            <p:nvPr/>
          </p:nvSpPr>
          <p:spPr bwMode="auto">
            <a:xfrm>
              <a:off x="3310" y="3730"/>
              <a:ext cx="27" cy="41"/>
            </a:xfrm>
            <a:custGeom>
              <a:avLst/>
              <a:gdLst>
                <a:gd name="T0" fmla="*/ 0 w 54"/>
                <a:gd name="T1" fmla="*/ 0 h 84"/>
                <a:gd name="T2" fmla="*/ 14 w 54"/>
                <a:gd name="T3" fmla="*/ 0 h 84"/>
                <a:gd name="T4" fmla="*/ 25 w 54"/>
                <a:gd name="T5" fmla="*/ 5 h 84"/>
                <a:gd name="T6" fmla="*/ 34 w 54"/>
                <a:gd name="T7" fmla="*/ 9 h 84"/>
                <a:gd name="T8" fmla="*/ 44 w 54"/>
                <a:gd name="T9" fmla="*/ 18 h 84"/>
                <a:gd name="T10" fmla="*/ 48 w 54"/>
                <a:gd name="T11" fmla="*/ 28 h 84"/>
                <a:gd name="T12" fmla="*/ 54 w 54"/>
                <a:gd name="T13" fmla="*/ 38 h 84"/>
                <a:gd name="T14" fmla="*/ 54 w 54"/>
                <a:gd name="T15" fmla="*/ 51 h 84"/>
                <a:gd name="T16" fmla="*/ 54 w 54"/>
                <a:gd name="T17" fmla="*/ 62 h 84"/>
                <a:gd name="T18" fmla="*/ 48 w 54"/>
                <a:gd name="T19" fmla="*/ 75 h 84"/>
                <a:gd name="T20" fmla="*/ 44 w 54"/>
                <a:gd name="T21" fmla="*/ 84 h 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4"/>
                <a:gd name="T34" fmla="*/ 0 h 84"/>
                <a:gd name="T35" fmla="*/ 54 w 54"/>
                <a:gd name="T36" fmla="*/ 84 h 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4" h="84">
                  <a:moveTo>
                    <a:pt x="0" y="0"/>
                  </a:moveTo>
                  <a:lnTo>
                    <a:pt x="14" y="0"/>
                  </a:lnTo>
                  <a:lnTo>
                    <a:pt x="25" y="5"/>
                  </a:lnTo>
                  <a:lnTo>
                    <a:pt x="34" y="9"/>
                  </a:lnTo>
                  <a:lnTo>
                    <a:pt x="44" y="18"/>
                  </a:lnTo>
                  <a:lnTo>
                    <a:pt x="48" y="28"/>
                  </a:lnTo>
                  <a:lnTo>
                    <a:pt x="54" y="38"/>
                  </a:lnTo>
                  <a:lnTo>
                    <a:pt x="54" y="51"/>
                  </a:lnTo>
                  <a:lnTo>
                    <a:pt x="54" y="62"/>
                  </a:lnTo>
                  <a:lnTo>
                    <a:pt x="48" y="75"/>
                  </a:lnTo>
                  <a:lnTo>
                    <a:pt x="44" y="84"/>
                  </a:lnTo>
                </a:path>
              </a:pathLst>
            </a:custGeom>
            <a:noFill/>
            <a:ln w="6350">
              <a:solidFill>
                <a:srgbClr val="000000"/>
              </a:solidFill>
              <a:prstDash val="solid"/>
              <a:round/>
              <a:headEnd/>
              <a:tailEnd/>
            </a:ln>
          </p:spPr>
          <p:txBody>
            <a:bodyPr/>
            <a:lstStyle/>
            <a:p>
              <a:endParaRPr lang="en-US" dirty="0"/>
            </a:p>
          </p:txBody>
        </p:sp>
        <p:sp>
          <p:nvSpPr>
            <p:cNvPr id="39947" name="Freeform 10"/>
            <p:cNvSpPr>
              <a:spLocks/>
            </p:cNvSpPr>
            <p:nvPr/>
          </p:nvSpPr>
          <p:spPr bwMode="auto">
            <a:xfrm>
              <a:off x="2166" y="4050"/>
              <a:ext cx="131" cy="62"/>
            </a:xfrm>
            <a:custGeom>
              <a:avLst/>
              <a:gdLst>
                <a:gd name="T0" fmla="*/ 183 w 262"/>
                <a:gd name="T1" fmla="*/ 12 h 124"/>
                <a:gd name="T2" fmla="*/ 0 w 262"/>
                <a:gd name="T3" fmla="*/ 124 h 124"/>
                <a:gd name="T4" fmla="*/ 224 w 262"/>
                <a:gd name="T5" fmla="*/ 110 h 124"/>
                <a:gd name="T6" fmla="*/ 238 w 262"/>
                <a:gd name="T7" fmla="*/ 101 h 124"/>
                <a:gd name="T8" fmla="*/ 252 w 262"/>
                <a:gd name="T9" fmla="*/ 91 h 124"/>
                <a:gd name="T10" fmla="*/ 224 w 262"/>
                <a:gd name="T11" fmla="*/ 84 h 124"/>
                <a:gd name="T12" fmla="*/ 262 w 262"/>
                <a:gd name="T13" fmla="*/ 53 h 124"/>
                <a:gd name="T14" fmla="*/ 218 w 262"/>
                <a:gd name="T15" fmla="*/ 50 h 124"/>
                <a:gd name="T16" fmla="*/ 256 w 262"/>
                <a:gd name="T17" fmla="*/ 20 h 124"/>
                <a:gd name="T18" fmla="*/ 201 w 262"/>
                <a:gd name="T19" fmla="*/ 23 h 124"/>
                <a:gd name="T20" fmla="*/ 222 w 262"/>
                <a:gd name="T21" fmla="*/ 0 h 124"/>
                <a:gd name="T22" fmla="*/ 183 w 262"/>
                <a:gd name="T23" fmla="*/ 12 h 1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2"/>
                <a:gd name="T37" fmla="*/ 0 h 124"/>
                <a:gd name="T38" fmla="*/ 262 w 262"/>
                <a:gd name="T39" fmla="*/ 124 h 1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2" h="124">
                  <a:moveTo>
                    <a:pt x="183" y="12"/>
                  </a:moveTo>
                  <a:lnTo>
                    <a:pt x="0" y="124"/>
                  </a:lnTo>
                  <a:lnTo>
                    <a:pt x="224" y="110"/>
                  </a:lnTo>
                  <a:lnTo>
                    <a:pt x="238" y="101"/>
                  </a:lnTo>
                  <a:lnTo>
                    <a:pt x="252" y="91"/>
                  </a:lnTo>
                  <a:lnTo>
                    <a:pt x="224" y="84"/>
                  </a:lnTo>
                  <a:lnTo>
                    <a:pt x="262" y="53"/>
                  </a:lnTo>
                  <a:lnTo>
                    <a:pt x="218" y="50"/>
                  </a:lnTo>
                  <a:lnTo>
                    <a:pt x="256" y="20"/>
                  </a:lnTo>
                  <a:lnTo>
                    <a:pt x="201" y="23"/>
                  </a:lnTo>
                  <a:lnTo>
                    <a:pt x="222" y="0"/>
                  </a:lnTo>
                  <a:lnTo>
                    <a:pt x="183" y="12"/>
                  </a:lnTo>
                  <a:close/>
                </a:path>
              </a:pathLst>
            </a:custGeom>
            <a:solidFill>
              <a:srgbClr val="FFBF5F"/>
            </a:solidFill>
            <a:ln w="6350">
              <a:solidFill>
                <a:srgbClr val="000000"/>
              </a:solidFill>
              <a:prstDash val="solid"/>
              <a:round/>
              <a:headEnd/>
              <a:tailEnd/>
            </a:ln>
          </p:spPr>
          <p:txBody>
            <a:bodyPr/>
            <a:lstStyle/>
            <a:p>
              <a:endParaRPr lang="en-US" dirty="0"/>
            </a:p>
          </p:txBody>
        </p:sp>
        <p:sp>
          <p:nvSpPr>
            <p:cNvPr id="39948" name="Freeform 11"/>
            <p:cNvSpPr>
              <a:spLocks/>
            </p:cNvSpPr>
            <p:nvPr/>
          </p:nvSpPr>
          <p:spPr bwMode="auto">
            <a:xfrm>
              <a:off x="2166" y="4087"/>
              <a:ext cx="51" cy="25"/>
            </a:xfrm>
            <a:custGeom>
              <a:avLst/>
              <a:gdLst>
                <a:gd name="T0" fmla="*/ 0 w 102"/>
                <a:gd name="T1" fmla="*/ 49 h 49"/>
                <a:gd name="T2" fmla="*/ 84 w 102"/>
                <a:gd name="T3" fmla="*/ 0 h 49"/>
                <a:gd name="T4" fmla="*/ 92 w 102"/>
                <a:gd name="T5" fmla="*/ 4 h 49"/>
                <a:gd name="T6" fmla="*/ 101 w 102"/>
                <a:gd name="T7" fmla="*/ 16 h 49"/>
                <a:gd name="T8" fmla="*/ 102 w 102"/>
                <a:gd name="T9" fmla="*/ 26 h 49"/>
                <a:gd name="T10" fmla="*/ 102 w 102"/>
                <a:gd name="T11" fmla="*/ 35 h 49"/>
                <a:gd name="T12" fmla="*/ 101 w 102"/>
                <a:gd name="T13" fmla="*/ 42 h 49"/>
                <a:gd name="T14" fmla="*/ 0 w 102"/>
                <a:gd name="T15" fmla="*/ 49 h 49"/>
                <a:gd name="T16" fmla="*/ 0 60000 65536"/>
                <a:gd name="T17" fmla="*/ 0 60000 65536"/>
                <a:gd name="T18" fmla="*/ 0 60000 65536"/>
                <a:gd name="T19" fmla="*/ 0 60000 65536"/>
                <a:gd name="T20" fmla="*/ 0 60000 65536"/>
                <a:gd name="T21" fmla="*/ 0 60000 65536"/>
                <a:gd name="T22" fmla="*/ 0 60000 65536"/>
                <a:gd name="T23" fmla="*/ 0 60000 65536"/>
                <a:gd name="T24" fmla="*/ 0 w 102"/>
                <a:gd name="T25" fmla="*/ 0 h 49"/>
                <a:gd name="T26" fmla="*/ 102 w 10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2" h="49">
                  <a:moveTo>
                    <a:pt x="0" y="49"/>
                  </a:moveTo>
                  <a:lnTo>
                    <a:pt x="84" y="0"/>
                  </a:lnTo>
                  <a:lnTo>
                    <a:pt x="92" y="4"/>
                  </a:lnTo>
                  <a:lnTo>
                    <a:pt x="101" y="16"/>
                  </a:lnTo>
                  <a:lnTo>
                    <a:pt x="102" y="26"/>
                  </a:lnTo>
                  <a:lnTo>
                    <a:pt x="102" y="35"/>
                  </a:lnTo>
                  <a:lnTo>
                    <a:pt x="101" y="42"/>
                  </a:lnTo>
                  <a:lnTo>
                    <a:pt x="0" y="49"/>
                  </a:lnTo>
                  <a:close/>
                </a:path>
              </a:pathLst>
            </a:custGeom>
            <a:solidFill>
              <a:srgbClr val="000000"/>
            </a:solidFill>
            <a:ln w="6350">
              <a:solidFill>
                <a:srgbClr val="000000"/>
              </a:solidFill>
              <a:prstDash val="solid"/>
              <a:round/>
              <a:headEnd/>
              <a:tailEnd/>
            </a:ln>
          </p:spPr>
          <p:txBody>
            <a:bodyPr/>
            <a:lstStyle/>
            <a:p>
              <a:endParaRPr lang="en-US" dirty="0"/>
            </a:p>
          </p:txBody>
        </p:sp>
        <p:sp>
          <p:nvSpPr>
            <p:cNvPr id="39949" name="Oval 12"/>
            <p:cNvSpPr>
              <a:spLocks noChangeArrowheads="1"/>
            </p:cNvSpPr>
            <p:nvPr/>
          </p:nvSpPr>
          <p:spPr bwMode="auto">
            <a:xfrm>
              <a:off x="2560" y="3510"/>
              <a:ext cx="532" cy="159"/>
            </a:xfrm>
            <a:prstGeom prst="ellipse">
              <a:avLst/>
            </a:prstGeom>
            <a:solidFill>
              <a:srgbClr val="7F0000"/>
            </a:solidFill>
            <a:ln w="17463">
              <a:solidFill>
                <a:srgbClr val="000000"/>
              </a:solidFill>
              <a:round/>
              <a:headEnd/>
              <a:tailEnd/>
            </a:ln>
          </p:spPr>
          <p:txBody>
            <a:bodyPr/>
            <a:lstStyle/>
            <a:p>
              <a:endParaRPr lang="en-US" dirty="0"/>
            </a:p>
          </p:txBody>
        </p:sp>
        <p:sp>
          <p:nvSpPr>
            <p:cNvPr id="39950" name="Freeform 13"/>
            <p:cNvSpPr>
              <a:spLocks/>
            </p:cNvSpPr>
            <p:nvPr/>
          </p:nvSpPr>
          <p:spPr bwMode="auto">
            <a:xfrm>
              <a:off x="3094" y="3679"/>
              <a:ext cx="171" cy="450"/>
            </a:xfrm>
            <a:custGeom>
              <a:avLst/>
              <a:gdLst>
                <a:gd name="T0" fmla="*/ 0 w 342"/>
                <a:gd name="T1" fmla="*/ 0 h 900"/>
                <a:gd name="T2" fmla="*/ 269 w 342"/>
                <a:gd name="T3" fmla="*/ 0 h 900"/>
                <a:gd name="T4" fmla="*/ 290 w 342"/>
                <a:gd name="T5" fmla="*/ 3 h 900"/>
                <a:gd name="T6" fmla="*/ 306 w 342"/>
                <a:gd name="T7" fmla="*/ 9 h 900"/>
                <a:gd name="T8" fmla="*/ 321 w 342"/>
                <a:gd name="T9" fmla="*/ 20 h 900"/>
                <a:gd name="T10" fmla="*/ 331 w 342"/>
                <a:gd name="T11" fmla="*/ 33 h 900"/>
                <a:gd name="T12" fmla="*/ 338 w 342"/>
                <a:gd name="T13" fmla="*/ 51 h 900"/>
                <a:gd name="T14" fmla="*/ 341 w 342"/>
                <a:gd name="T15" fmla="*/ 65 h 900"/>
                <a:gd name="T16" fmla="*/ 342 w 342"/>
                <a:gd name="T17" fmla="*/ 79 h 900"/>
                <a:gd name="T18" fmla="*/ 342 w 342"/>
                <a:gd name="T19" fmla="*/ 773 h 900"/>
                <a:gd name="T20" fmla="*/ 342 w 342"/>
                <a:gd name="T21" fmla="*/ 806 h 900"/>
                <a:gd name="T22" fmla="*/ 341 w 342"/>
                <a:gd name="T23" fmla="*/ 825 h 900"/>
                <a:gd name="T24" fmla="*/ 338 w 342"/>
                <a:gd name="T25" fmla="*/ 845 h 900"/>
                <a:gd name="T26" fmla="*/ 330 w 342"/>
                <a:gd name="T27" fmla="*/ 864 h 900"/>
                <a:gd name="T28" fmla="*/ 315 w 342"/>
                <a:gd name="T29" fmla="*/ 880 h 900"/>
                <a:gd name="T30" fmla="*/ 300 w 342"/>
                <a:gd name="T31" fmla="*/ 889 h 900"/>
                <a:gd name="T32" fmla="*/ 280 w 342"/>
                <a:gd name="T33" fmla="*/ 897 h 900"/>
                <a:gd name="T34" fmla="*/ 265 w 342"/>
                <a:gd name="T35" fmla="*/ 900 h 900"/>
                <a:gd name="T36" fmla="*/ 245 w 342"/>
                <a:gd name="T37" fmla="*/ 900 h 900"/>
                <a:gd name="T38" fmla="*/ 4 w 342"/>
                <a:gd name="T39" fmla="*/ 900 h 900"/>
                <a:gd name="T40" fmla="*/ 4 w 342"/>
                <a:gd name="T41" fmla="*/ 747 h 900"/>
                <a:gd name="T42" fmla="*/ 212 w 342"/>
                <a:gd name="T43" fmla="*/ 747 h 900"/>
                <a:gd name="T44" fmla="*/ 212 w 342"/>
                <a:gd name="T45" fmla="*/ 138 h 900"/>
                <a:gd name="T46" fmla="*/ 0 w 342"/>
                <a:gd name="T47" fmla="*/ 138 h 900"/>
                <a:gd name="T48" fmla="*/ 0 w 342"/>
                <a:gd name="T49" fmla="*/ 0 h 90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2"/>
                <a:gd name="T76" fmla="*/ 0 h 900"/>
                <a:gd name="T77" fmla="*/ 342 w 342"/>
                <a:gd name="T78" fmla="*/ 900 h 90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2" h="900">
                  <a:moveTo>
                    <a:pt x="0" y="0"/>
                  </a:moveTo>
                  <a:lnTo>
                    <a:pt x="269" y="0"/>
                  </a:lnTo>
                  <a:lnTo>
                    <a:pt x="290" y="3"/>
                  </a:lnTo>
                  <a:lnTo>
                    <a:pt x="306" y="9"/>
                  </a:lnTo>
                  <a:lnTo>
                    <a:pt x="321" y="20"/>
                  </a:lnTo>
                  <a:lnTo>
                    <a:pt x="331" y="33"/>
                  </a:lnTo>
                  <a:lnTo>
                    <a:pt x="338" y="51"/>
                  </a:lnTo>
                  <a:lnTo>
                    <a:pt x="341" y="65"/>
                  </a:lnTo>
                  <a:lnTo>
                    <a:pt x="342" y="79"/>
                  </a:lnTo>
                  <a:lnTo>
                    <a:pt x="342" y="773"/>
                  </a:lnTo>
                  <a:lnTo>
                    <a:pt x="342" y="806"/>
                  </a:lnTo>
                  <a:lnTo>
                    <a:pt x="341" y="825"/>
                  </a:lnTo>
                  <a:lnTo>
                    <a:pt x="338" y="845"/>
                  </a:lnTo>
                  <a:lnTo>
                    <a:pt x="330" y="864"/>
                  </a:lnTo>
                  <a:lnTo>
                    <a:pt x="315" y="880"/>
                  </a:lnTo>
                  <a:lnTo>
                    <a:pt x="300" y="889"/>
                  </a:lnTo>
                  <a:lnTo>
                    <a:pt x="280" y="897"/>
                  </a:lnTo>
                  <a:lnTo>
                    <a:pt x="265" y="900"/>
                  </a:lnTo>
                  <a:lnTo>
                    <a:pt x="245" y="900"/>
                  </a:lnTo>
                  <a:lnTo>
                    <a:pt x="4" y="900"/>
                  </a:lnTo>
                  <a:lnTo>
                    <a:pt x="4" y="747"/>
                  </a:lnTo>
                  <a:lnTo>
                    <a:pt x="212" y="747"/>
                  </a:lnTo>
                  <a:lnTo>
                    <a:pt x="212" y="138"/>
                  </a:lnTo>
                  <a:lnTo>
                    <a:pt x="0" y="138"/>
                  </a:lnTo>
                  <a:lnTo>
                    <a:pt x="0" y="0"/>
                  </a:lnTo>
                  <a:close/>
                </a:path>
              </a:pathLst>
            </a:custGeom>
            <a:solidFill>
              <a:srgbClr val="FF001F"/>
            </a:solidFill>
            <a:ln w="17463">
              <a:solidFill>
                <a:srgbClr val="000000"/>
              </a:solidFill>
              <a:prstDash val="solid"/>
              <a:round/>
              <a:headEnd/>
              <a:tailEnd/>
            </a:ln>
          </p:spPr>
          <p:txBody>
            <a:bodyPr/>
            <a:lstStyle/>
            <a:p>
              <a:endParaRPr lang="en-US" dirty="0"/>
            </a:p>
          </p:txBody>
        </p:sp>
        <p:sp>
          <p:nvSpPr>
            <p:cNvPr id="39951" name="Freeform 14"/>
            <p:cNvSpPr>
              <a:spLocks/>
            </p:cNvSpPr>
            <p:nvPr/>
          </p:nvSpPr>
          <p:spPr bwMode="auto">
            <a:xfrm>
              <a:off x="2562" y="3254"/>
              <a:ext cx="37" cy="62"/>
            </a:xfrm>
            <a:custGeom>
              <a:avLst/>
              <a:gdLst>
                <a:gd name="T0" fmla="*/ 75 w 75"/>
                <a:gd name="T1" fmla="*/ 72 h 125"/>
                <a:gd name="T2" fmla="*/ 56 w 75"/>
                <a:gd name="T3" fmla="*/ 11 h 125"/>
                <a:gd name="T4" fmla="*/ 48 w 75"/>
                <a:gd name="T5" fmla="*/ 5 h 125"/>
                <a:gd name="T6" fmla="*/ 41 w 75"/>
                <a:gd name="T7" fmla="*/ 3 h 125"/>
                <a:gd name="T8" fmla="*/ 31 w 75"/>
                <a:gd name="T9" fmla="*/ 0 h 125"/>
                <a:gd name="T10" fmla="*/ 21 w 75"/>
                <a:gd name="T11" fmla="*/ 4 h 125"/>
                <a:gd name="T12" fmla="*/ 12 w 75"/>
                <a:gd name="T13" fmla="*/ 14 h 125"/>
                <a:gd name="T14" fmla="*/ 7 w 75"/>
                <a:gd name="T15" fmla="*/ 26 h 125"/>
                <a:gd name="T16" fmla="*/ 4 w 75"/>
                <a:gd name="T17" fmla="*/ 34 h 125"/>
                <a:gd name="T18" fmla="*/ 1 w 75"/>
                <a:gd name="T19" fmla="*/ 44 h 125"/>
                <a:gd name="T20" fmla="*/ 0 w 75"/>
                <a:gd name="T21" fmla="*/ 60 h 125"/>
                <a:gd name="T22" fmla="*/ 15 w 75"/>
                <a:gd name="T23" fmla="*/ 125 h 125"/>
                <a:gd name="T24" fmla="*/ 75 w 75"/>
                <a:gd name="T25" fmla="*/ 72 h 12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5"/>
                <a:gd name="T40" fmla="*/ 0 h 125"/>
                <a:gd name="T41" fmla="*/ 75 w 75"/>
                <a:gd name="T42" fmla="*/ 125 h 12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5" h="125">
                  <a:moveTo>
                    <a:pt x="75" y="72"/>
                  </a:moveTo>
                  <a:lnTo>
                    <a:pt x="56" y="11"/>
                  </a:lnTo>
                  <a:lnTo>
                    <a:pt x="48" y="5"/>
                  </a:lnTo>
                  <a:lnTo>
                    <a:pt x="41" y="3"/>
                  </a:lnTo>
                  <a:lnTo>
                    <a:pt x="31" y="0"/>
                  </a:lnTo>
                  <a:lnTo>
                    <a:pt x="21" y="4"/>
                  </a:lnTo>
                  <a:lnTo>
                    <a:pt x="12" y="14"/>
                  </a:lnTo>
                  <a:lnTo>
                    <a:pt x="7" y="26"/>
                  </a:lnTo>
                  <a:lnTo>
                    <a:pt x="4" y="34"/>
                  </a:lnTo>
                  <a:lnTo>
                    <a:pt x="1" y="44"/>
                  </a:lnTo>
                  <a:lnTo>
                    <a:pt x="0" y="60"/>
                  </a:lnTo>
                  <a:lnTo>
                    <a:pt x="15" y="125"/>
                  </a:lnTo>
                  <a:lnTo>
                    <a:pt x="75" y="72"/>
                  </a:lnTo>
                  <a:close/>
                </a:path>
              </a:pathLst>
            </a:custGeom>
            <a:solidFill>
              <a:srgbClr val="9F9FBF"/>
            </a:solidFill>
            <a:ln w="9525">
              <a:solidFill>
                <a:srgbClr val="000000"/>
              </a:solidFill>
              <a:prstDash val="solid"/>
              <a:round/>
              <a:headEnd/>
              <a:tailEnd/>
            </a:ln>
          </p:spPr>
          <p:txBody>
            <a:bodyPr/>
            <a:lstStyle/>
            <a:p>
              <a:endParaRPr lang="en-US" dirty="0"/>
            </a:p>
          </p:txBody>
        </p:sp>
        <p:sp>
          <p:nvSpPr>
            <p:cNvPr id="39952" name="Freeform 15"/>
            <p:cNvSpPr>
              <a:spLocks/>
            </p:cNvSpPr>
            <p:nvPr/>
          </p:nvSpPr>
          <p:spPr bwMode="auto">
            <a:xfrm>
              <a:off x="2562" y="3286"/>
              <a:ext cx="248" cy="961"/>
            </a:xfrm>
            <a:custGeom>
              <a:avLst/>
              <a:gdLst>
                <a:gd name="T0" fmla="*/ 433 w 495"/>
                <a:gd name="T1" fmla="*/ 1550 h 1920"/>
                <a:gd name="T2" fmla="*/ 117 w 495"/>
                <a:gd name="T3" fmla="*/ 72 h 1920"/>
                <a:gd name="T4" fmla="*/ 109 w 495"/>
                <a:gd name="T5" fmla="*/ 37 h 1920"/>
                <a:gd name="T6" fmla="*/ 100 w 495"/>
                <a:gd name="T7" fmla="*/ 20 h 1920"/>
                <a:gd name="T8" fmla="*/ 85 w 495"/>
                <a:gd name="T9" fmla="*/ 5 h 1920"/>
                <a:gd name="T10" fmla="*/ 68 w 495"/>
                <a:gd name="T11" fmla="*/ 0 h 1920"/>
                <a:gd name="T12" fmla="*/ 49 w 495"/>
                <a:gd name="T13" fmla="*/ 4 h 1920"/>
                <a:gd name="T14" fmla="*/ 31 w 495"/>
                <a:gd name="T15" fmla="*/ 12 h 1920"/>
                <a:gd name="T16" fmla="*/ 17 w 495"/>
                <a:gd name="T17" fmla="*/ 33 h 1920"/>
                <a:gd name="T18" fmla="*/ 8 w 495"/>
                <a:gd name="T19" fmla="*/ 47 h 1920"/>
                <a:gd name="T20" fmla="*/ 3 w 495"/>
                <a:gd name="T21" fmla="*/ 72 h 1920"/>
                <a:gd name="T22" fmla="*/ 0 w 495"/>
                <a:gd name="T23" fmla="*/ 97 h 1920"/>
                <a:gd name="T24" fmla="*/ 3 w 495"/>
                <a:gd name="T25" fmla="*/ 128 h 1920"/>
                <a:gd name="T26" fmla="*/ 376 w 495"/>
                <a:gd name="T27" fmla="*/ 1550 h 1920"/>
                <a:gd name="T28" fmla="*/ 451 w 495"/>
                <a:gd name="T29" fmla="*/ 1805 h 1920"/>
                <a:gd name="T30" fmla="*/ 479 w 495"/>
                <a:gd name="T31" fmla="*/ 1912 h 1920"/>
                <a:gd name="T32" fmla="*/ 492 w 495"/>
                <a:gd name="T33" fmla="*/ 1920 h 1920"/>
                <a:gd name="T34" fmla="*/ 495 w 495"/>
                <a:gd name="T35" fmla="*/ 1887 h 1920"/>
                <a:gd name="T36" fmla="*/ 479 w 495"/>
                <a:gd name="T37" fmla="*/ 1792 h 1920"/>
                <a:gd name="T38" fmla="*/ 433 w 495"/>
                <a:gd name="T39" fmla="*/ 1550 h 192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95"/>
                <a:gd name="T61" fmla="*/ 0 h 1920"/>
                <a:gd name="T62" fmla="*/ 495 w 495"/>
                <a:gd name="T63" fmla="*/ 1920 h 192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95" h="1920">
                  <a:moveTo>
                    <a:pt x="433" y="1550"/>
                  </a:moveTo>
                  <a:lnTo>
                    <a:pt x="117" y="72"/>
                  </a:lnTo>
                  <a:lnTo>
                    <a:pt x="109" y="37"/>
                  </a:lnTo>
                  <a:lnTo>
                    <a:pt x="100" y="20"/>
                  </a:lnTo>
                  <a:lnTo>
                    <a:pt x="85" y="5"/>
                  </a:lnTo>
                  <a:lnTo>
                    <a:pt x="68" y="0"/>
                  </a:lnTo>
                  <a:lnTo>
                    <a:pt x="49" y="4"/>
                  </a:lnTo>
                  <a:lnTo>
                    <a:pt x="31" y="12"/>
                  </a:lnTo>
                  <a:lnTo>
                    <a:pt x="17" y="33"/>
                  </a:lnTo>
                  <a:lnTo>
                    <a:pt x="8" y="47"/>
                  </a:lnTo>
                  <a:lnTo>
                    <a:pt x="3" y="72"/>
                  </a:lnTo>
                  <a:lnTo>
                    <a:pt x="0" y="97"/>
                  </a:lnTo>
                  <a:lnTo>
                    <a:pt x="3" y="128"/>
                  </a:lnTo>
                  <a:lnTo>
                    <a:pt x="376" y="1550"/>
                  </a:lnTo>
                  <a:lnTo>
                    <a:pt x="451" y="1805"/>
                  </a:lnTo>
                  <a:lnTo>
                    <a:pt x="479" y="1912"/>
                  </a:lnTo>
                  <a:lnTo>
                    <a:pt x="492" y="1920"/>
                  </a:lnTo>
                  <a:lnTo>
                    <a:pt x="495" y="1887"/>
                  </a:lnTo>
                  <a:lnTo>
                    <a:pt x="479" y="1792"/>
                  </a:lnTo>
                  <a:lnTo>
                    <a:pt x="433" y="1550"/>
                  </a:lnTo>
                  <a:close/>
                </a:path>
              </a:pathLst>
            </a:custGeom>
            <a:solidFill>
              <a:srgbClr val="808000"/>
            </a:solidFill>
            <a:ln w="9525">
              <a:solidFill>
                <a:srgbClr val="000000"/>
              </a:solidFill>
              <a:prstDash val="solid"/>
              <a:round/>
              <a:headEnd/>
              <a:tailEnd/>
            </a:ln>
          </p:spPr>
          <p:txBody>
            <a:bodyPr/>
            <a:lstStyle/>
            <a:p>
              <a:endParaRPr lang="en-US" dirty="0"/>
            </a:p>
          </p:txBody>
        </p:sp>
        <p:sp>
          <p:nvSpPr>
            <p:cNvPr id="39953" name="Freeform 16"/>
            <p:cNvSpPr>
              <a:spLocks/>
            </p:cNvSpPr>
            <p:nvPr/>
          </p:nvSpPr>
          <p:spPr bwMode="auto">
            <a:xfrm>
              <a:off x="2563" y="3287"/>
              <a:ext cx="89" cy="220"/>
            </a:xfrm>
            <a:custGeom>
              <a:avLst/>
              <a:gdLst>
                <a:gd name="T0" fmla="*/ 108 w 178"/>
                <a:gd name="T1" fmla="*/ 32 h 441"/>
                <a:gd name="T2" fmla="*/ 95 w 178"/>
                <a:gd name="T3" fmla="*/ 17 h 441"/>
                <a:gd name="T4" fmla="*/ 82 w 178"/>
                <a:gd name="T5" fmla="*/ 6 h 441"/>
                <a:gd name="T6" fmla="*/ 70 w 178"/>
                <a:gd name="T7" fmla="*/ 0 h 441"/>
                <a:gd name="T8" fmla="*/ 53 w 178"/>
                <a:gd name="T9" fmla="*/ 0 h 441"/>
                <a:gd name="T10" fmla="*/ 33 w 178"/>
                <a:gd name="T11" fmla="*/ 10 h 441"/>
                <a:gd name="T12" fmla="*/ 20 w 178"/>
                <a:gd name="T13" fmla="*/ 24 h 441"/>
                <a:gd name="T14" fmla="*/ 10 w 178"/>
                <a:gd name="T15" fmla="*/ 40 h 441"/>
                <a:gd name="T16" fmla="*/ 4 w 178"/>
                <a:gd name="T17" fmla="*/ 60 h 441"/>
                <a:gd name="T18" fmla="*/ 0 w 178"/>
                <a:gd name="T19" fmla="*/ 85 h 441"/>
                <a:gd name="T20" fmla="*/ 0 w 178"/>
                <a:gd name="T21" fmla="*/ 102 h 441"/>
                <a:gd name="T22" fmla="*/ 3 w 178"/>
                <a:gd name="T23" fmla="*/ 130 h 441"/>
                <a:gd name="T24" fmla="*/ 84 w 178"/>
                <a:gd name="T25" fmla="*/ 441 h 441"/>
                <a:gd name="T26" fmla="*/ 86 w 178"/>
                <a:gd name="T27" fmla="*/ 420 h 441"/>
                <a:gd name="T28" fmla="*/ 92 w 178"/>
                <a:gd name="T29" fmla="*/ 405 h 441"/>
                <a:gd name="T30" fmla="*/ 103 w 178"/>
                <a:gd name="T31" fmla="*/ 387 h 441"/>
                <a:gd name="T32" fmla="*/ 116 w 178"/>
                <a:gd name="T33" fmla="*/ 373 h 441"/>
                <a:gd name="T34" fmla="*/ 129 w 178"/>
                <a:gd name="T35" fmla="*/ 363 h 441"/>
                <a:gd name="T36" fmla="*/ 143 w 178"/>
                <a:gd name="T37" fmla="*/ 356 h 441"/>
                <a:gd name="T38" fmla="*/ 157 w 178"/>
                <a:gd name="T39" fmla="*/ 358 h 441"/>
                <a:gd name="T40" fmla="*/ 170 w 178"/>
                <a:gd name="T41" fmla="*/ 363 h 441"/>
                <a:gd name="T42" fmla="*/ 178 w 178"/>
                <a:gd name="T43" fmla="*/ 367 h 441"/>
                <a:gd name="T44" fmla="*/ 108 w 178"/>
                <a:gd name="T45" fmla="*/ 32 h 44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78"/>
                <a:gd name="T70" fmla="*/ 0 h 441"/>
                <a:gd name="T71" fmla="*/ 178 w 178"/>
                <a:gd name="T72" fmla="*/ 441 h 44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78" h="441">
                  <a:moveTo>
                    <a:pt x="108" y="32"/>
                  </a:moveTo>
                  <a:lnTo>
                    <a:pt x="95" y="17"/>
                  </a:lnTo>
                  <a:lnTo>
                    <a:pt x="82" y="6"/>
                  </a:lnTo>
                  <a:lnTo>
                    <a:pt x="70" y="0"/>
                  </a:lnTo>
                  <a:lnTo>
                    <a:pt x="53" y="0"/>
                  </a:lnTo>
                  <a:lnTo>
                    <a:pt x="33" y="10"/>
                  </a:lnTo>
                  <a:lnTo>
                    <a:pt x="20" y="24"/>
                  </a:lnTo>
                  <a:lnTo>
                    <a:pt x="10" y="40"/>
                  </a:lnTo>
                  <a:lnTo>
                    <a:pt x="4" y="60"/>
                  </a:lnTo>
                  <a:lnTo>
                    <a:pt x="0" y="85"/>
                  </a:lnTo>
                  <a:lnTo>
                    <a:pt x="0" y="102"/>
                  </a:lnTo>
                  <a:lnTo>
                    <a:pt x="3" y="130"/>
                  </a:lnTo>
                  <a:lnTo>
                    <a:pt x="84" y="441"/>
                  </a:lnTo>
                  <a:lnTo>
                    <a:pt x="86" y="420"/>
                  </a:lnTo>
                  <a:lnTo>
                    <a:pt x="92" y="405"/>
                  </a:lnTo>
                  <a:lnTo>
                    <a:pt x="103" y="387"/>
                  </a:lnTo>
                  <a:lnTo>
                    <a:pt x="116" y="373"/>
                  </a:lnTo>
                  <a:lnTo>
                    <a:pt x="129" y="363"/>
                  </a:lnTo>
                  <a:lnTo>
                    <a:pt x="143" y="356"/>
                  </a:lnTo>
                  <a:lnTo>
                    <a:pt x="157" y="358"/>
                  </a:lnTo>
                  <a:lnTo>
                    <a:pt x="170" y="363"/>
                  </a:lnTo>
                  <a:lnTo>
                    <a:pt x="178" y="367"/>
                  </a:lnTo>
                  <a:lnTo>
                    <a:pt x="108" y="32"/>
                  </a:lnTo>
                  <a:close/>
                </a:path>
              </a:pathLst>
            </a:custGeom>
            <a:solidFill>
              <a:srgbClr val="BF3F00"/>
            </a:solidFill>
            <a:ln w="9525">
              <a:solidFill>
                <a:srgbClr val="000000"/>
              </a:solidFill>
              <a:prstDash val="solid"/>
              <a:round/>
              <a:headEnd/>
              <a:tailEnd/>
            </a:ln>
          </p:spPr>
          <p:txBody>
            <a:bodyPr/>
            <a:lstStyle/>
            <a:p>
              <a:endParaRPr lang="en-US" dirty="0"/>
            </a:p>
          </p:txBody>
        </p:sp>
        <p:sp>
          <p:nvSpPr>
            <p:cNvPr id="39954" name="Freeform 17"/>
            <p:cNvSpPr>
              <a:spLocks/>
            </p:cNvSpPr>
            <p:nvPr/>
          </p:nvSpPr>
          <p:spPr bwMode="auto">
            <a:xfrm>
              <a:off x="2499" y="3045"/>
              <a:ext cx="90" cy="233"/>
            </a:xfrm>
            <a:custGeom>
              <a:avLst/>
              <a:gdLst>
                <a:gd name="T0" fmla="*/ 172 w 180"/>
                <a:gd name="T1" fmla="*/ 429 h 467"/>
                <a:gd name="T2" fmla="*/ 164 w 180"/>
                <a:gd name="T3" fmla="*/ 390 h 467"/>
                <a:gd name="T4" fmla="*/ 164 w 180"/>
                <a:gd name="T5" fmla="*/ 344 h 467"/>
                <a:gd name="T6" fmla="*/ 161 w 180"/>
                <a:gd name="T7" fmla="*/ 304 h 467"/>
                <a:gd name="T8" fmla="*/ 161 w 180"/>
                <a:gd name="T9" fmla="*/ 272 h 467"/>
                <a:gd name="T10" fmla="*/ 168 w 180"/>
                <a:gd name="T11" fmla="*/ 222 h 467"/>
                <a:gd name="T12" fmla="*/ 172 w 180"/>
                <a:gd name="T13" fmla="*/ 205 h 467"/>
                <a:gd name="T14" fmla="*/ 180 w 180"/>
                <a:gd name="T15" fmla="*/ 182 h 467"/>
                <a:gd name="T16" fmla="*/ 155 w 180"/>
                <a:gd name="T17" fmla="*/ 169 h 467"/>
                <a:gd name="T18" fmla="*/ 133 w 180"/>
                <a:gd name="T19" fmla="*/ 154 h 467"/>
                <a:gd name="T20" fmla="*/ 109 w 180"/>
                <a:gd name="T21" fmla="*/ 136 h 467"/>
                <a:gd name="T22" fmla="*/ 86 w 180"/>
                <a:gd name="T23" fmla="*/ 113 h 467"/>
                <a:gd name="T24" fmla="*/ 62 w 180"/>
                <a:gd name="T25" fmla="*/ 91 h 467"/>
                <a:gd name="T26" fmla="*/ 48 w 180"/>
                <a:gd name="T27" fmla="*/ 72 h 467"/>
                <a:gd name="T28" fmla="*/ 31 w 180"/>
                <a:gd name="T29" fmla="*/ 53 h 467"/>
                <a:gd name="T30" fmla="*/ 18 w 180"/>
                <a:gd name="T31" fmla="*/ 35 h 467"/>
                <a:gd name="T32" fmla="*/ 7 w 180"/>
                <a:gd name="T33" fmla="*/ 17 h 467"/>
                <a:gd name="T34" fmla="*/ 0 w 180"/>
                <a:gd name="T35" fmla="*/ 0 h 467"/>
                <a:gd name="T36" fmla="*/ 20 w 180"/>
                <a:gd name="T37" fmla="*/ 104 h 467"/>
                <a:gd name="T38" fmla="*/ 39 w 180"/>
                <a:gd name="T39" fmla="*/ 176 h 467"/>
                <a:gd name="T40" fmla="*/ 69 w 180"/>
                <a:gd name="T41" fmla="*/ 271 h 467"/>
                <a:gd name="T42" fmla="*/ 93 w 180"/>
                <a:gd name="T43" fmla="*/ 353 h 467"/>
                <a:gd name="T44" fmla="*/ 117 w 180"/>
                <a:gd name="T45" fmla="*/ 421 h 467"/>
                <a:gd name="T46" fmla="*/ 131 w 180"/>
                <a:gd name="T47" fmla="*/ 467 h 467"/>
                <a:gd name="T48" fmla="*/ 172 w 180"/>
                <a:gd name="T49" fmla="*/ 429 h 46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0"/>
                <a:gd name="T76" fmla="*/ 0 h 467"/>
                <a:gd name="T77" fmla="*/ 180 w 180"/>
                <a:gd name="T78" fmla="*/ 467 h 46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0" h="467">
                  <a:moveTo>
                    <a:pt x="172" y="429"/>
                  </a:moveTo>
                  <a:lnTo>
                    <a:pt x="164" y="390"/>
                  </a:lnTo>
                  <a:lnTo>
                    <a:pt x="164" y="344"/>
                  </a:lnTo>
                  <a:lnTo>
                    <a:pt x="161" y="304"/>
                  </a:lnTo>
                  <a:lnTo>
                    <a:pt x="161" y="272"/>
                  </a:lnTo>
                  <a:lnTo>
                    <a:pt x="168" y="222"/>
                  </a:lnTo>
                  <a:lnTo>
                    <a:pt x="172" y="205"/>
                  </a:lnTo>
                  <a:lnTo>
                    <a:pt x="180" y="182"/>
                  </a:lnTo>
                  <a:lnTo>
                    <a:pt x="155" y="169"/>
                  </a:lnTo>
                  <a:lnTo>
                    <a:pt x="133" y="154"/>
                  </a:lnTo>
                  <a:lnTo>
                    <a:pt x="109" y="136"/>
                  </a:lnTo>
                  <a:lnTo>
                    <a:pt x="86" y="113"/>
                  </a:lnTo>
                  <a:lnTo>
                    <a:pt x="62" y="91"/>
                  </a:lnTo>
                  <a:lnTo>
                    <a:pt x="48" y="72"/>
                  </a:lnTo>
                  <a:lnTo>
                    <a:pt x="31" y="53"/>
                  </a:lnTo>
                  <a:lnTo>
                    <a:pt x="18" y="35"/>
                  </a:lnTo>
                  <a:lnTo>
                    <a:pt x="7" y="17"/>
                  </a:lnTo>
                  <a:lnTo>
                    <a:pt x="0" y="0"/>
                  </a:lnTo>
                  <a:lnTo>
                    <a:pt x="20" y="104"/>
                  </a:lnTo>
                  <a:lnTo>
                    <a:pt x="39" y="176"/>
                  </a:lnTo>
                  <a:lnTo>
                    <a:pt x="69" y="271"/>
                  </a:lnTo>
                  <a:lnTo>
                    <a:pt x="93" y="353"/>
                  </a:lnTo>
                  <a:lnTo>
                    <a:pt x="117" y="421"/>
                  </a:lnTo>
                  <a:lnTo>
                    <a:pt x="131" y="467"/>
                  </a:lnTo>
                  <a:lnTo>
                    <a:pt x="172" y="429"/>
                  </a:lnTo>
                  <a:close/>
                </a:path>
              </a:pathLst>
            </a:custGeom>
            <a:solidFill>
              <a:srgbClr val="9F9FBF"/>
            </a:solidFill>
            <a:ln w="9525">
              <a:solidFill>
                <a:srgbClr val="000000"/>
              </a:solidFill>
              <a:prstDash val="solid"/>
              <a:round/>
              <a:headEnd/>
              <a:tailEnd/>
            </a:ln>
          </p:spPr>
          <p:txBody>
            <a:bodyPr/>
            <a:lstStyle/>
            <a:p>
              <a:endParaRPr lang="en-US" dirty="0"/>
            </a:p>
          </p:txBody>
        </p:sp>
        <p:sp>
          <p:nvSpPr>
            <p:cNvPr id="39955" name="Freeform 18"/>
            <p:cNvSpPr>
              <a:spLocks/>
            </p:cNvSpPr>
            <p:nvPr/>
          </p:nvSpPr>
          <p:spPr bwMode="auto">
            <a:xfrm>
              <a:off x="2529" y="3131"/>
              <a:ext cx="19" cy="49"/>
            </a:xfrm>
            <a:custGeom>
              <a:avLst/>
              <a:gdLst>
                <a:gd name="T0" fmla="*/ 4 w 38"/>
                <a:gd name="T1" fmla="*/ 5 h 97"/>
                <a:gd name="T2" fmla="*/ 10 w 38"/>
                <a:gd name="T3" fmla="*/ 0 h 97"/>
                <a:gd name="T4" fmla="*/ 15 w 38"/>
                <a:gd name="T5" fmla="*/ 4 h 97"/>
                <a:gd name="T6" fmla="*/ 19 w 38"/>
                <a:gd name="T7" fmla="*/ 10 h 97"/>
                <a:gd name="T8" fmla="*/ 25 w 38"/>
                <a:gd name="T9" fmla="*/ 21 h 97"/>
                <a:gd name="T10" fmla="*/ 29 w 38"/>
                <a:gd name="T11" fmla="*/ 28 h 97"/>
                <a:gd name="T12" fmla="*/ 31 w 38"/>
                <a:gd name="T13" fmla="*/ 40 h 97"/>
                <a:gd name="T14" fmla="*/ 35 w 38"/>
                <a:gd name="T15" fmla="*/ 54 h 97"/>
                <a:gd name="T16" fmla="*/ 36 w 38"/>
                <a:gd name="T17" fmla="*/ 63 h 97"/>
                <a:gd name="T18" fmla="*/ 38 w 38"/>
                <a:gd name="T19" fmla="*/ 72 h 97"/>
                <a:gd name="T20" fmla="*/ 36 w 38"/>
                <a:gd name="T21" fmla="*/ 82 h 97"/>
                <a:gd name="T22" fmla="*/ 34 w 38"/>
                <a:gd name="T23" fmla="*/ 90 h 97"/>
                <a:gd name="T24" fmla="*/ 29 w 38"/>
                <a:gd name="T25" fmla="*/ 97 h 97"/>
                <a:gd name="T26" fmla="*/ 25 w 38"/>
                <a:gd name="T27" fmla="*/ 95 h 97"/>
                <a:gd name="T28" fmla="*/ 21 w 38"/>
                <a:gd name="T29" fmla="*/ 89 h 97"/>
                <a:gd name="T30" fmla="*/ 15 w 38"/>
                <a:gd name="T31" fmla="*/ 83 h 97"/>
                <a:gd name="T32" fmla="*/ 12 w 38"/>
                <a:gd name="T33" fmla="*/ 76 h 97"/>
                <a:gd name="T34" fmla="*/ 8 w 38"/>
                <a:gd name="T35" fmla="*/ 66 h 97"/>
                <a:gd name="T36" fmla="*/ 4 w 38"/>
                <a:gd name="T37" fmla="*/ 53 h 97"/>
                <a:gd name="T38" fmla="*/ 2 w 38"/>
                <a:gd name="T39" fmla="*/ 46 h 97"/>
                <a:gd name="T40" fmla="*/ 0 w 38"/>
                <a:gd name="T41" fmla="*/ 28 h 97"/>
                <a:gd name="T42" fmla="*/ 1 w 38"/>
                <a:gd name="T43" fmla="*/ 14 h 97"/>
                <a:gd name="T44" fmla="*/ 4 w 38"/>
                <a:gd name="T45" fmla="*/ 5 h 9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8"/>
                <a:gd name="T70" fmla="*/ 0 h 97"/>
                <a:gd name="T71" fmla="*/ 38 w 38"/>
                <a:gd name="T72" fmla="*/ 97 h 9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8" h="97">
                  <a:moveTo>
                    <a:pt x="4" y="5"/>
                  </a:moveTo>
                  <a:lnTo>
                    <a:pt x="10" y="0"/>
                  </a:lnTo>
                  <a:lnTo>
                    <a:pt x="15" y="4"/>
                  </a:lnTo>
                  <a:lnTo>
                    <a:pt x="19" y="10"/>
                  </a:lnTo>
                  <a:lnTo>
                    <a:pt x="25" y="21"/>
                  </a:lnTo>
                  <a:lnTo>
                    <a:pt x="29" y="28"/>
                  </a:lnTo>
                  <a:lnTo>
                    <a:pt x="31" y="40"/>
                  </a:lnTo>
                  <a:lnTo>
                    <a:pt x="35" y="54"/>
                  </a:lnTo>
                  <a:lnTo>
                    <a:pt x="36" y="63"/>
                  </a:lnTo>
                  <a:lnTo>
                    <a:pt x="38" y="72"/>
                  </a:lnTo>
                  <a:lnTo>
                    <a:pt x="36" y="82"/>
                  </a:lnTo>
                  <a:lnTo>
                    <a:pt x="34" y="90"/>
                  </a:lnTo>
                  <a:lnTo>
                    <a:pt x="29" y="97"/>
                  </a:lnTo>
                  <a:lnTo>
                    <a:pt x="25" y="95"/>
                  </a:lnTo>
                  <a:lnTo>
                    <a:pt x="21" y="89"/>
                  </a:lnTo>
                  <a:lnTo>
                    <a:pt x="15" y="83"/>
                  </a:lnTo>
                  <a:lnTo>
                    <a:pt x="12" y="76"/>
                  </a:lnTo>
                  <a:lnTo>
                    <a:pt x="8" y="66"/>
                  </a:lnTo>
                  <a:lnTo>
                    <a:pt x="4" y="53"/>
                  </a:lnTo>
                  <a:lnTo>
                    <a:pt x="2" y="46"/>
                  </a:lnTo>
                  <a:lnTo>
                    <a:pt x="0" y="28"/>
                  </a:lnTo>
                  <a:lnTo>
                    <a:pt x="1" y="14"/>
                  </a:lnTo>
                  <a:lnTo>
                    <a:pt x="4" y="5"/>
                  </a:lnTo>
                  <a:close/>
                </a:path>
              </a:pathLst>
            </a:custGeom>
            <a:solidFill>
              <a:srgbClr val="000000"/>
            </a:solidFill>
            <a:ln w="9525">
              <a:noFill/>
              <a:round/>
              <a:headEnd/>
              <a:tailEnd/>
            </a:ln>
          </p:spPr>
          <p:txBody>
            <a:bodyPr/>
            <a:lstStyle/>
            <a:p>
              <a:endParaRPr lang="en-US" dirty="0"/>
            </a:p>
          </p:txBody>
        </p:sp>
        <p:sp>
          <p:nvSpPr>
            <p:cNvPr id="39956" name="Freeform 19"/>
            <p:cNvSpPr>
              <a:spLocks/>
            </p:cNvSpPr>
            <p:nvPr/>
          </p:nvSpPr>
          <p:spPr bwMode="auto">
            <a:xfrm>
              <a:off x="2587" y="3327"/>
              <a:ext cx="592" cy="843"/>
            </a:xfrm>
            <a:custGeom>
              <a:avLst/>
              <a:gdLst>
                <a:gd name="T0" fmla="*/ 1052 w 1185"/>
                <a:gd name="T1" fmla="*/ 79 h 1684"/>
                <a:gd name="T2" fmla="*/ 183 w 1185"/>
                <a:gd name="T3" fmla="*/ 1350 h 1684"/>
                <a:gd name="T4" fmla="*/ 12 w 1185"/>
                <a:gd name="T5" fmla="*/ 1615 h 1684"/>
                <a:gd name="T6" fmla="*/ 0 w 1185"/>
                <a:gd name="T7" fmla="*/ 1647 h 1684"/>
                <a:gd name="T8" fmla="*/ 17 w 1185"/>
                <a:gd name="T9" fmla="*/ 1678 h 1684"/>
                <a:gd name="T10" fmla="*/ 43 w 1185"/>
                <a:gd name="T11" fmla="*/ 1684 h 1684"/>
                <a:gd name="T12" fmla="*/ 84 w 1185"/>
                <a:gd name="T13" fmla="*/ 1642 h 1684"/>
                <a:gd name="T14" fmla="*/ 263 w 1185"/>
                <a:gd name="T15" fmla="*/ 1402 h 1684"/>
                <a:gd name="T16" fmla="*/ 1175 w 1185"/>
                <a:gd name="T17" fmla="*/ 185 h 1684"/>
                <a:gd name="T18" fmla="*/ 1185 w 1185"/>
                <a:gd name="T19" fmla="*/ 0 h 1684"/>
                <a:gd name="T20" fmla="*/ 1052 w 1185"/>
                <a:gd name="T21" fmla="*/ 79 h 16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85"/>
                <a:gd name="T34" fmla="*/ 0 h 1684"/>
                <a:gd name="T35" fmla="*/ 1185 w 1185"/>
                <a:gd name="T36" fmla="*/ 1684 h 16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85" h="1684">
                  <a:moveTo>
                    <a:pt x="1052" y="79"/>
                  </a:moveTo>
                  <a:lnTo>
                    <a:pt x="183" y="1350"/>
                  </a:lnTo>
                  <a:lnTo>
                    <a:pt x="12" y="1615"/>
                  </a:lnTo>
                  <a:lnTo>
                    <a:pt x="0" y="1647"/>
                  </a:lnTo>
                  <a:lnTo>
                    <a:pt x="17" y="1678"/>
                  </a:lnTo>
                  <a:lnTo>
                    <a:pt x="43" y="1684"/>
                  </a:lnTo>
                  <a:lnTo>
                    <a:pt x="84" y="1642"/>
                  </a:lnTo>
                  <a:lnTo>
                    <a:pt x="263" y="1402"/>
                  </a:lnTo>
                  <a:lnTo>
                    <a:pt x="1175" y="185"/>
                  </a:lnTo>
                  <a:lnTo>
                    <a:pt x="1185" y="0"/>
                  </a:lnTo>
                  <a:lnTo>
                    <a:pt x="1052" y="79"/>
                  </a:lnTo>
                  <a:close/>
                </a:path>
              </a:pathLst>
            </a:custGeom>
            <a:solidFill>
              <a:srgbClr val="FF5F00"/>
            </a:solidFill>
            <a:ln w="9525">
              <a:solidFill>
                <a:srgbClr val="000000"/>
              </a:solidFill>
              <a:prstDash val="solid"/>
              <a:round/>
              <a:headEnd/>
              <a:tailEnd/>
            </a:ln>
          </p:spPr>
          <p:txBody>
            <a:bodyPr/>
            <a:lstStyle/>
            <a:p>
              <a:endParaRPr lang="en-US" dirty="0"/>
            </a:p>
          </p:txBody>
        </p:sp>
        <p:sp>
          <p:nvSpPr>
            <p:cNvPr id="39957" name="Freeform 20"/>
            <p:cNvSpPr>
              <a:spLocks/>
            </p:cNvSpPr>
            <p:nvPr/>
          </p:nvSpPr>
          <p:spPr bwMode="auto">
            <a:xfrm>
              <a:off x="3228" y="3086"/>
              <a:ext cx="104" cy="174"/>
            </a:xfrm>
            <a:custGeom>
              <a:avLst/>
              <a:gdLst>
                <a:gd name="T0" fmla="*/ 0 w 206"/>
                <a:gd name="T1" fmla="*/ 298 h 349"/>
                <a:gd name="T2" fmla="*/ 5 w 206"/>
                <a:gd name="T3" fmla="*/ 267 h 349"/>
                <a:gd name="T4" fmla="*/ 17 w 206"/>
                <a:gd name="T5" fmla="*/ 219 h 349"/>
                <a:gd name="T6" fmla="*/ 32 w 206"/>
                <a:gd name="T7" fmla="*/ 174 h 349"/>
                <a:gd name="T8" fmla="*/ 54 w 206"/>
                <a:gd name="T9" fmla="*/ 134 h 349"/>
                <a:gd name="T10" fmla="*/ 75 w 206"/>
                <a:gd name="T11" fmla="*/ 100 h 349"/>
                <a:gd name="T12" fmla="*/ 103 w 206"/>
                <a:gd name="T13" fmla="*/ 64 h 349"/>
                <a:gd name="T14" fmla="*/ 137 w 206"/>
                <a:gd name="T15" fmla="*/ 35 h 349"/>
                <a:gd name="T16" fmla="*/ 167 w 206"/>
                <a:gd name="T17" fmla="*/ 18 h 349"/>
                <a:gd name="T18" fmla="*/ 206 w 206"/>
                <a:gd name="T19" fmla="*/ 0 h 349"/>
                <a:gd name="T20" fmla="*/ 199 w 206"/>
                <a:gd name="T21" fmla="*/ 79 h 349"/>
                <a:gd name="T22" fmla="*/ 194 w 206"/>
                <a:gd name="T23" fmla="*/ 128 h 349"/>
                <a:gd name="T24" fmla="*/ 182 w 206"/>
                <a:gd name="T25" fmla="*/ 173 h 349"/>
                <a:gd name="T26" fmla="*/ 162 w 206"/>
                <a:gd name="T27" fmla="*/ 216 h 349"/>
                <a:gd name="T28" fmla="*/ 137 w 206"/>
                <a:gd name="T29" fmla="*/ 259 h 349"/>
                <a:gd name="T30" fmla="*/ 113 w 206"/>
                <a:gd name="T31" fmla="*/ 293 h 349"/>
                <a:gd name="T32" fmla="*/ 76 w 206"/>
                <a:gd name="T33" fmla="*/ 318 h 349"/>
                <a:gd name="T34" fmla="*/ 48 w 206"/>
                <a:gd name="T35" fmla="*/ 340 h 349"/>
                <a:gd name="T36" fmla="*/ 32 w 206"/>
                <a:gd name="T37" fmla="*/ 349 h 349"/>
                <a:gd name="T38" fmla="*/ 0 w 206"/>
                <a:gd name="T39" fmla="*/ 298 h 34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6"/>
                <a:gd name="T61" fmla="*/ 0 h 349"/>
                <a:gd name="T62" fmla="*/ 206 w 206"/>
                <a:gd name="T63" fmla="*/ 349 h 34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6" h="349">
                  <a:moveTo>
                    <a:pt x="0" y="298"/>
                  </a:moveTo>
                  <a:lnTo>
                    <a:pt x="5" y="267"/>
                  </a:lnTo>
                  <a:lnTo>
                    <a:pt x="17" y="219"/>
                  </a:lnTo>
                  <a:lnTo>
                    <a:pt x="32" y="174"/>
                  </a:lnTo>
                  <a:lnTo>
                    <a:pt x="54" y="134"/>
                  </a:lnTo>
                  <a:lnTo>
                    <a:pt x="75" y="100"/>
                  </a:lnTo>
                  <a:lnTo>
                    <a:pt x="103" y="64"/>
                  </a:lnTo>
                  <a:lnTo>
                    <a:pt x="137" y="35"/>
                  </a:lnTo>
                  <a:lnTo>
                    <a:pt x="167" y="18"/>
                  </a:lnTo>
                  <a:lnTo>
                    <a:pt x="206" y="0"/>
                  </a:lnTo>
                  <a:lnTo>
                    <a:pt x="199" y="79"/>
                  </a:lnTo>
                  <a:lnTo>
                    <a:pt x="194" y="128"/>
                  </a:lnTo>
                  <a:lnTo>
                    <a:pt x="182" y="173"/>
                  </a:lnTo>
                  <a:lnTo>
                    <a:pt x="162" y="216"/>
                  </a:lnTo>
                  <a:lnTo>
                    <a:pt x="137" y="259"/>
                  </a:lnTo>
                  <a:lnTo>
                    <a:pt x="113" y="293"/>
                  </a:lnTo>
                  <a:lnTo>
                    <a:pt x="76" y="318"/>
                  </a:lnTo>
                  <a:lnTo>
                    <a:pt x="48" y="340"/>
                  </a:lnTo>
                  <a:lnTo>
                    <a:pt x="32" y="349"/>
                  </a:lnTo>
                  <a:lnTo>
                    <a:pt x="0" y="298"/>
                  </a:lnTo>
                  <a:close/>
                </a:path>
              </a:pathLst>
            </a:custGeom>
            <a:solidFill>
              <a:srgbClr val="7F0000"/>
            </a:solidFill>
            <a:ln w="9525">
              <a:solidFill>
                <a:srgbClr val="000000"/>
              </a:solidFill>
              <a:prstDash val="solid"/>
              <a:round/>
              <a:headEnd/>
              <a:tailEnd/>
            </a:ln>
          </p:spPr>
          <p:txBody>
            <a:bodyPr/>
            <a:lstStyle/>
            <a:p>
              <a:endParaRPr lang="en-US" dirty="0"/>
            </a:p>
          </p:txBody>
        </p:sp>
        <p:sp>
          <p:nvSpPr>
            <p:cNvPr id="39958" name="Freeform 21"/>
            <p:cNvSpPr>
              <a:spLocks/>
            </p:cNvSpPr>
            <p:nvPr/>
          </p:nvSpPr>
          <p:spPr bwMode="auto">
            <a:xfrm>
              <a:off x="3107" y="3237"/>
              <a:ext cx="138" cy="187"/>
            </a:xfrm>
            <a:custGeom>
              <a:avLst/>
              <a:gdLst>
                <a:gd name="T0" fmla="*/ 230 w 276"/>
                <a:gd name="T1" fmla="*/ 1 h 374"/>
                <a:gd name="T2" fmla="*/ 211 w 276"/>
                <a:gd name="T3" fmla="*/ 8 h 374"/>
                <a:gd name="T4" fmla="*/ 185 w 276"/>
                <a:gd name="T5" fmla="*/ 24 h 374"/>
                <a:gd name="T6" fmla="*/ 129 w 276"/>
                <a:gd name="T7" fmla="*/ 92 h 374"/>
                <a:gd name="T8" fmla="*/ 80 w 276"/>
                <a:gd name="T9" fmla="*/ 154 h 374"/>
                <a:gd name="T10" fmla="*/ 0 w 276"/>
                <a:gd name="T11" fmla="*/ 266 h 374"/>
                <a:gd name="T12" fmla="*/ 25 w 276"/>
                <a:gd name="T13" fmla="*/ 265 h 374"/>
                <a:gd name="T14" fmla="*/ 46 w 276"/>
                <a:gd name="T15" fmla="*/ 270 h 374"/>
                <a:gd name="T16" fmla="*/ 61 w 276"/>
                <a:gd name="T17" fmla="*/ 273 h 374"/>
                <a:gd name="T18" fmla="*/ 79 w 276"/>
                <a:gd name="T19" fmla="*/ 283 h 374"/>
                <a:gd name="T20" fmla="*/ 92 w 276"/>
                <a:gd name="T21" fmla="*/ 289 h 374"/>
                <a:gd name="T22" fmla="*/ 106 w 276"/>
                <a:gd name="T23" fmla="*/ 303 h 374"/>
                <a:gd name="T24" fmla="*/ 117 w 276"/>
                <a:gd name="T25" fmla="*/ 326 h 374"/>
                <a:gd name="T26" fmla="*/ 126 w 276"/>
                <a:gd name="T27" fmla="*/ 348 h 374"/>
                <a:gd name="T28" fmla="*/ 129 w 276"/>
                <a:gd name="T29" fmla="*/ 374 h 374"/>
                <a:gd name="T30" fmla="*/ 163 w 276"/>
                <a:gd name="T31" fmla="*/ 318 h 374"/>
                <a:gd name="T32" fmla="*/ 195 w 276"/>
                <a:gd name="T33" fmla="*/ 265 h 374"/>
                <a:gd name="T34" fmla="*/ 226 w 276"/>
                <a:gd name="T35" fmla="*/ 213 h 374"/>
                <a:gd name="T36" fmla="*/ 247 w 276"/>
                <a:gd name="T37" fmla="*/ 165 h 374"/>
                <a:gd name="T38" fmla="*/ 269 w 276"/>
                <a:gd name="T39" fmla="*/ 122 h 374"/>
                <a:gd name="T40" fmla="*/ 273 w 276"/>
                <a:gd name="T41" fmla="*/ 87 h 374"/>
                <a:gd name="T42" fmla="*/ 276 w 276"/>
                <a:gd name="T43" fmla="*/ 57 h 374"/>
                <a:gd name="T44" fmla="*/ 276 w 276"/>
                <a:gd name="T45" fmla="*/ 37 h 374"/>
                <a:gd name="T46" fmla="*/ 269 w 276"/>
                <a:gd name="T47" fmla="*/ 18 h 374"/>
                <a:gd name="T48" fmla="*/ 254 w 276"/>
                <a:gd name="T49" fmla="*/ 7 h 374"/>
                <a:gd name="T50" fmla="*/ 243 w 276"/>
                <a:gd name="T51" fmla="*/ 0 h 374"/>
                <a:gd name="T52" fmla="*/ 230 w 276"/>
                <a:gd name="T53" fmla="*/ 1 h 37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276"/>
                <a:gd name="T82" fmla="*/ 0 h 374"/>
                <a:gd name="T83" fmla="*/ 276 w 276"/>
                <a:gd name="T84" fmla="*/ 374 h 37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276" h="374">
                  <a:moveTo>
                    <a:pt x="230" y="1"/>
                  </a:moveTo>
                  <a:lnTo>
                    <a:pt x="211" y="8"/>
                  </a:lnTo>
                  <a:lnTo>
                    <a:pt x="185" y="24"/>
                  </a:lnTo>
                  <a:lnTo>
                    <a:pt x="129" y="92"/>
                  </a:lnTo>
                  <a:lnTo>
                    <a:pt x="80" y="154"/>
                  </a:lnTo>
                  <a:lnTo>
                    <a:pt x="0" y="266"/>
                  </a:lnTo>
                  <a:lnTo>
                    <a:pt x="25" y="265"/>
                  </a:lnTo>
                  <a:lnTo>
                    <a:pt x="46" y="270"/>
                  </a:lnTo>
                  <a:lnTo>
                    <a:pt x="61" y="273"/>
                  </a:lnTo>
                  <a:lnTo>
                    <a:pt x="79" y="283"/>
                  </a:lnTo>
                  <a:lnTo>
                    <a:pt x="92" y="289"/>
                  </a:lnTo>
                  <a:lnTo>
                    <a:pt x="106" y="303"/>
                  </a:lnTo>
                  <a:lnTo>
                    <a:pt x="117" y="326"/>
                  </a:lnTo>
                  <a:lnTo>
                    <a:pt x="126" y="348"/>
                  </a:lnTo>
                  <a:lnTo>
                    <a:pt x="129" y="374"/>
                  </a:lnTo>
                  <a:lnTo>
                    <a:pt x="163" y="318"/>
                  </a:lnTo>
                  <a:lnTo>
                    <a:pt x="195" y="265"/>
                  </a:lnTo>
                  <a:lnTo>
                    <a:pt x="226" y="213"/>
                  </a:lnTo>
                  <a:lnTo>
                    <a:pt x="247" y="165"/>
                  </a:lnTo>
                  <a:lnTo>
                    <a:pt x="269" y="122"/>
                  </a:lnTo>
                  <a:lnTo>
                    <a:pt x="273" y="87"/>
                  </a:lnTo>
                  <a:lnTo>
                    <a:pt x="276" y="57"/>
                  </a:lnTo>
                  <a:lnTo>
                    <a:pt x="276" y="37"/>
                  </a:lnTo>
                  <a:lnTo>
                    <a:pt x="269" y="18"/>
                  </a:lnTo>
                  <a:lnTo>
                    <a:pt x="254" y="7"/>
                  </a:lnTo>
                  <a:lnTo>
                    <a:pt x="243" y="0"/>
                  </a:lnTo>
                  <a:lnTo>
                    <a:pt x="230" y="1"/>
                  </a:lnTo>
                  <a:close/>
                </a:path>
              </a:pathLst>
            </a:custGeom>
            <a:solidFill>
              <a:srgbClr val="BFBFDF"/>
            </a:solidFill>
            <a:ln w="9525">
              <a:solidFill>
                <a:srgbClr val="000000"/>
              </a:solidFill>
              <a:prstDash val="solid"/>
              <a:round/>
              <a:headEnd/>
              <a:tailEnd/>
            </a:ln>
          </p:spPr>
          <p:txBody>
            <a:bodyPr/>
            <a:lstStyle/>
            <a:p>
              <a:endParaRPr lang="en-US" dirty="0"/>
            </a:p>
          </p:txBody>
        </p:sp>
        <p:sp>
          <p:nvSpPr>
            <p:cNvPr id="39959" name="Rectangle 22"/>
            <p:cNvSpPr>
              <a:spLocks noChangeArrowheads="1"/>
            </p:cNvSpPr>
            <p:nvPr/>
          </p:nvSpPr>
          <p:spPr bwMode="auto">
            <a:xfrm>
              <a:off x="2849" y="3090"/>
              <a:ext cx="55" cy="1048"/>
            </a:xfrm>
            <a:prstGeom prst="rect">
              <a:avLst/>
            </a:prstGeom>
            <a:solidFill>
              <a:srgbClr val="FF7F3F"/>
            </a:solidFill>
            <a:ln w="9525">
              <a:solidFill>
                <a:srgbClr val="000000"/>
              </a:solidFill>
              <a:miter lim="800000"/>
              <a:headEnd/>
              <a:tailEnd/>
            </a:ln>
          </p:spPr>
          <p:txBody>
            <a:bodyPr/>
            <a:lstStyle/>
            <a:p>
              <a:endParaRPr lang="en-US" dirty="0"/>
            </a:p>
          </p:txBody>
        </p:sp>
        <p:sp>
          <p:nvSpPr>
            <p:cNvPr id="39960" name="Freeform 23"/>
            <p:cNvSpPr>
              <a:spLocks/>
            </p:cNvSpPr>
            <p:nvPr/>
          </p:nvSpPr>
          <p:spPr bwMode="auto">
            <a:xfrm>
              <a:off x="2850" y="2990"/>
              <a:ext cx="56" cy="120"/>
            </a:xfrm>
            <a:custGeom>
              <a:avLst/>
              <a:gdLst>
                <a:gd name="T0" fmla="*/ 0 w 113"/>
                <a:gd name="T1" fmla="*/ 202 h 241"/>
                <a:gd name="T2" fmla="*/ 11 w 113"/>
                <a:gd name="T3" fmla="*/ 229 h 241"/>
                <a:gd name="T4" fmla="*/ 25 w 113"/>
                <a:gd name="T5" fmla="*/ 205 h 241"/>
                <a:gd name="T6" fmla="*/ 44 w 113"/>
                <a:gd name="T7" fmla="*/ 241 h 241"/>
                <a:gd name="T8" fmla="*/ 59 w 113"/>
                <a:gd name="T9" fmla="*/ 209 h 241"/>
                <a:gd name="T10" fmla="*/ 75 w 113"/>
                <a:gd name="T11" fmla="*/ 239 h 241"/>
                <a:gd name="T12" fmla="*/ 85 w 113"/>
                <a:gd name="T13" fmla="*/ 198 h 241"/>
                <a:gd name="T14" fmla="*/ 99 w 113"/>
                <a:gd name="T15" fmla="*/ 231 h 241"/>
                <a:gd name="T16" fmla="*/ 113 w 113"/>
                <a:gd name="T17" fmla="*/ 200 h 241"/>
                <a:gd name="T18" fmla="*/ 49 w 113"/>
                <a:gd name="T19" fmla="*/ 0 h 241"/>
                <a:gd name="T20" fmla="*/ 0 w 113"/>
                <a:gd name="T21" fmla="*/ 202 h 2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3"/>
                <a:gd name="T34" fmla="*/ 0 h 241"/>
                <a:gd name="T35" fmla="*/ 113 w 113"/>
                <a:gd name="T36" fmla="*/ 241 h 2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3" h="241">
                  <a:moveTo>
                    <a:pt x="0" y="202"/>
                  </a:moveTo>
                  <a:lnTo>
                    <a:pt x="11" y="229"/>
                  </a:lnTo>
                  <a:lnTo>
                    <a:pt x="25" y="205"/>
                  </a:lnTo>
                  <a:lnTo>
                    <a:pt x="44" y="241"/>
                  </a:lnTo>
                  <a:lnTo>
                    <a:pt x="59" y="209"/>
                  </a:lnTo>
                  <a:lnTo>
                    <a:pt x="75" y="239"/>
                  </a:lnTo>
                  <a:lnTo>
                    <a:pt x="85" y="198"/>
                  </a:lnTo>
                  <a:lnTo>
                    <a:pt x="99" y="231"/>
                  </a:lnTo>
                  <a:lnTo>
                    <a:pt x="113" y="200"/>
                  </a:lnTo>
                  <a:lnTo>
                    <a:pt x="49" y="0"/>
                  </a:lnTo>
                  <a:lnTo>
                    <a:pt x="0" y="202"/>
                  </a:lnTo>
                  <a:close/>
                </a:path>
              </a:pathLst>
            </a:custGeom>
            <a:solidFill>
              <a:srgbClr val="FFBF5F"/>
            </a:solidFill>
            <a:ln w="9525">
              <a:solidFill>
                <a:srgbClr val="000000"/>
              </a:solidFill>
              <a:prstDash val="solid"/>
              <a:round/>
              <a:headEnd/>
              <a:tailEnd/>
            </a:ln>
          </p:spPr>
          <p:txBody>
            <a:bodyPr/>
            <a:lstStyle/>
            <a:p>
              <a:endParaRPr lang="en-US" dirty="0"/>
            </a:p>
          </p:txBody>
        </p:sp>
        <p:sp>
          <p:nvSpPr>
            <p:cNvPr id="39961" name="Freeform 24"/>
            <p:cNvSpPr>
              <a:spLocks/>
            </p:cNvSpPr>
            <p:nvPr/>
          </p:nvSpPr>
          <p:spPr bwMode="auto">
            <a:xfrm>
              <a:off x="2866" y="2990"/>
              <a:ext cx="18" cy="39"/>
            </a:xfrm>
            <a:custGeom>
              <a:avLst/>
              <a:gdLst>
                <a:gd name="T0" fmla="*/ 14 w 36"/>
                <a:gd name="T1" fmla="*/ 0 h 80"/>
                <a:gd name="T2" fmla="*/ 0 w 36"/>
                <a:gd name="T3" fmla="*/ 64 h 80"/>
                <a:gd name="T4" fmla="*/ 4 w 36"/>
                <a:gd name="T5" fmla="*/ 74 h 80"/>
                <a:gd name="T6" fmla="*/ 14 w 36"/>
                <a:gd name="T7" fmla="*/ 80 h 80"/>
                <a:gd name="T8" fmla="*/ 24 w 36"/>
                <a:gd name="T9" fmla="*/ 78 h 80"/>
                <a:gd name="T10" fmla="*/ 33 w 36"/>
                <a:gd name="T11" fmla="*/ 75 h 80"/>
                <a:gd name="T12" fmla="*/ 36 w 36"/>
                <a:gd name="T13" fmla="*/ 68 h 80"/>
                <a:gd name="T14" fmla="*/ 14 w 36"/>
                <a:gd name="T15" fmla="*/ 0 h 80"/>
                <a:gd name="T16" fmla="*/ 0 60000 65536"/>
                <a:gd name="T17" fmla="*/ 0 60000 65536"/>
                <a:gd name="T18" fmla="*/ 0 60000 65536"/>
                <a:gd name="T19" fmla="*/ 0 60000 65536"/>
                <a:gd name="T20" fmla="*/ 0 60000 65536"/>
                <a:gd name="T21" fmla="*/ 0 60000 65536"/>
                <a:gd name="T22" fmla="*/ 0 60000 65536"/>
                <a:gd name="T23" fmla="*/ 0 60000 65536"/>
                <a:gd name="T24" fmla="*/ 0 w 36"/>
                <a:gd name="T25" fmla="*/ 0 h 80"/>
                <a:gd name="T26" fmla="*/ 36 w 3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6" h="80">
                  <a:moveTo>
                    <a:pt x="14" y="0"/>
                  </a:moveTo>
                  <a:lnTo>
                    <a:pt x="0" y="64"/>
                  </a:lnTo>
                  <a:lnTo>
                    <a:pt x="4" y="74"/>
                  </a:lnTo>
                  <a:lnTo>
                    <a:pt x="14" y="80"/>
                  </a:lnTo>
                  <a:lnTo>
                    <a:pt x="24" y="78"/>
                  </a:lnTo>
                  <a:lnTo>
                    <a:pt x="33" y="75"/>
                  </a:lnTo>
                  <a:lnTo>
                    <a:pt x="36" y="68"/>
                  </a:lnTo>
                  <a:lnTo>
                    <a:pt x="14" y="0"/>
                  </a:lnTo>
                  <a:close/>
                </a:path>
              </a:pathLst>
            </a:custGeom>
            <a:solidFill>
              <a:srgbClr val="000000"/>
            </a:solidFill>
            <a:ln w="9525">
              <a:solidFill>
                <a:srgbClr val="000000"/>
              </a:solidFill>
              <a:prstDash val="solid"/>
              <a:round/>
              <a:headEnd/>
              <a:tailEnd/>
            </a:ln>
          </p:spPr>
          <p:txBody>
            <a:bodyPr/>
            <a:lstStyle/>
            <a:p>
              <a:endParaRPr lang="en-US" dirty="0"/>
            </a:p>
          </p:txBody>
        </p:sp>
        <p:sp>
          <p:nvSpPr>
            <p:cNvPr id="39962" name="Freeform 25"/>
            <p:cNvSpPr>
              <a:spLocks/>
            </p:cNvSpPr>
            <p:nvPr/>
          </p:nvSpPr>
          <p:spPr bwMode="auto">
            <a:xfrm>
              <a:off x="2850" y="4114"/>
              <a:ext cx="56" cy="61"/>
            </a:xfrm>
            <a:custGeom>
              <a:avLst/>
              <a:gdLst>
                <a:gd name="T0" fmla="*/ 0 w 113"/>
                <a:gd name="T1" fmla="*/ 7 h 123"/>
                <a:gd name="T2" fmla="*/ 17 w 113"/>
                <a:gd name="T3" fmla="*/ 18 h 123"/>
                <a:gd name="T4" fmla="*/ 36 w 113"/>
                <a:gd name="T5" fmla="*/ 22 h 123"/>
                <a:gd name="T6" fmla="*/ 49 w 113"/>
                <a:gd name="T7" fmla="*/ 25 h 123"/>
                <a:gd name="T8" fmla="*/ 63 w 113"/>
                <a:gd name="T9" fmla="*/ 25 h 123"/>
                <a:gd name="T10" fmla="*/ 79 w 113"/>
                <a:gd name="T11" fmla="*/ 22 h 123"/>
                <a:gd name="T12" fmla="*/ 93 w 113"/>
                <a:gd name="T13" fmla="*/ 16 h 123"/>
                <a:gd name="T14" fmla="*/ 104 w 113"/>
                <a:gd name="T15" fmla="*/ 12 h 123"/>
                <a:gd name="T16" fmla="*/ 113 w 113"/>
                <a:gd name="T17" fmla="*/ 0 h 123"/>
                <a:gd name="T18" fmla="*/ 113 w 113"/>
                <a:gd name="T19" fmla="*/ 98 h 123"/>
                <a:gd name="T20" fmla="*/ 107 w 113"/>
                <a:gd name="T21" fmla="*/ 107 h 123"/>
                <a:gd name="T22" fmla="*/ 90 w 113"/>
                <a:gd name="T23" fmla="*/ 117 h 123"/>
                <a:gd name="T24" fmla="*/ 69 w 113"/>
                <a:gd name="T25" fmla="*/ 121 h 123"/>
                <a:gd name="T26" fmla="*/ 46 w 113"/>
                <a:gd name="T27" fmla="*/ 123 h 123"/>
                <a:gd name="T28" fmla="*/ 25 w 113"/>
                <a:gd name="T29" fmla="*/ 120 h 123"/>
                <a:gd name="T30" fmla="*/ 17 w 113"/>
                <a:gd name="T31" fmla="*/ 115 h 123"/>
                <a:gd name="T32" fmla="*/ 7 w 113"/>
                <a:gd name="T33" fmla="*/ 108 h 123"/>
                <a:gd name="T34" fmla="*/ 1 w 113"/>
                <a:gd name="T35" fmla="*/ 100 h 123"/>
                <a:gd name="T36" fmla="*/ 0 w 113"/>
                <a:gd name="T37" fmla="*/ 91 h 123"/>
                <a:gd name="T38" fmla="*/ 0 w 113"/>
                <a:gd name="T39" fmla="*/ 7 h 1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123"/>
                <a:gd name="T62" fmla="*/ 113 w 113"/>
                <a:gd name="T63" fmla="*/ 123 h 1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123">
                  <a:moveTo>
                    <a:pt x="0" y="7"/>
                  </a:moveTo>
                  <a:lnTo>
                    <a:pt x="17" y="18"/>
                  </a:lnTo>
                  <a:lnTo>
                    <a:pt x="36" y="22"/>
                  </a:lnTo>
                  <a:lnTo>
                    <a:pt x="49" y="25"/>
                  </a:lnTo>
                  <a:lnTo>
                    <a:pt x="63" y="25"/>
                  </a:lnTo>
                  <a:lnTo>
                    <a:pt x="79" y="22"/>
                  </a:lnTo>
                  <a:lnTo>
                    <a:pt x="93" y="16"/>
                  </a:lnTo>
                  <a:lnTo>
                    <a:pt x="104" y="12"/>
                  </a:lnTo>
                  <a:lnTo>
                    <a:pt x="113" y="0"/>
                  </a:lnTo>
                  <a:lnTo>
                    <a:pt x="113" y="98"/>
                  </a:lnTo>
                  <a:lnTo>
                    <a:pt x="107" y="107"/>
                  </a:lnTo>
                  <a:lnTo>
                    <a:pt x="90" y="117"/>
                  </a:lnTo>
                  <a:lnTo>
                    <a:pt x="69" y="121"/>
                  </a:lnTo>
                  <a:lnTo>
                    <a:pt x="46" y="123"/>
                  </a:lnTo>
                  <a:lnTo>
                    <a:pt x="25" y="120"/>
                  </a:lnTo>
                  <a:lnTo>
                    <a:pt x="17" y="115"/>
                  </a:lnTo>
                  <a:lnTo>
                    <a:pt x="7" y="108"/>
                  </a:lnTo>
                  <a:lnTo>
                    <a:pt x="1" y="100"/>
                  </a:lnTo>
                  <a:lnTo>
                    <a:pt x="0" y="91"/>
                  </a:lnTo>
                  <a:lnTo>
                    <a:pt x="0" y="7"/>
                  </a:lnTo>
                  <a:close/>
                </a:path>
              </a:pathLst>
            </a:custGeom>
            <a:solidFill>
              <a:srgbClr val="FF7F9F"/>
            </a:solidFill>
            <a:ln w="9525">
              <a:solidFill>
                <a:srgbClr val="000000"/>
              </a:solidFill>
              <a:prstDash val="solid"/>
              <a:round/>
              <a:headEnd/>
              <a:tailEnd/>
            </a:ln>
          </p:spPr>
          <p:txBody>
            <a:bodyPr/>
            <a:lstStyle/>
            <a:p>
              <a:endParaRPr lang="en-US" dirty="0"/>
            </a:p>
          </p:txBody>
        </p:sp>
        <p:sp>
          <p:nvSpPr>
            <p:cNvPr id="39963" name="Freeform 26"/>
            <p:cNvSpPr>
              <a:spLocks/>
            </p:cNvSpPr>
            <p:nvPr/>
          </p:nvSpPr>
          <p:spPr bwMode="auto">
            <a:xfrm>
              <a:off x="2850" y="4064"/>
              <a:ext cx="56" cy="62"/>
            </a:xfrm>
            <a:custGeom>
              <a:avLst/>
              <a:gdLst>
                <a:gd name="T0" fmla="*/ 0 w 113"/>
                <a:gd name="T1" fmla="*/ 7 h 124"/>
                <a:gd name="T2" fmla="*/ 17 w 113"/>
                <a:gd name="T3" fmla="*/ 16 h 124"/>
                <a:gd name="T4" fmla="*/ 36 w 113"/>
                <a:gd name="T5" fmla="*/ 20 h 124"/>
                <a:gd name="T6" fmla="*/ 49 w 113"/>
                <a:gd name="T7" fmla="*/ 23 h 124"/>
                <a:gd name="T8" fmla="*/ 63 w 113"/>
                <a:gd name="T9" fmla="*/ 23 h 124"/>
                <a:gd name="T10" fmla="*/ 79 w 113"/>
                <a:gd name="T11" fmla="*/ 20 h 124"/>
                <a:gd name="T12" fmla="*/ 93 w 113"/>
                <a:gd name="T13" fmla="*/ 14 h 124"/>
                <a:gd name="T14" fmla="*/ 104 w 113"/>
                <a:gd name="T15" fmla="*/ 11 h 124"/>
                <a:gd name="T16" fmla="*/ 113 w 113"/>
                <a:gd name="T17" fmla="*/ 0 h 124"/>
                <a:gd name="T18" fmla="*/ 113 w 113"/>
                <a:gd name="T19" fmla="*/ 98 h 124"/>
                <a:gd name="T20" fmla="*/ 107 w 113"/>
                <a:gd name="T21" fmla="*/ 106 h 124"/>
                <a:gd name="T22" fmla="*/ 90 w 113"/>
                <a:gd name="T23" fmla="*/ 117 h 124"/>
                <a:gd name="T24" fmla="*/ 69 w 113"/>
                <a:gd name="T25" fmla="*/ 121 h 124"/>
                <a:gd name="T26" fmla="*/ 46 w 113"/>
                <a:gd name="T27" fmla="*/ 124 h 124"/>
                <a:gd name="T28" fmla="*/ 25 w 113"/>
                <a:gd name="T29" fmla="*/ 119 h 124"/>
                <a:gd name="T30" fmla="*/ 17 w 113"/>
                <a:gd name="T31" fmla="*/ 115 h 124"/>
                <a:gd name="T32" fmla="*/ 7 w 113"/>
                <a:gd name="T33" fmla="*/ 108 h 124"/>
                <a:gd name="T34" fmla="*/ 1 w 113"/>
                <a:gd name="T35" fmla="*/ 99 h 124"/>
                <a:gd name="T36" fmla="*/ 0 w 113"/>
                <a:gd name="T37" fmla="*/ 91 h 124"/>
                <a:gd name="T38" fmla="*/ 0 w 113"/>
                <a:gd name="T39" fmla="*/ 7 h 1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3"/>
                <a:gd name="T61" fmla="*/ 0 h 124"/>
                <a:gd name="T62" fmla="*/ 113 w 113"/>
                <a:gd name="T63" fmla="*/ 124 h 1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3" h="124">
                  <a:moveTo>
                    <a:pt x="0" y="7"/>
                  </a:moveTo>
                  <a:lnTo>
                    <a:pt x="17" y="16"/>
                  </a:lnTo>
                  <a:lnTo>
                    <a:pt x="36" y="20"/>
                  </a:lnTo>
                  <a:lnTo>
                    <a:pt x="49" y="23"/>
                  </a:lnTo>
                  <a:lnTo>
                    <a:pt x="63" y="23"/>
                  </a:lnTo>
                  <a:lnTo>
                    <a:pt x="79" y="20"/>
                  </a:lnTo>
                  <a:lnTo>
                    <a:pt x="93" y="14"/>
                  </a:lnTo>
                  <a:lnTo>
                    <a:pt x="104" y="11"/>
                  </a:lnTo>
                  <a:lnTo>
                    <a:pt x="113" y="0"/>
                  </a:lnTo>
                  <a:lnTo>
                    <a:pt x="113" y="98"/>
                  </a:lnTo>
                  <a:lnTo>
                    <a:pt x="107" y="106"/>
                  </a:lnTo>
                  <a:lnTo>
                    <a:pt x="90" y="117"/>
                  </a:lnTo>
                  <a:lnTo>
                    <a:pt x="69" y="121"/>
                  </a:lnTo>
                  <a:lnTo>
                    <a:pt x="46" y="124"/>
                  </a:lnTo>
                  <a:lnTo>
                    <a:pt x="25" y="119"/>
                  </a:lnTo>
                  <a:lnTo>
                    <a:pt x="17" y="115"/>
                  </a:lnTo>
                  <a:lnTo>
                    <a:pt x="7" y="108"/>
                  </a:lnTo>
                  <a:lnTo>
                    <a:pt x="1" y="99"/>
                  </a:lnTo>
                  <a:lnTo>
                    <a:pt x="0" y="91"/>
                  </a:lnTo>
                  <a:lnTo>
                    <a:pt x="0" y="7"/>
                  </a:lnTo>
                  <a:close/>
                </a:path>
              </a:pathLst>
            </a:custGeom>
            <a:solidFill>
              <a:srgbClr val="5F5F7F"/>
            </a:solidFill>
            <a:ln w="9525">
              <a:solidFill>
                <a:srgbClr val="000000"/>
              </a:solidFill>
              <a:prstDash val="solid"/>
              <a:round/>
              <a:headEnd/>
              <a:tailEnd/>
            </a:ln>
          </p:spPr>
          <p:txBody>
            <a:bodyPr/>
            <a:lstStyle/>
            <a:p>
              <a:endParaRPr lang="en-US" dirty="0"/>
            </a:p>
          </p:txBody>
        </p:sp>
        <p:sp>
          <p:nvSpPr>
            <p:cNvPr id="39964" name="Freeform 27"/>
            <p:cNvSpPr>
              <a:spLocks/>
            </p:cNvSpPr>
            <p:nvPr/>
          </p:nvSpPr>
          <p:spPr bwMode="auto">
            <a:xfrm>
              <a:off x="2421" y="3315"/>
              <a:ext cx="489" cy="804"/>
            </a:xfrm>
            <a:custGeom>
              <a:avLst/>
              <a:gdLst>
                <a:gd name="T0" fmla="*/ 120 w 978"/>
                <a:gd name="T1" fmla="*/ 0 h 1608"/>
                <a:gd name="T2" fmla="*/ 978 w 978"/>
                <a:gd name="T3" fmla="*/ 1578 h 1608"/>
                <a:gd name="T4" fmla="*/ 880 w 978"/>
                <a:gd name="T5" fmla="*/ 1608 h 1608"/>
                <a:gd name="T6" fmla="*/ 0 w 978"/>
                <a:gd name="T7" fmla="*/ 27 h 1608"/>
                <a:gd name="T8" fmla="*/ 120 w 978"/>
                <a:gd name="T9" fmla="*/ 0 h 1608"/>
                <a:gd name="T10" fmla="*/ 0 60000 65536"/>
                <a:gd name="T11" fmla="*/ 0 60000 65536"/>
                <a:gd name="T12" fmla="*/ 0 60000 65536"/>
                <a:gd name="T13" fmla="*/ 0 60000 65536"/>
                <a:gd name="T14" fmla="*/ 0 60000 65536"/>
                <a:gd name="T15" fmla="*/ 0 w 978"/>
                <a:gd name="T16" fmla="*/ 0 h 1608"/>
                <a:gd name="T17" fmla="*/ 978 w 978"/>
                <a:gd name="T18" fmla="*/ 1608 h 1608"/>
              </a:gdLst>
              <a:ahLst/>
              <a:cxnLst>
                <a:cxn ang="T10">
                  <a:pos x="T0" y="T1"/>
                </a:cxn>
                <a:cxn ang="T11">
                  <a:pos x="T2" y="T3"/>
                </a:cxn>
                <a:cxn ang="T12">
                  <a:pos x="T4" y="T5"/>
                </a:cxn>
                <a:cxn ang="T13">
                  <a:pos x="T6" y="T7"/>
                </a:cxn>
                <a:cxn ang="T14">
                  <a:pos x="T8" y="T9"/>
                </a:cxn>
              </a:cxnLst>
              <a:rect l="T15" t="T16" r="T17" b="T18"/>
              <a:pathLst>
                <a:path w="978" h="1608">
                  <a:moveTo>
                    <a:pt x="120" y="0"/>
                  </a:moveTo>
                  <a:lnTo>
                    <a:pt x="978" y="1578"/>
                  </a:lnTo>
                  <a:lnTo>
                    <a:pt x="880" y="1608"/>
                  </a:lnTo>
                  <a:lnTo>
                    <a:pt x="0" y="27"/>
                  </a:lnTo>
                  <a:lnTo>
                    <a:pt x="120" y="0"/>
                  </a:lnTo>
                  <a:close/>
                </a:path>
              </a:pathLst>
            </a:custGeom>
            <a:solidFill>
              <a:srgbClr val="FFFF00"/>
            </a:solidFill>
            <a:ln w="6350">
              <a:solidFill>
                <a:srgbClr val="000000"/>
              </a:solidFill>
              <a:prstDash val="solid"/>
              <a:round/>
              <a:headEnd/>
              <a:tailEnd/>
            </a:ln>
          </p:spPr>
          <p:txBody>
            <a:bodyPr/>
            <a:lstStyle/>
            <a:p>
              <a:endParaRPr lang="en-US" dirty="0"/>
            </a:p>
          </p:txBody>
        </p:sp>
        <p:sp>
          <p:nvSpPr>
            <p:cNvPr id="39965" name="Freeform 28"/>
            <p:cNvSpPr>
              <a:spLocks/>
            </p:cNvSpPr>
            <p:nvPr/>
          </p:nvSpPr>
          <p:spPr bwMode="auto">
            <a:xfrm>
              <a:off x="2861" y="4105"/>
              <a:ext cx="49" cy="19"/>
            </a:xfrm>
            <a:custGeom>
              <a:avLst/>
              <a:gdLst>
                <a:gd name="T0" fmla="*/ 98 w 98"/>
                <a:gd name="T1" fmla="*/ 0 h 38"/>
                <a:gd name="T2" fmla="*/ 0 w 98"/>
                <a:gd name="T3" fmla="*/ 28 h 38"/>
                <a:gd name="T4" fmla="*/ 6 w 98"/>
                <a:gd name="T5" fmla="*/ 33 h 38"/>
                <a:gd name="T6" fmla="*/ 17 w 98"/>
                <a:gd name="T7" fmla="*/ 36 h 38"/>
                <a:gd name="T8" fmla="*/ 30 w 98"/>
                <a:gd name="T9" fmla="*/ 37 h 38"/>
                <a:gd name="T10" fmla="*/ 44 w 98"/>
                <a:gd name="T11" fmla="*/ 38 h 38"/>
                <a:gd name="T12" fmla="*/ 57 w 98"/>
                <a:gd name="T13" fmla="*/ 38 h 38"/>
                <a:gd name="T14" fmla="*/ 70 w 98"/>
                <a:gd name="T15" fmla="*/ 36 h 38"/>
                <a:gd name="T16" fmla="*/ 80 w 98"/>
                <a:gd name="T17" fmla="*/ 31 h 38"/>
                <a:gd name="T18" fmla="*/ 89 w 98"/>
                <a:gd name="T19" fmla="*/ 27 h 38"/>
                <a:gd name="T20" fmla="*/ 95 w 98"/>
                <a:gd name="T21" fmla="*/ 18 h 38"/>
                <a:gd name="T22" fmla="*/ 98 w 98"/>
                <a:gd name="T23" fmla="*/ 11 h 38"/>
                <a:gd name="T24" fmla="*/ 98 w 98"/>
                <a:gd name="T25" fmla="*/ 0 h 3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8"/>
                <a:gd name="T40" fmla="*/ 0 h 38"/>
                <a:gd name="T41" fmla="*/ 98 w 98"/>
                <a:gd name="T42" fmla="*/ 38 h 3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8" h="38">
                  <a:moveTo>
                    <a:pt x="98" y="0"/>
                  </a:moveTo>
                  <a:lnTo>
                    <a:pt x="0" y="28"/>
                  </a:lnTo>
                  <a:lnTo>
                    <a:pt x="6" y="33"/>
                  </a:lnTo>
                  <a:lnTo>
                    <a:pt x="17" y="36"/>
                  </a:lnTo>
                  <a:lnTo>
                    <a:pt x="30" y="37"/>
                  </a:lnTo>
                  <a:lnTo>
                    <a:pt x="44" y="38"/>
                  </a:lnTo>
                  <a:lnTo>
                    <a:pt x="57" y="38"/>
                  </a:lnTo>
                  <a:lnTo>
                    <a:pt x="70" y="36"/>
                  </a:lnTo>
                  <a:lnTo>
                    <a:pt x="80" y="31"/>
                  </a:lnTo>
                  <a:lnTo>
                    <a:pt x="89" y="27"/>
                  </a:lnTo>
                  <a:lnTo>
                    <a:pt x="95" y="18"/>
                  </a:lnTo>
                  <a:lnTo>
                    <a:pt x="98" y="11"/>
                  </a:lnTo>
                  <a:lnTo>
                    <a:pt x="98" y="0"/>
                  </a:lnTo>
                  <a:close/>
                </a:path>
              </a:pathLst>
            </a:custGeom>
            <a:solidFill>
              <a:srgbClr val="FF0000"/>
            </a:solidFill>
            <a:ln w="6350">
              <a:solidFill>
                <a:srgbClr val="000000"/>
              </a:solidFill>
              <a:prstDash val="solid"/>
              <a:round/>
              <a:headEnd/>
              <a:tailEnd/>
            </a:ln>
          </p:spPr>
          <p:txBody>
            <a:bodyPr/>
            <a:lstStyle/>
            <a:p>
              <a:endParaRPr lang="en-US" dirty="0"/>
            </a:p>
          </p:txBody>
        </p:sp>
        <p:sp>
          <p:nvSpPr>
            <p:cNvPr id="39966" name="Freeform 29"/>
            <p:cNvSpPr>
              <a:spLocks/>
            </p:cNvSpPr>
            <p:nvPr/>
          </p:nvSpPr>
          <p:spPr bwMode="auto">
            <a:xfrm>
              <a:off x="2837" y="4062"/>
              <a:ext cx="73" cy="62"/>
            </a:xfrm>
            <a:custGeom>
              <a:avLst/>
              <a:gdLst>
                <a:gd name="T0" fmla="*/ 101 w 146"/>
                <a:gd name="T1" fmla="*/ 0 h 125"/>
                <a:gd name="T2" fmla="*/ 146 w 146"/>
                <a:gd name="T3" fmla="*/ 87 h 125"/>
                <a:gd name="T4" fmla="*/ 146 w 146"/>
                <a:gd name="T5" fmla="*/ 92 h 125"/>
                <a:gd name="T6" fmla="*/ 146 w 146"/>
                <a:gd name="T7" fmla="*/ 102 h 125"/>
                <a:gd name="T8" fmla="*/ 142 w 146"/>
                <a:gd name="T9" fmla="*/ 108 h 125"/>
                <a:gd name="T10" fmla="*/ 137 w 146"/>
                <a:gd name="T11" fmla="*/ 114 h 125"/>
                <a:gd name="T12" fmla="*/ 130 w 146"/>
                <a:gd name="T13" fmla="*/ 117 h 125"/>
                <a:gd name="T14" fmla="*/ 119 w 146"/>
                <a:gd name="T15" fmla="*/ 123 h 125"/>
                <a:gd name="T16" fmla="*/ 109 w 146"/>
                <a:gd name="T17" fmla="*/ 124 h 125"/>
                <a:gd name="T18" fmla="*/ 95 w 146"/>
                <a:gd name="T19" fmla="*/ 125 h 125"/>
                <a:gd name="T20" fmla="*/ 85 w 146"/>
                <a:gd name="T21" fmla="*/ 124 h 125"/>
                <a:gd name="T22" fmla="*/ 74 w 146"/>
                <a:gd name="T23" fmla="*/ 123 h 125"/>
                <a:gd name="T24" fmla="*/ 60 w 146"/>
                <a:gd name="T25" fmla="*/ 120 h 125"/>
                <a:gd name="T26" fmla="*/ 51 w 146"/>
                <a:gd name="T27" fmla="*/ 117 h 125"/>
                <a:gd name="T28" fmla="*/ 48 w 146"/>
                <a:gd name="T29" fmla="*/ 114 h 125"/>
                <a:gd name="T30" fmla="*/ 0 w 146"/>
                <a:gd name="T31" fmla="*/ 29 h 125"/>
                <a:gd name="T32" fmla="*/ 12 w 146"/>
                <a:gd name="T33" fmla="*/ 33 h 125"/>
                <a:gd name="T34" fmla="*/ 21 w 146"/>
                <a:gd name="T35" fmla="*/ 38 h 125"/>
                <a:gd name="T36" fmla="*/ 38 w 146"/>
                <a:gd name="T37" fmla="*/ 38 h 125"/>
                <a:gd name="T38" fmla="*/ 51 w 146"/>
                <a:gd name="T39" fmla="*/ 38 h 125"/>
                <a:gd name="T40" fmla="*/ 65 w 146"/>
                <a:gd name="T41" fmla="*/ 38 h 125"/>
                <a:gd name="T42" fmla="*/ 75 w 146"/>
                <a:gd name="T43" fmla="*/ 33 h 125"/>
                <a:gd name="T44" fmla="*/ 84 w 146"/>
                <a:gd name="T45" fmla="*/ 29 h 125"/>
                <a:gd name="T46" fmla="*/ 92 w 146"/>
                <a:gd name="T47" fmla="*/ 25 h 125"/>
                <a:gd name="T48" fmla="*/ 95 w 146"/>
                <a:gd name="T49" fmla="*/ 19 h 125"/>
                <a:gd name="T50" fmla="*/ 98 w 146"/>
                <a:gd name="T51" fmla="*/ 15 h 125"/>
                <a:gd name="T52" fmla="*/ 101 w 146"/>
                <a:gd name="T53" fmla="*/ 9 h 125"/>
                <a:gd name="T54" fmla="*/ 101 w 146"/>
                <a:gd name="T55" fmla="*/ 0 h 12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6"/>
                <a:gd name="T85" fmla="*/ 0 h 125"/>
                <a:gd name="T86" fmla="*/ 146 w 146"/>
                <a:gd name="T87" fmla="*/ 125 h 125"/>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6" h="125">
                  <a:moveTo>
                    <a:pt x="101" y="0"/>
                  </a:moveTo>
                  <a:lnTo>
                    <a:pt x="146" y="87"/>
                  </a:lnTo>
                  <a:lnTo>
                    <a:pt x="146" y="92"/>
                  </a:lnTo>
                  <a:lnTo>
                    <a:pt x="146" y="102"/>
                  </a:lnTo>
                  <a:lnTo>
                    <a:pt x="142" y="108"/>
                  </a:lnTo>
                  <a:lnTo>
                    <a:pt x="137" y="114"/>
                  </a:lnTo>
                  <a:lnTo>
                    <a:pt x="130" y="117"/>
                  </a:lnTo>
                  <a:lnTo>
                    <a:pt x="119" y="123"/>
                  </a:lnTo>
                  <a:lnTo>
                    <a:pt x="109" y="124"/>
                  </a:lnTo>
                  <a:lnTo>
                    <a:pt x="95" y="125"/>
                  </a:lnTo>
                  <a:lnTo>
                    <a:pt x="85" y="124"/>
                  </a:lnTo>
                  <a:lnTo>
                    <a:pt x="74" y="123"/>
                  </a:lnTo>
                  <a:lnTo>
                    <a:pt x="60" y="120"/>
                  </a:lnTo>
                  <a:lnTo>
                    <a:pt x="51" y="117"/>
                  </a:lnTo>
                  <a:lnTo>
                    <a:pt x="48" y="114"/>
                  </a:lnTo>
                  <a:lnTo>
                    <a:pt x="0" y="29"/>
                  </a:lnTo>
                  <a:lnTo>
                    <a:pt x="12" y="33"/>
                  </a:lnTo>
                  <a:lnTo>
                    <a:pt x="21" y="38"/>
                  </a:lnTo>
                  <a:lnTo>
                    <a:pt x="38" y="38"/>
                  </a:lnTo>
                  <a:lnTo>
                    <a:pt x="51" y="38"/>
                  </a:lnTo>
                  <a:lnTo>
                    <a:pt x="65" y="38"/>
                  </a:lnTo>
                  <a:lnTo>
                    <a:pt x="75" y="33"/>
                  </a:lnTo>
                  <a:lnTo>
                    <a:pt x="84" y="29"/>
                  </a:lnTo>
                  <a:lnTo>
                    <a:pt x="92" y="25"/>
                  </a:lnTo>
                  <a:lnTo>
                    <a:pt x="95" y="19"/>
                  </a:lnTo>
                  <a:lnTo>
                    <a:pt x="98" y="15"/>
                  </a:lnTo>
                  <a:lnTo>
                    <a:pt x="101" y="9"/>
                  </a:lnTo>
                  <a:lnTo>
                    <a:pt x="101" y="0"/>
                  </a:lnTo>
                  <a:close/>
                </a:path>
              </a:pathLst>
            </a:custGeom>
            <a:solidFill>
              <a:srgbClr val="FF7F9F"/>
            </a:solidFill>
            <a:ln w="6350">
              <a:solidFill>
                <a:srgbClr val="000000"/>
              </a:solidFill>
              <a:prstDash val="solid"/>
              <a:round/>
              <a:headEnd/>
              <a:tailEnd/>
            </a:ln>
          </p:spPr>
          <p:txBody>
            <a:bodyPr/>
            <a:lstStyle/>
            <a:p>
              <a:endParaRPr lang="en-US" dirty="0"/>
            </a:p>
          </p:txBody>
        </p:sp>
        <p:sp>
          <p:nvSpPr>
            <p:cNvPr id="39967" name="Freeform 30"/>
            <p:cNvSpPr>
              <a:spLocks/>
            </p:cNvSpPr>
            <p:nvPr/>
          </p:nvSpPr>
          <p:spPr bwMode="auto">
            <a:xfrm>
              <a:off x="2813" y="4018"/>
              <a:ext cx="73" cy="62"/>
            </a:xfrm>
            <a:custGeom>
              <a:avLst/>
              <a:gdLst>
                <a:gd name="T0" fmla="*/ 99 w 146"/>
                <a:gd name="T1" fmla="*/ 0 h 124"/>
                <a:gd name="T2" fmla="*/ 143 w 146"/>
                <a:gd name="T3" fmla="*/ 86 h 124"/>
                <a:gd name="T4" fmla="*/ 146 w 146"/>
                <a:gd name="T5" fmla="*/ 93 h 124"/>
                <a:gd name="T6" fmla="*/ 143 w 146"/>
                <a:gd name="T7" fmla="*/ 102 h 124"/>
                <a:gd name="T8" fmla="*/ 140 w 146"/>
                <a:gd name="T9" fmla="*/ 106 h 124"/>
                <a:gd name="T10" fmla="*/ 135 w 146"/>
                <a:gd name="T11" fmla="*/ 113 h 124"/>
                <a:gd name="T12" fmla="*/ 129 w 146"/>
                <a:gd name="T13" fmla="*/ 118 h 124"/>
                <a:gd name="T14" fmla="*/ 120 w 146"/>
                <a:gd name="T15" fmla="*/ 121 h 124"/>
                <a:gd name="T16" fmla="*/ 108 w 146"/>
                <a:gd name="T17" fmla="*/ 124 h 124"/>
                <a:gd name="T18" fmla="*/ 95 w 146"/>
                <a:gd name="T19" fmla="*/ 124 h 124"/>
                <a:gd name="T20" fmla="*/ 85 w 146"/>
                <a:gd name="T21" fmla="*/ 124 h 124"/>
                <a:gd name="T22" fmla="*/ 69 w 146"/>
                <a:gd name="T23" fmla="*/ 122 h 124"/>
                <a:gd name="T24" fmla="*/ 60 w 146"/>
                <a:gd name="T25" fmla="*/ 119 h 124"/>
                <a:gd name="T26" fmla="*/ 50 w 146"/>
                <a:gd name="T27" fmla="*/ 115 h 124"/>
                <a:gd name="T28" fmla="*/ 47 w 146"/>
                <a:gd name="T29" fmla="*/ 113 h 124"/>
                <a:gd name="T30" fmla="*/ 0 w 146"/>
                <a:gd name="T31" fmla="*/ 30 h 124"/>
                <a:gd name="T32" fmla="*/ 9 w 146"/>
                <a:gd name="T33" fmla="*/ 36 h 124"/>
                <a:gd name="T34" fmla="*/ 21 w 146"/>
                <a:gd name="T35" fmla="*/ 39 h 124"/>
                <a:gd name="T36" fmla="*/ 38 w 146"/>
                <a:gd name="T37" fmla="*/ 39 h 124"/>
                <a:gd name="T38" fmla="*/ 50 w 146"/>
                <a:gd name="T39" fmla="*/ 39 h 124"/>
                <a:gd name="T40" fmla="*/ 61 w 146"/>
                <a:gd name="T41" fmla="*/ 39 h 124"/>
                <a:gd name="T42" fmla="*/ 74 w 146"/>
                <a:gd name="T43" fmla="*/ 34 h 124"/>
                <a:gd name="T44" fmla="*/ 82 w 146"/>
                <a:gd name="T45" fmla="*/ 30 h 124"/>
                <a:gd name="T46" fmla="*/ 89 w 146"/>
                <a:gd name="T47" fmla="*/ 26 h 124"/>
                <a:gd name="T48" fmla="*/ 95 w 146"/>
                <a:gd name="T49" fmla="*/ 21 h 124"/>
                <a:gd name="T50" fmla="*/ 99 w 146"/>
                <a:gd name="T51" fmla="*/ 16 h 124"/>
                <a:gd name="T52" fmla="*/ 99 w 146"/>
                <a:gd name="T53" fmla="*/ 10 h 124"/>
                <a:gd name="T54" fmla="*/ 99 w 146"/>
                <a:gd name="T55" fmla="*/ 0 h 12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6"/>
                <a:gd name="T85" fmla="*/ 0 h 124"/>
                <a:gd name="T86" fmla="*/ 146 w 146"/>
                <a:gd name="T87" fmla="*/ 124 h 12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6" h="124">
                  <a:moveTo>
                    <a:pt x="99" y="0"/>
                  </a:moveTo>
                  <a:lnTo>
                    <a:pt x="143" y="86"/>
                  </a:lnTo>
                  <a:lnTo>
                    <a:pt x="146" y="93"/>
                  </a:lnTo>
                  <a:lnTo>
                    <a:pt x="143" y="102"/>
                  </a:lnTo>
                  <a:lnTo>
                    <a:pt x="140" y="106"/>
                  </a:lnTo>
                  <a:lnTo>
                    <a:pt x="135" y="113"/>
                  </a:lnTo>
                  <a:lnTo>
                    <a:pt x="129" y="118"/>
                  </a:lnTo>
                  <a:lnTo>
                    <a:pt x="120" y="121"/>
                  </a:lnTo>
                  <a:lnTo>
                    <a:pt x="108" y="124"/>
                  </a:lnTo>
                  <a:lnTo>
                    <a:pt x="95" y="124"/>
                  </a:lnTo>
                  <a:lnTo>
                    <a:pt x="85" y="124"/>
                  </a:lnTo>
                  <a:lnTo>
                    <a:pt x="69" y="122"/>
                  </a:lnTo>
                  <a:lnTo>
                    <a:pt x="60" y="119"/>
                  </a:lnTo>
                  <a:lnTo>
                    <a:pt x="50" y="115"/>
                  </a:lnTo>
                  <a:lnTo>
                    <a:pt x="47" y="113"/>
                  </a:lnTo>
                  <a:lnTo>
                    <a:pt x="0" y="30"/>
                  </a:lnTo>
                  <a:lnTo>
                    <a:pt x="9" y="36"/>
                  </a:lnTo>
                  <a:lnTo>
                    <a:pt x="21" y="39"/>
                  </a:lnTo>
                  <a:lnTo>
                    <a:pt x="38" y="39"/>
                  </a:lnTo>
                  <a:lnTo>
                    <a:pt x="50" y="39"/>
                  </a:lnTo>
                  <a:lnTo>
                    <a:pt x="61" y="39"/>
                  </a:lnTo>
                  <a:lnTo>
                    <a:pt x="74" y="34"/>
                  </a:lnTo>
                  <a:lnTo>
                    <a:pt x="82" y="30"/>
                  </a:lnTo>
                  <a:lnTo>
                    <a:pt x="89" y="26"/>
                  </a:lnTo>
                  <a:lnTo>
                    <a:pt x="95" y="21"/>
                  </a:lnTo>
                  <a:lnTo>
                    <a:pt x="99" y="16"/>
                  </a:lnTo>
                  <a:lnTo>
                    <a:pt x="99" y="10"/>
                  </a:lnTo>
                  <a:lnTo>
                    <a:pt x="99" y="0"/>
                  </a:lnTo>
                  <a:close/>
                </a:path>
              </a:pathLst>
            </a:custGeom>
            <a:solidFill>
              <a:srgbClr val="808080"/>
            </a:solidFill>
            <a:ln w="6350">
              <a:solidFill>
                <a:srgbClr val="000000"/>
              </a:solidFill>
              <a:prstDash val="solid"/>
              <a:round/>
              <a:headEnd/>
              <a:tailEnd/>
            </a:ln>
          </p:spPr>
          <p:txBody>
            <a:bodyPr/>
            <a:lstStyle/>
            <a:p>
              <a:endParaRPr lang="en-US" dirty="0"/>
            </a:p>
          </p:txBody>
        </p:sp>
        <p:sp>
          <p:nvSpPr>
            <p:cNvPr id="39968" name="Freeform 31"/>
            <p:cNvSpPr>
              <a:spLocks/>
            </p:cNvSpPr>
            <p:nvPr/>
          </p:nvSpPr>
          <p:spPr bwMode="auto">
            <a:xfrm>
              <a:off x="2828" y="4044"/>
              <a:ext cx="49" cy="20"/>
            </a:xfrm>
            <a:custGeom>
              <a:avLst/>
              <a:gdLst>
                <a:gd name="T0" fmla="*/ 97 w 97"/>
                <a:gd name="T1" fmla="*/ 0 h 38"/>
                <a:gd name="T2" fmla="*/ 97 w 97"/>
                <a:gd name="T3" fmla="*/ 11 h 38"/>
                <a:gd name="T4" fmla="*/ 93 w 97"/>
                <a:gd name="T5" fmla="*/ 20 h 38"/>
                <a:gd name="T6" fmla="*/ 86 w 97"/>
                <a:gd name="T7" fmla="*/ 25 h 38"/>
                <a:gd name="T8" fmla="*/ 78 w 97"/>
                <a:gd name="T9" fmla="*/ 30 h 38"/>
                <a:gd name="T10" fmla="*/ 66 w 97"/>
                <a:gd name="T11" fmla="*/ 34 h 38"/>
                <a:gd name="T12" fmla="*/ 52 w 97"/>
                <a:gd name="T13" fmla="*/ 37 h 38"/>
                <a:gd name="T14" fmla="*/ 39 w 97"/>
                <a:gd name="T15" fmla="*/ 38 h 38"/>
                <a:gd name="T16" fmla="*/ 22 w 97"/>
                <a:gd name="T17" fmla="*/ 37 h 38"/>
                <a:gd name="T18" fmla="*/ 8 w 97"/>
                <a:gd name="T19" fmla="*/ 34 h 38"/>
                <a:gd name="T20" fmla="*/ 0 w 97"/>
                <a:gd name="T21" fmla="*/ 31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7"/>
                <a:gd name="T34" fmla="*/ 0 h 38"/>
                <a:gd name="T35" fmla="*/ 97 w 97"/>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7" h="38">
                  <a:moveTo>
                    <a:pt x="97" y="0"/>
                  </a:moveTo>
                  <a:lnTo>
                    <a:pt x="97" y="11"/>
                  </a:lnTo>
                  <a:lnTo>
                    <a:pt x="93" y="20"/>
                  </a:lnTo>
                  <a:lnTo>
                    <a:pt x="86" y="25"/>
                  </a:lnTo>
                  <a:lnTo>
                    <a:pt x="78" y="30"/>
                  </a:lnTo>
                  <a:lnTo>
                    <a:pt x="66" y="34"/>
                  </a:lnTo>
                  <a:lnTo>
                    <a:pt x="52" y="37"/>
                  </a:lnTo>
                  <a:lnTo>
                    <a:pt x="39" y="38"/>
                  </a:lnTo>
                  <a:lnTo>
                    <a:pt x="22" y="37"/>
                  </a:lnTo>
                  <a:lnTo>
                    <a:pt x="8" y="34"/>
                  </a:lnTo>
                  <a:lnTo>
                    <a:pt x="0" y="31"/>
                  </a:lnTo>
                </a:path>
              </a:pathLst>
            </a:custGeom>
            <a:noFill/>
            <a:ln w="6350">
              <a:solidFill>
                <a:srgbClr val="000000"/>
              </a:solidFill>
              <a:prstDash val="solid"/>
              <a:round/>
              <a:headEnd/>
              <a:tailEnd/>
            </a:ln>
          </p:spPr>
          <p:txBody>
            <a:bodyPr/>
            <a:lstStyle/>
            <a:p>
              <a:endParaRPr lang="en-US" dirty="0"/>
            </a:p>
          </p:txBody>
        </p:sp>
        <p:sp>
          <p:nvSpPr>
            <p:cNvPr id="39969" name="Freeform 32"/>
            <p:cNvSpPr>
              <a:spLocks/>
            </p:cNvSpPr>
            <p:nvPr/>
          </p:nvSpPr>
          <p:spPr bwMode="auto">
            <a:xfrm>
              <a:off x="2824" y="4036"/>
              <a:ext cx="50" cy="18"/>
            </a:xfrm>
            <a:custGeom>
              <a:avLst/>
              <a:gdLst>
                <a:gd name="T0" fmla="*/ 101 w 101"/>
                <a:gd name="T1" fmla="*/ 0 h 36"/>
                <a:gd name="T2" fmla="*/ 101 w 101"/>
                <a:gd name="T3" fmla="*/ 10 h 36"/>
                <a:gd name="T4" fmla="*/ 95 w 101"/>
                <a:gd name="T5" fmla="*/ 16 h 36"/>
                <a:gd name="T6" fmla="*/ 91 w 101"/>
                <a:gd name="T7" fmla="*/ 21 h 36"/>
                <a:gd name="T8" fmla="*/ 80 w 101"/>
                <a:gd name="T9" fmla="*/ 29 h 36"/>
                <a:gd name="T10" fmla="*/ 68 w 101"/>
                <a:gd name="T11" fmla="*/ 31 h 36"/>
                <a:gd name="T12" fmla="*/ 54 w 101"/>
                <a:gd name="T13" fmla="*/ 36 h 36"/>
                <a:gd name="T14" fmla="*/ 40 w 101"/>
                <a:gd name="T15" fmla="*/ 36 h 36"/>
                <a:gd name="T16" fmla="*/ 26 w 101"/>
                <a:gd name="T17" fmla="*/ 36 h 36"/>
                <a:gd name="T18" fmla="*/ 12 w 101"/>
                <a:gd name="T19" fmla="*/ 31 h 36"/>
                <a:gd name="T20" fmla="*/ 0 w 101"/>
                <a:gd name="T21" fmla="*/ 29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1"/>
                <a:gd name="T34" fmla="*/ 0 h 36"/>
                <a:gd name="T35" fmla="*/ 101 w 101"/>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1" h="36">
                  <a:moveTo>
                    <a:pt x="101" y="0"/>
                  </a:moveTo>
                  <a:lnTo>
                    <a:pt x="101" y="10"/>
                  </a:lnTo>
                  <a:lnTo>
                    <a:pt x="95" y="16"/>
                  </a:lnTo>
                  <a:lnTo>
                    <a:pt x="91" y="21"/>
                  </a:lnTo>
                  <a:lnTo>
                    <a:pt x="80" y="29"/>
                  </a:lnTo>
                  <a:lnTo>
                    <a:pt x="68" y="31"/>
                  </a:lnTo>
                  <a:lnTo>
                    <a:pt x="54" y="36"/>
                  </a:lnTo>
                  <a:lnTo>
                    <a:pt x="40" y="36"/>
                  </a:lnTo>
                  <a:lnTo>
                    <a:pt x="26" y="36"/>
                  </a:lnTo>
                  <a:lnTo>
                    <a:pt x="12" y="31"/>
                  </a:lnTo>
                  <a:lnTo>
                    <a:pt x="0" y="29"/>
                  </a:lnTo>
                </a:path>
              </a:pathLst>
            </a:custGeom>
            <a:noFill/>
            <a:ln w="6350">
              <a:solidFill>
                <a:srgbClr val="000000"/>
              </a:solidFill>
              <a:prstDash val="solid"/>
              <a:round/>
              <a:headEnd/>
              <a:tailEnd/>
            </a:ln>
          </p:spPr>
          <p:txBody>
            <a:bodyPr/>
            <a:lstStyle/>
            <a:p>
              <a:endParaRPr lang="en-US" dirty="0"/>
            </a:p>
          </p:txBody>
        </p:sp>
        <p:sp>
          <p:nvSpPr>
            <p:cNvPr id="39970" name="Freeform 33"/>
            <p:cNvSpPr>
              <a:spLocks/>
            </p:cNvSpPr>
            <p:nvPr/>
          </p:nvSpPr>
          <p:spPr bwMode="auto">
            <a:xfrm>
              <a:off x="2413" y="3252"/>
              <a:ext cx="75" cy="90"/>
            </a:xfrm>
            <a:custGeom>
              <a:avLst/>
              <a:gdLst>
                <a:gd name="T0" fmla="*/ 137 w 150"/>
                <a:gd name="T1" fmla="*/ 125 h 180"/>
                <a:gd name="T2" fmla="*/ 0 w 150"/>
                <a:gd name="T3" fmla="*/ 0 h 180"/>
                <a:gd name="T4" fmla="*/ 17 w 150"/>
                <a:gd name="T5" fmla="*/ 154 h 180"/>
                <a:gd name="T6" fmla="*/ 27 w 150"/>
                <a:gd name="T7" fmla="*/ 163 h 180"/>
                <a:gd name="T8" fmla="*/ 41 w 150"/>
                <a:gd name="T9" fmla="*/ 173 h 180"/>
                <a:gd name="T10" fmla="*/ 50 w 150"/>
                <a:gd name="T11" fmla="*/ 154 h 180"/>
                <a:gd name="T12" fmla="*/ 85 w 150"/>
                <a:gd name="T13" fmla="*/ 180 h 180"/>
                <a:gd name="T14" fmla="*/ 88 w 150"/>
                <a:gd name="T15" fmla="*/ 150 h 180"/>
                <a:gd name="T16" fmla="*/ 126 w 150"/>
                <a:gd name="T17" fmla="*/ 176 h 180"/>
                <a:gd name="T18" fmla="*/ 122 w 150"/>
                <a:gd name="T19" fmla="*/ 138 h 180"/>
                <a:gd name="T20" fmla="*/ 150 w 150"/>
                <a:gd name="T21" fmla="*/ 152 h 180"/>
                <a:gd name="T22" fmla="*/ 137 w 150"/>
                <a:gd name="T23" fmla="*/ 125 h 1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0"/>
                <a:gd name="T37" fmla="*/ 0 h 180"/>
                <a:gd name="T38" fmla="*/ 150 w 150"/>
                <a:gd name="T39" fmla="*/ 180 h 18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0" h="180">
                  <a:moveTo>
                    <a:pt x="137" y="125"/>
                  </a:moveTo>
                  <a:lnTo>
                    <a:pt x="0" y="0"/>
                  </a:lnTo>
                  <a:lnTo>
                    <a:pt x="17" y="154"/>
                  </a:lnTo>
                  <a:lnTo>
                    <a:pt x="27" y="163"/>
                  </a:lnTo>
                  <a:lnTo>
                    <a:pt x="41" y="173"/>
                  </a:lnTo>
                  <a:lnTo>
                    <a:pt x="50" y="154"/>
                  </a:lnTo>
                  <a:lnTo>
                    <a:pt x="85" y="180"/>
                  </a:lnTo>
                  <a:lnTo>
                    <a:pt x="88" y="150"/>
                  </a:lnTo>
                  <a:lnTo>
                    <a:pt x="126" y="176"/>
                  </a:lnTo>
                  <a:lnTo>
                    <a:pt x="122" y="138"/>
                  </a:lnTo>
                  <a:lnTo>
                    <a:pt x="150" y="152"/>
                  </a:lnTo>
                  <a:lnTo>
                    <a:pt x="137" y="125"/>
                  </a:lnTo>
                  <a:close/>
                </a:path>
              </a:pathLst>
            </a:custGeom>
            <a:solidFill>
              <a:srgbClr val="FFBF5F"/>
            </a:solidFill>
            <a:ln w="6350">
              <a:solidFill>
                <a:srgbClr val="000000"/>
              </a:solidFill>
              <a:prstDash val="solid"/>
              <a:round/>
              <a:headEnd/>
              <a:tailEnd/>
            </a:ln>
          </p:spPr>
          <p:txBody>
            <a:bodyPr/>
            <a:lstStyle/>
            <a:p>
              <a:endParaRPr lang="en-US" dirty="0"/>
            </a:p>
          </p:txBody>
        </p:sp>
        <p:sp>
          <p:nvSpPr>
            <p:cNvPr id="39971" name="Freeform 34"/>
            <p:cNvSpPr>
              <a:spLocks/>
            </p:cNvSpPr>
            <p:nvPr/>
          </p:nvSpPr>
          <p:spPr bwMode="auto">
            <a:xfrm>
              <a:off x="2413" y="3252"/>
              <a:ext cx="29" cy="35"/>
            </a:xfrm>
            <a:custGeom>
              <a:avLst/>
              <a:gdLst>
                <a:gd name="T0" fmla="*/ 0 w 60"/>
                <a:gd name="T1" fmla="*/ 0 h 69"/>
                <a:gd name="T2" fmla="*/ 60 w 60"/>
                <a:gd name="T3" fmla="*/ 56 h 69"/>
                <a:gd name="T4" fmla="*/ 54 w 60"/>
                <a:gd name="T5" fmla="*/ 62 h 69"/>
                <a:gd name="T6" fmla="*/ 41 w 60"/>
                <a:gd name="T7" fmla="*/ 68 h 69"/>
                <a:gd name="T8" fmla="*/ 28 w 60"/>
                <a:gd name="T9" fmla="*/ 69 h 69"/>
                <a:gd name="T10" fmla="*/ 17 w 60"/>
                <a:gd name="T11" fmla="*/ 69 h 69"/>
                <a:gd name="T12" fmla="*/ 9 w 60"/>
                <a:gd name="T13" fmla="*/ 68 h 69"/>
                <a:gd name="T14" fmla="*/ 0 w 60"/>
                <a:gd name="T15" fmla="*/ 0 h 69"/>
                <a:gd name="T16" fmla="*/ 0 60000 65536"/>
                <a:gd name="T17" fmla="*/ 0 60000 65536"/>
                <a:gd name="T18" fmla="*/ 0 60000 65536"/>
                <a:gd name="T19" fmla="*/ 0 60000 65536"/>
                <a:gd name="T20" fmla="*/ 0 60000 65536"/>
                <a:gd name="T21" fmla="*/ 0 60000 65536"/>
                <a:gd name="T22" fmla="*/ 0 60000 65536"/>
                <a:gd name="T23" fmla="*/ 0 60000 65536"/>
                <a:gd name="T24" fmla="*/ 0 w 60"/>
                <a:gd name="T25" fmla="*/ 0 h 69"/>
                <a:gd name="T26" fmla="*/ 60 w 60"/>
                <a:gd name="T27" fmla="*/ 69 h 6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 h="69">
                  <a:moveTo>
                    <a:pt x="0" y="0"/>
                  </a:moveTo>
                  <a:lnTo>
                    <a:pt x="60" y="56"/>
                  </a:lnTo>
                  <a:lnTo>
                    <a:pt x="54" y="62"/>
                  </a:lnTo>
                  <a:lnTo>
                    <a:pt x="41" y="68"/>
                  </a:lnTo>
                  <a:lnTo>
                    <a:pt x="28" y="69"/>
                  </a:lnTo>
                  <a:lnTo>
                    <a:pt x="17" y="69"/>
                  </a:lnTo>
                  <a:lnTo>
                    <a:pt x="9" y="68"/>
                  </a:lnTo>
                  <a:lnTo>
                    <a:pt x="0" y="0"/>
                  </a:lnTo>
                  <a:close/>
                </a:path>
              </a:pathLst>
            </a:custGeom>
            <a:solidFill>
              <a:srgbClr val="000000"/>
            </a:solidFill>
            <a:ln w="6350">
              <a:solidFill>
                <a:srgbClr val="000000"/>
              </a:solidFill>
              <a:prstDash val="solid"/>
              <a:round/>
              <a:headEnd/>
              <a:tailEnd/>
            </a:ln>
          </p:spPr>
          <p:txBody>
            <a:bodyPr/>
            <a:lstStyle/>
            <a:p>
              <a:endParaRPr lang="en-US" dirty="0"/>
            </a:p>
          </p:txBody>
        </p:sp>
        <p:sp>
          <p:nvSpPr>
            <p:cNvPr id="39972" name="Freeform 35"/>
            <p:cNvSpPr>
              <a:spLocks/>
            </p:cNvSpPr>
            <p:nvPr/>
          </p:nvSpPr>
          <p:spPr bwMode="auto">
            <a:xfrm>
              <a:off x="3014" y="3208"/>
              <a:ext cx="49" cy="60"/>
            </a:xfrm>
            <a:custGeom>
              <a:avLst/>
              <a:gdLst>
                <a:gd name="T0" fmla="*/ 0 w 98"/>
                <a:gd name="T1" fmla="*/ 70 h 121"/>
                <a:gd name="T2" fmla="*/ 24 w 98"/>
                <a:gd name="T3" fmla="*/ 11 h 121"/>
                <a:gd name="T4" fmla="*/ 34 w 98"/>
                <a:gd name="T5" fmla="*/ 5 h 121"/>
                <a:gd name="T6" fmla="*/ 44 w 98"/>
                <a:gd name="T7" fmla="*/ 2 h 121"/>
                <a:gd name="T8" fmla="*/ 57 w 98"/>
                <a:gd name="T9" fmla="*/ 0 h 121"/>
                <a:gd name="T10" fmla="*/ 71 w 98"/>
                <a:gd name="T11" fmla="*/ 4 h 121"/>
                <a:gd name="T12" fmla="*/ 82 w 98"/>
                <a:gd name="T13" fmla="*/ 13 h 121"/>
                <a:gd name="T14" fmla="*/ 89 w 98"/>
                <a:gd name="T15" fmla="*/ 24 h 121"/>
                <a:gd name="T16" fmla="*/ 92 w 98"/>
                <a:gd name="T17" fmla="*/ 33 h 121"/>
                <a:gd name="T18" fmla="*/ 96 w 98"/>
                <a:gd name="T19" fmla="*/ 44 h 121"/>
                <a:gd name="T20" fmla="*/ 98 w 98"/>
                <a:gd name="T21" fmla="*/ 59 h 121"/>
                <a:gd name="T22" fmla="*/ 78 w 98"/>
                <a:gd name="T23" fmla="*/ 121 h 121"/>
                <a:gd name="T24" fmla="*/ 0 w 98"/>
                <a:gd name="T25" fmla="*/ 70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8"/>
                <a:gd name="T40" fmla="*/ 0 h 121"/>
                <a:gd name="T41" fmla="*/ 98 w 98"/>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8" h="121">
                  <a:moveTo>
                    <a:pt x="0" y="70"/>
                  </a:moveTo>
                  <a:lnTo>
                    <a:pt x="24" y="11"/>
                  </a:lnTo>
                  <a:lnTo>
                    <a:pt x="34" y="5"/>
                  </a:lnTo>
                  <a:lnTo>
                    <a:pt x="44" y="2"/>
                  </a:lnTo>
                  <a:lnTo>
                    <a:pt x="57" y="0"/>
                  </a:lnTo>
                  <a:lnTo>
                    <a:pt x="71" y="4"/>
                  </a:lnTo>
                  <a:lnTo>
                    <a:pt x="82" y="13"/>
                  </a:lnTo>
                  <a:lnTo>
                    <a:pt x="89" y="24"/>
                  </a:lnTo>
                  <a:lnTo>
                    <a:pt x="92" y="33"/>
                  </a:lnTo>
                  <a:lnTo>
                    <a:pt x="96" y="44"/>
                  </a:lnTo>
                  <a:lnTo>
                    <a:pt x="98" y="59"/>
                  </a:lnTo>
                  <a:lnTo>
                    <a:pt x="78" y="121"/>
                  </a:lnTo>
                  <a:lnTo>
                    <a:pt x="0" y="70"/>
                  </a:lnTo>
                  <a:close/>
                </a:path>
              </a:pathLst>
            </a:custGeom>
            <a:solidFill>
              <a:srgbClr val="9F9FBF"/>
            </a:solidFill>
            <a:ln w="9525">
              <a:solidFill>
                <a:srgbClr val="000000"/>
              </a:solidFill>
              <a:prstDash val="solid"/>
              <a:round/>
              <a:headEnd/>
              <a:tailEnd/>
            </a:ln>
          </p:spPr>
          <p:txBody>
            <a:bodyPr/>
            <a:lstStyle/>
            <a:p>
              <a:endParaRPr lang="en-US" dirty="0"/>
            </a:p>
          </p:txBody>
        </p:sp>
        <p:sp>
          <p:nvSpPr>
            <p:cNvPr id="39973" name="Freeform 36"/>
            <p:cNvSpPr>
              <a:spLocks/>
            </p:cNvSpPr>
            <p:nvPr/>
          </p:nvSpPr>
          <p:spPr bwMode="auto">
            <a:xfrm>
              <a:off x="2735" y="3239"/>
              <a:ext cx="328" cy="941"/>
            </a:xfrm>
            <a:custGeom>
              <a:avLst/>
              <a:gdLst>
                <a:gd name="T0" fmla="*/ 82 w 657"/>
                <a:gd name="T1" fmla="*/ 1517 h 1880"/>
                <a:gd name="T2" fmla="*/ 500 w 657"/>
                <a:gd name="T3" fmla="*/ 68 h 1880"/>
                <a:gd name="T4" fmla="*/ 512 w 657"/>
                <a:gd name="T5" fmla="*/ 37 h 1880"/>
                <a:gd name="T6" fmla="*/ 525 w 657"/>
                <a:gd name="T7" fmla="*/ 19 h 1880"/>
                <a:gd name="T8" fmla="*/ 545 w 657"/>
                <a:gd name="T9" fmla="*/ 6 h 1880"/>
                <a:gd name="T10" fmla="*/ 567 w 657"/>
                <a:gd name="T11" fmla="*/ 0 h 1880"/>
                <a:gd name="T12" fmla="*/ 592 w 657"/>
                <a:gd name="T13" fmla="*/ 4 h 1880"/>
                <a:gd name="T14" fmla="*/ 616 w 657"/>
                <a:gd name="T15" fmla="*/ 11 h 1880"/>
                <a:gd name="T16" fmla="*/ 635 w 657"/>
                <a:gd name="T17" fmla="*/ 32 h 1880"/>
                <a:gd name="T18" fmla="*/ 647 w 657"/>
                <a:gd name="T19" fmla="*/ 47 h 1880"/>
                <a:gd name="T20" fmla="*/ 652 w 657"/>
                <a:gd name="T21" fmla="*/ 68 h 1880"/>
                <a:gd name="T22" fmla="*/ 657 w 657"/>
                <a:gd name="T23" fmla="*/ 95 h 1880"/>
                <a:gd name="T24" fmla="*/ 652 w 657"/>
                <a:gd name="T25" fmla="*/ 124 h 1880"/>
                <a:gd name="T26" fmla="*/ 159 w 657"/>
                <a:gd name="T27" fmla="*/ 1517 h 1880"/>
                <a:gd name="T28" fmla="*/ 58 w 657"/>
                <a:gd name="T29" fmla="*/ 1768 h 1880"/>
                <a:gd name="T30" fmla="*/ 20 w 657"/>
                <a:gd name="T31" fmla="*/ 1872 h 1880"/>
                <a:gd name="T32" fmla="*/ 4 w 657"/>
                <a:gd name="T33" fmla="*/ 1880 h 1880"/>
                <a:gd name="T34" fmla="*/ 0 w 657"/>
                <a:gd name="T35" fmla="*/ 1847 h 1880"/>
                <a:gd name="T36" fmla="*/ 20 w 657"/>
                <a:gd name="T37" fmla="*/ 1755 h 1880"/>
                <a:gd name="T38" fmla="*/ 82 w 657"/>
                <a:gd name="T39" fmla="*/ 1517 h 188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57"/>
                <a:gd name="T61" fmla="*/ 0 h 1880"/>
                <a:gd name="T62" fmla="*/ 657 w 657"/>
                <a:gd name="T63" fmla="*/ 1880 h 188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57" h="1880">
                  <a:moveTo>
                    <a:pt x="82" y="1517"/>
                  </a:moveTo>
                  <a:lnTo>
                    <a:pt x="500" y="68"/>
                  </a:lnTo>
                  <a:lnTo>
                    <a:pt x="512" y="37"/>
                  </a:lnTo>
                  <a:lnTo>
                    <a:pt x="525" y="19"/>
                  </a:lnTo>
                  <a:lnTo>
                    <a:pt x="545" y="6"/>
                  </a:lnTo>
                  <a:lnTo>
                    <a:pt x="567" y="0"/>
                  </a:lnTo>
                  <a:lnTo>
                    <a:pt x="592" y="4"/>
                  </a:lnTo>
                  <a:lnTo>
                    <a:pt x="616" y="11"/>
                  </a:lnTo>
                  <a:lnTo>
                    <a:pt x="635" y="32"/>
                  </a:lnTo>
                  <a:lnTo>
                    <a:pt x="647" y="47"/>
                  </a:lnTo>
                  <a:lnTo>
                    <a:pt x="652" y="68"/>
                  </a:lnTo>
                  <a:lnTo>
                    <a:pt x="657" y="95"/>
                  </a:lnTo>
                  <a:lnTo>
                    <a:pt x="652" y="124"/>
                  </a:lnTo>
                  <a:lnTo>
                    <a:pt x="159" y="1517"/>
                  </a:lnTo>
                  <a:lnTo>
                    <a:pt x="58" y="1768"/>
                  </a:lnTo>
                  <a:lnTo>
                    <a:pt x="20" y="1872"/>
                  </a:lnTo>
                  <a:lnTo>
                    <a:pt x="4" y="1880"/>
                  </a:lnTo>
                  <a:lnTo>
                    <a:pt x="0" y="1847"/>
                  </a:lnTo>
                  <a:lnTo>
                    <a:pt x="20" y="1755"/>
                  </a:lnTo>
                  <a:lnTo>
                    <a:pt x="82" y="1517"/>
                  </a:lnTo>
                  <a:close/>
                </a:path>
              </a:pathLst>
            </a:custGeom>
            <a:solidFill>
              <a:srgbClr val="808000"/>
            </a:solidFill>
            <a:ln w="9525">
              <a:solidFill>
                <a:srgbClr val="000000"/>
              </a:solidFill>
              <a:prstDash val="solid"/>
              <a:round/>
              <a:headEnd/>
              <a:tailEnd/>
            </a:ln>
          </p:spPr>
          <p:txBody>
            <a:bodyPr/>
            <a:lstStyle/>
            <a:p>
              <a:endParaRPr lang="en-US" dirty="0"/>
            </a:p>
          </p:txBody>
        </p:sp>
        <p:sp>
          <p:nvSpPr>
            <p:cNvPr id="39974" name="Freeform 37"/>
            <p:cNvSpPr>
              <a:spLocks/>
            </p:cNvSpPr>
            <p:nvPr/>
          </p:nvSpPr>
          <p:spPr bwMode="auto">
            <a:xfrm>
              <a:off x="2943" y="3240"/>
              <a:ext cx="119" cy="215"/>
            </a:xfrm>
            <a:custGeom>
              <a:avLst/>
              <a:gdLst>
                <a:gd name="T0" fmla="*/ 97 w 238"/>
                <a:gd name="T1" fmla="*/ 31 h 431"/>
                <a:gd name="T2" fmla="*/ 112 w 238"/>
                <a:gd name="T3" fmla="*/ 16 h 431"/>
                <a:gd name="T4" fmla="*/ 131 w 238"/>
                <a:gd name="T5" fmla="*/ 6 h 431"/>
                <a:gd name="T6" fmla="*/ 146 w 238"/>
                <a:gd name="T7" fmla="*/ 0 h 431"/>
                <a:gd name="T8" fmla="*/ 170 w 238"/>
                <a:gd name="T9" fmla="*/ 0 h 431"/>
                <a:gd name="T10" fmla="*/ 194 w 238"/>
                <a:gd name="T11" fmla="*/ 9 h 431"/>
                <a:gd name="T12" fmla="*/ 213 w 238"/>
                <a:gd name="T13" fmla="*/ 23 h 431"/>
                <a:gd name="T14" fmla="*/ 225 w 238"/>
                <a:gd name="T15" fmla="*/ 41 h 431"/>
                <a:gd name="T16" fmla="*/ 233 w 238"/>
                <a:gd name="T17" fmla="*/ 58 h 431"/>
                <a:gd name="T18" fmla="*/ 237 w 238"/>
                <a:gd name="T19" fmla="*/ 81 h 431"/>
                <a:gd name="T20" fmla="*/ 238 w 238"/>
                <a:gd name="T21" fmla="*/ 100 h 431"/>
                <a:gd name="T22" fmla="*/ 234 w 238"/>
                <a:gd name="T23" fmla="*/ 126 h 431"/>
                <a:gd name="T24" fmla="*/ 128 w 238"/>
                <a:gd name="T25" fmla="*/ 431 h 431"/>
                <a:gd name="T26" fmla="*/ 122 w 238"/>
                <a:gd name="T27" fmla="*/ 412 h 431"/>
                <a:gd name="T28" fmla="*/ 115 w 238"/>
                <a:gd name="T29" fmla="*/ 396 h 431"/>
                <a:gd name="T30" fmla="*/ 101 w 238"/>
                <a:gd name="T31" fmla="*/ 379 h 431"/>
                <a:gd name="T32" fmla="*/ 84 w 238"/>
                <a:gd name="T33" fmla="*/ 365 h 431"/>
                <a:gd name="T34" fmla="*/ 68 w 238"/>
                <a:gd name="T35" fmla="*/ 356 h 431"/>
                <a:gd name="T36" fmla="*/ 50 w 238"/>
                <a:gd name="T37" fmla="*/ 349 h 431"/>
                <a:gd name="T38" fmla="*/ 30 w 238"/>
                <a:gd name="T39" fmla="*/ 352 h 431"/>
                <a:gd name="T40" fmla="*/ 15 w 238"/>
                <a:gd name="T41" fmla="*/ 356 h 431"/>
                <a:gd name="T42" fmla="*/ 0 w 238"/>
                <a:gd name="T43" fmla="*/ 360 h 431"/>
                <a:gd name="T44" fmla="*/ 97 w 238"/>
                <a:gd name="T45" fmla="*/ 31 h 4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38"/>
                <a:gd name="T70" fmla="*/ 0 h 431"/>
                <a:gd name="T71" fmla="*/ 238 w 238"/>
                <a:gd name="T72" fmla="*/ 431 h 4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38" h="431">
                  <a:moveTo>
                    <a:pt x="97" y="31"/>
                  </a:moveTo>
                  <a:lnTo>
                    <a:pt x="112" y="16"/>
                  </a:lnTo>
                  <a:lnTo>
                    <a:pt x="131" y="6"/>
                  </a:lnTo>
                  <a:lnTo>
                    <a:pt x="146" y="0"/>
                  </a:lnTo>
                  <a:lnTo>
                    <a:pt x="170" y="0"/>
                  </a:lnTo>
                  <a:lnTo>
                    <a:pt x="194" y="9"/>
                  </a:lnTo>
                  <a:lnTo>
                    <a:pt x="213" y="23"/>
                  </a:lnTo>
                  <a:lnTo>
                    <a:pt x="225" y="41"/>
                  </a:lnTo>
                  <a:lnTo>
                    <a:pt x="233" y="58"/>
                  </a:lnTo>
                  <a:lnTo>
                    <a:pt x="237" y="81"/>
                  </a:lnTo>
                  <a:lnTo>
                    <a:pt x="238" y="100"/>
                  </a:lnTo>
                  <a:lnTo>
                    <a:pt x="234" y="126"/>
                  </a:lnTo>
                  <a:lnTo>
                    <a:pt x="128" y="431"/>
                  </a:lnTo>
                  <a:lnTo>
                    <a:pt x="122" y="412"/>
                  </a:lnTo>
                  <a:lnTo>
                    <a:pt x="115" y="396"/>
                  </a:lnTo>
                  <a:lnTo>
                    <a:pt x="101" y="379"/>
                  </a:lnTo>
                  <a:lnTo>
                    <a:pt x="84" y="365"/>
                  </a:lnTo>
                  <a:lnTo>
                    <a:pt x="68" y="356"/>
                  </a:lnTo>
                  <a:lnTo>
                    <a:pt x="50" y="349"/>
                  </a:lnTo>
                  <a:lnTo>
                    <a:pt x="30" y="352"/>
                  </a:lnTo>
                  <a:lnTo>
                    <a:pt x="15" y="356"/>
                  </a:lnTo>
                  <a:lnTo>
                    <a:pt x="0" y="360"/>
                  </a:lnTo>
                  <a:lnTo>
                    <a:pt x="97" y="31"/>
                  </a:lnTo>
                  <a:close/>
                </a:path>
              </a:pathLst>
            </a:custGeom>
            <a:solidFill>
              <a:srgbClr val="BF3F00"/>
            </a:solidFill>
            <a:ln w="9525">
              <a:solidFill>
                <a:srgbClr val="000000"/>
              </a:solidFill>
              <a:prstDash val="solid"/>
              <a:round/>
              <a:headEnd/>
              <a:tailEnd/>
            </a:ln>
          </p:spPr>
          <p:txBody>
            <a:bodyPr/>
            <a:lstStyle/>
            <a:p>
              <a:endParaRPr lang="en-US" dirty="0"/>
            </a:p>
          </p:txBody>
        </p:sp>
        <p:sp>
          <p:nvSpPr>
            <p:cNvPr id="39975" name="Freeform 38"/>
            <p:cNvSpPr>
              <a:spLocks/>
            </p:cNvSpPr>
            <p:nvPr/>
          </p:nvSpPr>
          <p:spPr bwMode="auto">
            <a:xfrm>
              <a:off x="3028" y="3003"/>
              <a:ext cx="120" cy="229"/>
            </a:xfrm>
            <a:custGeom>
              <a:avLst/>
              <a:gdLst>
                <a:gd name="T0" fmla="*/ 7 w 241"/>
                <a:gd name="T1" fmla="*/ 420 h 458"/>
                <a:gd name="T2" fmla="*/ 19 w 241"/>
                <a:gd name="T3" fmla="*/ 381 h 458"/>
                <a:gd name="T4" fmla="*/ 20 w 241"/>
                <a:gd name="T5" fmla="*/ 337 h 458"/>
                <a:gd name="T6" fmla="*/ 23 w 241"/>
                <a:gd name="T7" fmla="*/ 298 h 458"/>
                <a:gd name="T8" fmla="*/ 23 w 241"/>
                <a:gd name="T9" fmla="*/ 265 h 458"/>
                <a:gd name="T10" fmla="*/ 13 w 241"/>
                <a:gd name="T11" fmla="*/ 217 h 458"/>
                <a:gd name="T12" fmla="*/ 7 w 241"/>
                <a:gd name="T13" fmla="*/ 198 h 458"/>
                <a:gd name="T14" fmla="*/ 0 w 241"/>
                <a:gd name="T15" fmla="*/ 178 h 458"/>
                <a:gd name="T16" fmla="*/ 30 w 241"/>
                <a:gd name="T17" fmla="*/ 165 h 458"/>
                <a:gd name="T18" fmla="*/ 61 w 241"/>
                <a:gd name="T19" fmla="*/ 149 h 458"/>
                <a:gd name="T20" fmla="*/ 92 w 241"/>
                <a:gd name="T21" fmla="*/ 131 h 458"/>
                <a:gd name="T22" fmla="*/ 123 w 241"/>
                <a:gd name="T23" fmla="*/ 111 h 458"/>
                <a:gd name="T24" fmla="*/ 153 w 241"/>
                <a:gd name="T25" fmla="*/ 88 h 458"/>
                <a:gd name="T26" fmla="*/ 174 w 241"/>
                <a:gd name="T27" fmla="*/ 69 h 458"/>
                <a:gd name="T28" fmla="*/ 196 w 241"/>
                <a:gd name="T29" fmla="*/ 53 h 458"/>
                <a:gd name="T30" fmla="*/ 215 w 241"/>
                <a:gd name="T31" fmla="*/ 33 h 458"/>
                <a:gd name="T32" fmla="*/ 228 w 241"/>
                <a:gd name="T33" fmla="*/ 16 h 458"/>
                <a:gd name="T34" fmla="*/ 241 w 241"/>
                <a:gd name="T35" fmla="*/ 0 h 458"/>
                <a:gd name="T36" fmla="*/ 213 w 241"/>
                <a:gd name="T37" fmla="*/ 102 h 458"/>
                <a:gd name="T38" fmla="*/ 184 w 241"/>
                <a:gd name="T39" fmla="*/ 172 h 458"/>
                <a:gd name="T40" fmla="*/ 145 w 241"/>
                <a:gd name="T41" fmla="*/ 263 h 458"/>
                <a:gd name="T42" fmla="*/ 112 w 241"/>
                <a:gd name="T43" fmla="*/ 345 h 458"/>
                <a:gd name="T44" fmla="*/ 82 w 241"/>
                <a:gd name="T45" fmla="*/ 411 h 458"/>
                <a:gd name="T46" fmla="*/ 63 w 241"/>
                <a:gd name="T47" fmla="*/ 458 h 458"/>
                <a:gd name="T48" fmla="*/ 7 w 241"/>
                <a:gd name="T49" fmla="*/ 420 h 45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41"/>
                <a:gd name="T76" fmla="*/ 0 h 458"/>
                <a:gd name="T77" fmla="*/ 241 w 241"/>
                <a:gd name="T78" fmla="*/ 458 h 45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41" h="458">
                  <a:moveTo>
                    <a:pt x="7" y="420"/>
                  </a:moveTo>
                  <a:lnTo>
                    <a:pt x="19" y="381"/>
                  </a:lnTo>
                  <a:lnTo>
                    <a:pt x="20" y="337"/>
                  </a:lnTo>
                  <a:lnTo>
                    <a:pt x="23" y="298"/>
                  </a:lnTo>
                  <a:lnTo>
                    <a:pt x="23" y="265"/>
                  </a:lnTo>
                  <a:lnTo>
                    <a:pt x="13" y="217"/>
                  </a:lnTo>
                  <a:lnTo>
                    <a:pt x="7" y="198"/>
                  </a:lnTo>
                  <a:lnTo>
                    <a:pt x="0" y="178"/>
                  </a:lnTo>
                  <a:lnTo>
                    <a:pt x="30" y="165"/>
                  </a:lnTo>
                  <a:lnTo>
                    <a:pt x="61" y="149"/>
                  </a:lnTo>
                  <a:lnTo>
                    <a:pt x="92" y="131"/>
                  </a:lnTo>
                  <a:lnTo>
                    <a:pt x="123" y="111"/>
                  </a:lnTo>
                  <a:lnTo>
                    <a:pt x="153" y="88"/>
                  </a:lnTo>
                  <a:lnTo>
                    <a:pt x="174" y="69"/>
                  </a:lnTo>
                  <a:lnTo>
                    <a:pt x="196" y="53"/>
                  </a:lnTo>
                  <a:lnTo>
                    <a:pt x="215" y="33"/>
                  </a:lnTo>
                  <a:lnTo>
                    <a:pt x="228" y="16"/>
                  </a:lnTo>
                  <a:lnTo>
                    <a:pt x="241" y="0"/>
                  </a:lnTo>
                  <a:lnTo>
                    <a:pt x="213" y="102"/>
                  </a:lnTo>
                  <a:lnTo>
                    <a:pt x="184" y="172"/>
                  </a:lnTo>
                  <a:lnTo>
                    <a:pt x="145" y="263"/>
                  </a:lnTo>
                  <a:lnTo>
                    <a:pt x="112" y="345"/>
                  </a:lnTo>
                  <a:lnTo>
                    <a:pt x="82" y="411"/>
                  </a:lnTo>
                  <a:lnTo>
                    <a:pt x="63" y="458"/>
                  </a:lnTo>
                  <a:lnTo>
                    <a:pt x="7" y="420"/>
                  </a:lnTo>
                  <a:close/>
                </a:path>
              </a:pathLst>
            </a:custGeom>
            <a:solidFill>
              <a:srgbClr val="9F9FBF"/>
            </a:solidFill>
            <a:ln w="9525">
              <a:solidFill>
                <a:srgbClr val="000000"/>
              </a:solidFill>
              <a:prstDash val="solid"/>
              <a:round/>
              <a:headEnd/>
              <a:tailEnd/>
            </a:ln>
          </p:spPr>
          <p:txBody>
            <a:bodyPr/>
            <a:lstStyle/>
            <a:p>
              <a:endParaRPr lang="en-US" dirty="0"/>
            </a:p>
          </p:txBody>
        </p:sp>
        <p:sp>
          <p:nvSpPr>
            <p:cNvPr id="39976" name="Freeform 39"/>
            <p:cNvSpPr>
              <a:spLocks/>
            </p:cNvSpPr>
            <p:nvPr/>
          </p:nvSpPr>
          <p:spPr bwMode="auto">
            <a:xfrm>
              <a:off x="3080" y="3088"/>
              <a:ext cx="26" cy="46"/>
            </a:xfrm>
            <a:custGeom>
              <a:avLst/>
              <a:gdLst>
                <a:gd name="T0" fmla="*/ 47 w 51"/>
                <a:gd name="T1" fmla="*/ 6 h 94"/>
                <a:gd name="T2" fmla="*/ 38 w 51"/>
                <a:gd name="T3" fmla="*/ 0 h 94"/>
                <a:gd name="T4" fmla="*/ 31 w 51"/>
                <a:gd name="T5" fmla="*/ 4 h 94"/>
                <a:gd name="T6" fmla="*/ 25 w 51"/>
                <a:gd name="T7" fmla="*/ 10 h 94"/>
                <a:gd name="T8" fmla="*/ 18 w 51"/>
                <a:gd name="T9" fmla="*/ 20 h 94"/>
                <a:gd name="T10" fmla="*/ 14 w 51"/>
                <a:gd name="T11" fmla="*/ 28 h 94"/>
                <a:gd name="T12" fmla="*/ 10 w 51"/>
                <a:gd name="T13" fmla="*/ 38 h 94"/>
                <a:gd name="T14" fmla="*/ 4 w 51"/>
                <a:gd name="T15" fmla="*/ 53 h 94"/>
                <a:gd name="T16" fmla="*/ 1 w 51"/>
                <a:gd name="T17" fmla="*/ 62 h 94"/>
                <a:gd name="T18" fmla="*/ 0 w 51"/>
                <a:gd name="T19" fmla="*/ 71 h 94"/>
                <a:gd name="T20" fmla="*/ 3 w 51"/>
                <a:gd name="T21" fmla="*/ 79 h 94"/>
                <a:gd name="T22" fmla="*/ 6 w 51"/>
                <a:gd name="T23" fmla="*/ 88 h 94"/>
                <a:gd name="T24" fmla="*/ 14 w 51"/>
                <a:gd name="T25" fmla="*/ 94 h 94"/>
                <a:gd name="T26" fmla="*/ 18 w 51"/>
                <a:gd name="T27" fmla="*/ 92 h 94"/>
                <a:gd name="T28" fmla="*/ 24 w 51"/>
                <a:gd name="T29" fmla="*/ 87 h 94"/>
                <a:gd name="T30" fmla="*/ 31 w 51"/>
                <a:gd name="T31" fmla="*/ 81 h 94"/>
                <a:gd name="T32" fmla="*/ 35 w 51"/>
                <a:gd name="T33" fmla="*/ 75 h 94"/>
                <a:gd name="T34" fmla="*/ 40 w 51"/>
                <a:gd name="T35" fmla="*/ 65 h 94"/>
                <a:gd name="T36" fmla="*/ 45 w 51"/>
                <a:gd name="T37" fmla="*/ 52 h 94"/>
                <a:gd name="T38" fmla="*/ 48 w 51"/>
                <a:gd name="T39" fmla="*/ 43 h 94"/>
                <a:gd name="T40" fmla="*/ 51 w 51"/>
                <a:gd name="T41" fmla="*/ 28 h 94"/>
                <a:gd name="T42" fmla="*/ 48 w 51"/>
                <a:gd name="T43" fmla="*/ 15 h 94"/>
                <a:gd name="T44" fmla="*/ 47 w 51"/>
                <a:gd name="T45" fmla="*/ 6 h 9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94"/>
                <a:gd name="T71" fmla="*/ 51 w 51"/>
                <a:gd name="T72" fmla="*/ 94 h 9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94">
                  <a:moveTo>
                    <a:pt x="47" y="6"/>
                  </a:moveTo>
                  <a:lnTo>
                    <a:pt x="38" y="0"/>
                  </a:lnTo>
                  <a:lnTo>
                    <a:pt x="31" y="4"/>
                  </a:lnTo>
                  <a:lnTo>
                    <a:pt x="25" y="10"/>
                  </a:lnTo>
                  <a:lnTo>
                    <a:pt x="18" y="20"/>
                  </a:lnTo>
                  <a:lnTo>
                    <a:pt x="14" y="28"/>
                  </a:lnTo>
                  <a:lnTo>
                    <a:pt x="10" y="38"/>
                  </a:lnTo>
                  <a:lnTo>
                    <a:pt x="4" y="53"/>
                  </a:lnTo>
                  <a:lnTo>
                    <a:pt x="1" y="62"/>
                  </a:lnTo>
                  <a:lnTo>
                    <a:pt x="0" y="71"/>
                  </a:lnTo>
                  <a:lnTo>
                    <a:pt x="3" y="79"/>
                  </a:lnTo>
                  <a:lnTo>
                    <a:pt x="6" y="88"/>
                  </a:lnTo>
                  <a:lnTo>
                    <a:pt x="14" y="94"/>
                  </a:lnTo>
                  <a:lnTo>
                    <a:pt x="18" y="92"/>
                  </a:lnTo>
                  <a:lnTo>
                    <a:pt x="24" y="87"/>
                  </a:lnTo>
                  <a:lnTo>
                    <a:pt x="31" y="81"/>
                  </a:lnTo>
                  <a:lnTo>
                    <a:pt x="35" y="75"/>
                  </a:lnTo>
                  <a:lnTo>
                    <a:pt x="40" y="65"/>
                  </a:lnTo>
                  <a:lnTo>
                    <a:pt x="45" y="52"/>
                  </a:lnTo>
                  <a:lnTo>
                    <a:pt x="48" y="43"/>
                  </a:lnTo>
                  <a:lnTo>
                    <a:pt x="51" y="28"/>
                  </a:lnTo>
                  <a:lnTo>
                    <a:pt x="48" y="15"/>
                  </a:lnTo>
                  <a:lnTo>
                    <a:pt x="47" y="6"/>
                  </a:lnTo>
                  <a:close/>
                </a:path>
              </a:pathLst>
            </a:custGeom>
            <a:solidFill>
              <a:srgbClr val="000000"/>
            </a:solidFill>
            <a:ln w="9525">
              <a:noFill/>
              <a:round/>
              <a:headEnd/>
              <a:tailEnd/>
            </a:ln>
          </p:spPr>
          <p:txBody>
            <a:bodyPr/>
            <a:lstStyle/>
            <a:p>
              <a:endParaRPr lang="en-US" dirty="0"/>
            </a:p>
          </p:txBody>
        </p:sp>
        <p:sp>
          <p:nvSpPr>
            <p:cNvPr id="39977" name="Freeform 40"/>
            <p:cNvSpPr>
              <a:spLocks/>
            </p:cNvSpPr>
            <p:nvPr/>
          </p:nvSpPr>
          <p:spPr bwMode="auto">
            <a:xfrm>
              <a:off x="2803" y="2981"/>
              <a:ext cx="22" cy="1215"/>
            </a:xfrm>
            <a:custGeom>
              <a:avLst/>
              <a:gdLst>
                <a:gd name="T0" fmla="*/ 0 w 44"/>
                <a:gd name="T1" fmla="*/ 61 h 2430"/>
                <a:gd name="T2" fmla="*/ 0 w 44"/>
                <a:gd name="T3" fmla="*/ 2430 h 2430"/>
                <a:gd name="T4" fmla="*/ 44 w 44"/>
                <a:gd name="T5" fmla="*/ 2370 h 2430"/>
                <a:gd name="T6" fmla="*/ 44 w 44"/>
                <a:gd name="T7" fmla="*/ 0 h 2430"/>
                <a:gd name="T8" fmla="*/ 0 w 44"/>
                <a:gd name="T9" fmla="*/ 61 h 2430"/>
                <a:gd name="T10" fmla="*/ 0 60000 65536"/>
                <a:gd name="T11" fmla="*/ 0 60000 65536"/>
                <a:gd name="T12" fmla="*/ 0 60000 65536"/>
                <a:gd name="T13" fmla="*/ 0 60000 65536"/>
                <a:gd name="T14" fmla="*/ 0 60000 65536"/>
                <a:gd name="T15" fmla="*/ 0 w 44"/>
                <a:gd name="T16" fmla="*/ 0 h 2430"/>
                <a:gd name="T17" fmla="*/ 44 w 44"/>
                <a:gd name="T18" fmla="*/ 2430 h 2430"/>
              </a:gdLst>
              <a:ahLst/>
              <a:cxnLst>
                <a:cxn ang="T10">
                  <a:pos x="T0" y="T1"/>
                </a:cxn>
                <a:cxn ang="T11">
                  <a:pos x="T2" y="T3"/>
                </a:cxn>
                <a:cxn ang="T12">
                  <a:pos x="T4" y="T5"/>
                </a:cxn>
                <a:cxn ang="T13">
                  <a:pos x="T6" y="T7"/>
                </a:cxn>
                <a:cxn ang="T14">
                  <a:pos x="T8" y="T9"/>
                </a:cxn>
              </a:cxnLst>
              <a:rect l="T15" t="T16" r="T17" b="T18"/>
              <a:pathLst>
                <a:path w="44" h="2430">
                  <a:moveTo>
                    <a:pt x="0" y="61"/>
                  </a:moveTo>
                  <a:lnTo>
                    <a:pt x="0" y="2430"/>
                  </a:lnTo>
                  <a:lnTo>
                    <a:pt x="44" y="2370"/>
                  </a:lnTo>
                  <a:lnTo>
                    <a:pt x="44" y="0"/>
                  </a:lnTo>
                  <a:lnTo>
                    <a:pt x="0" y="61"/>
                  </a:lnTo>
                  <a:close/>
                </a:path>
              </a:pathLst>
            </a:custGeom>
            <a:solidFill>
              <a:srgbClr val="808000"/>
            </a:solidFill>
            <a:ln w="9525">
              <a:solidFill>
                <a:srgbClr val="000000"/>
              </a:solidFill>
              <a:prstDash val="solid"/>
              <a:round/>
              <a:headEnd/>
              <a:tailEnd/>
            </a:ln>
          </p:spPr>
          <p:txBody>
            <a:bodyPr/>
            <a:lstStyle/>
            <a:p>
              <a:endParaRPr lang="en-US" dirty="0"/>
            </a:p>
          </p:txBody>
        </p:sp>
        <p:sp>
          <p:nvSpPr>
            <p:cNvPr id="39978" name="Freeform 41"/>
            <p:cNvSpPr>
              <a:spLocks/>
            </p:cNvSpPr>
            <p:nvPr/>
          </p:nvSpPr>
          <p:spPr bwMode="auto">
            <a:xfrm>
              <a:off x="2696" y="2981"/>
              <a:ext cx="107" cy="1215"/>
            </a:xfrm>
            <a:custGeom>
              <a:avLst/>
              <a:gdLst>
                <a:gd name="T0" fmla="*/ 0 w 213"/>
                <a:gd name="T1" fmla="*/ 0 h 2430"/>
                <a:gd name="T2" fmla="*/ 213 w 213"/>
                <a:gd name="T3" fmla="*/ 61 h 2430"/>
                <a:gd name="T4" fmla="*/ 213 w 213"/>
                <a:gd name="T5" fmla="*/ 2430 h 2430"/>
                <a:gd name="T6" fmla="*/ 0 w 213"/>
                <a:gd name="T7" fmla="*/ 2370 h 2430"/>
                <a:gd name="T8" fmla="*/ 0 w 213"/>
                <a:gd name="T9" fmla="*/ 0 h 2430"/>
                <a:gd name="T10" fmla="*/ 0 60000 65536"/>
                <a:gd name="T11" fmla="*/ 0 60000 65536"/>
                <a:gd name="T12" fmla="*/ 0 60000 65536"/>
                <a:gd name="T13" fmla="*/ 0 60000 65536"/>
                <a:gd name="T14" fmla="*/ 0 60000 65536"/>
                <a:gd name="T15" fmla="*/ 0 w 213"/>
                <a:gd name="T16" fmla="*/ 0 h 2430"/>
                <a:gd name="T17" fmla="*/ 213 w 213"/>
                <a:gd name="T18" fmla="*/ 2430 h 2430"/>
              </a:gdLst>
              <a:ahLst/>
              <a:cxnLst>
                <a:cxn ang="T10">
                  <a:pos x="T0" y="T1"/>
                </a:cxn>
                <a:cxn ang="T11">
                  <a:pos x="T2" y="T3"/>
                </a:cxn>
                <a:cxn ang="T12">
                  <a:pos x="T4" y="T5"/>
                </a:cxn>
                <a:cxn ang="T13">
                  <a:pos x="T6" y="T7"/>
                </a:cxn>
                <a:cxn ang="T14">
                  <a:pos x="T8" y="T9"/>
                </a:cxn>
              </a:cxnLst>
              <a:rect l="T15" t="T16" r="T17" b="T18"/>
              <a:pathLst>
                <a:path w="213" h="2430">
                  <a:moveTo>
                    <a:pt x="0" y="0"/>
                  </a:moveTo>
                  <a:lnTo>
                    <a:pt x="213" y="61"/>
                  </a:lnTo>
                  <a:lnTo>
                    <a:pt x="213" y="2430"/>
                  </a:lnTo>
                  <a:lnTo>
                    <a:pt x="0" y="2370"/>
                  </a:lnTo>
                  <a:lnTo>
                    <a:pt x="0" y="0"/>
                  </a:lnTo>
                  <a:close/>
                </a:path>
              </a:pathLst>
            </a:custGeom>
            <a:solidFill>
              <a:srgbClr val="FFFF00"/>
            </a:solidFill>
            <a:ln w="9525">
              <a:solidFill>
                <a:srgbClr val="000000"/>
              </a:solidFill>
              <a:prstDash val="solid"/>
              <a:round/>
              <a:headEnd/>
              <a:tailEnd/>
            </a:ln>
          </p:spPr>
          <p:txBody>
            <a:bodyPr/>
            <a:lstStyle/>
            <a:p>
              <a:endParaRPr lang="en-US" dirty="0"/>
            </a:p>
          </p:txBody>
        </p:sp>
        <p:sp>
          <p:nvSpPr>
            <p:cNvPr id="39979" name="Freeform 42"/>
            <p:cNvSpPr>
              <a:spLocks/>
            </p:cNvSpPr>
            <p:nvPr/>
          </p:nvSpPr>
          <p:spPr bwMode="auto">
            <a:xfrm>
              <a:off x="2696" y="2981"/>
              <a:ext cx="129" cy="30"/>
            </a:xfrm>
            <a:custGeom>
              <a:avLst/>
              <a:gdLst>
                <a:gd name="T0" fmla="*/ 0 w 257"/>
                <a:gd name="T1" fmla="*/ 0 h 61"/>
                <a:gd name="T2" fmla="*/ 213 w 257"/>
                <a:gd name="T3" fmla="*/ 61 h 61"/>
                <a:gd name="T4" fmla="*/ 257 w 257"/>
                <a:gd name="T5" fmla="*/ 0 h 61"/>
                <a:gd name="T6" fmla="*/ 0 w 257"/>
                <a:gd name="T7" fmla="*/ 0 h 61"/>
                <a:gd name="T8" fmla="*/ 0 60000 65536"/>
                <a:gd name="T9" fmla="*/ 0 60000 65536"/>
                <a:gd name="T10" fmla="*/ 0 60000 65536"/>
                <a:gd name="T11" fmla="*/ 0 60000 65536"/>
                <a:gd name="T12" fmla="*/ 0 w 257"/>
                <a:gd name="T13" fmla="*/ 0 h 61"/>
                <a:gd name="T14" fmla="*/ 257 w 257"/>
                <a:gd name="T15" fmla="*/ 61 h 61"/>
              </a:gdLst>
              <a:ahLst/>
              <a:cxnLst>
                <a:cxn ang="T8">
                  <a:pos x="T0" y="T1"/>
                </a:cxn>
                <a:cxn ang="T9">
                  <a:pos x="T2" y="T3"/>
                </a:cxn>
                <a:cxn ang="T10">
                  <a:pos x="T4" y="T5"/>
                </a:cxn>
                <a:cxn ang="T11">
                  <a:pos x="T6" y="T7"/>
                </a:cxn>
              </a:cxnLst>
              <a:rect l="T12" t="T13" r="T14" b="T15"/>
              <a:pathLst>
                <a:path w="257" h="61">
                  <a:moveTo>
                    <a:pt x="0" y="0"/>
                  </a:moveTo>
                  <a:lnTo>
                    <a:pt x="213" y="61"/>
                  </a:lnTo>
                  <a:lnTo>
                    <a:pt x="257" y="0"/>
                  </a:lnTo>
                  <a:lnTo>
                    <a:pt x="0" y="0"/>
                  </a:lnTo>
                  <a:close/>
                </a:path>
              </a:pathLst>
            </a:custGeom>
            <a:solidFill>
              <a:srgbClr val="FFFF00"/>
            </a:solidFill>
            <a:ln w="9525">
              <a:solidFill>
                <a:srgbClr val="000000"/>
              </a:solidFill>
              <a:prstDash val="solid"/>
              <a:round/>
              <a:headEnd/>
              <a:tailEnd/>
            </a:ln>
          </p:spPr>
          <p:txBody>
            <a:bodyPr/>
            <a:lstStyle/>
            <a:p>
              <a:endParaRPr lang="en-US" dirty="0"/>
            </a:p>
          </p:txBody>
        </p:sp>
        <p:sp>
          <p:nvSpPr>
            <p:cNvPr id="39980" name="Line 43"/>
            <p:cNvSpPr>
              <a:spLocks noChangeShapeType="1"/>
            </p:cNvSpPr>
            <p:nvPr/>
          </p:nvSpPr>
          <p:spPr bwMode="auto">
            <a:xfrm>
              <a:off x="2696" y="3042"/>
              <a:ext cx="64" cy="30"/>
            </a:xfrm>
            <a:prstGeom prst="line">
              <a:avLst/>
            </a:prstGeom>
            <a:noFill/>
            <a:ln w="9525">
              <a:solidFill>
                <a:srgbClr val="000000"/>
              </a:solidFill>
              <a:round/>
              <a:headEnd/>
              <a:tailEnd/>
            </a:ln>
          </p:spPr>
          <p:txBody>
            <a:bodyPr/>
            <a:lstStyle/>
            <a:p>
              <a:endParaRPr lang="en-US" dirty="0"/>
            </a:p>
          </p:txBody>
        </p:sp>
        <p:sp>
          <p:nvSpPr>
            <p:cNvPr id="39981" name="Line 44"/>
            <p:cNvSpPr>
              <a:spLocks noChangeShapeType="1"/>
            </p:cNvSpPr>
            <p:nvPr/>
          </p:nvSpPr>
          <p:spPr bwMode="auto">
            <a:xfrm>
              <a:off x="2695" y="3193"/>
              <a:ext cx="63" cy="31"/>
            </a:xfrm>
            <a:prstGeom prst="line">
              <a:avLst/>
            </a:prstGeom>
            <a:noFill/>
            <a:ln w="9525">
              <a:solidFill>
                <a:srgbClr val="000000"/>
              </a:solidFill>
              <a:round/>
              <a:headEnd/>
              <a:tailEnd/>
            </a:ln>
          </p:spPr>
          <p:txBody>
            <a:bodyPr/>
            <a:lstStyle/>
            <a:p>
              <a:endParaRPr lang="en-US" dirty="0"/>
            </a:p>
          </p:txBody>
        </p:sp>
        <p:sp>
          <p:nvSpPr>
            <p:cNvPr id="39982" name="Line 45"/>
            <p:cNvSpPr>
              <a:spLocks noChangeShapeType="1"/>
            </p:cNvSpPr>
            <p:nvPr/>
          </p:nvSpPr>
          <p:spPr bwMode="auto">
            <a:xfrm>
              <a:off x="2696" y="3346"/>
              <a:ext cx="64" cy="30"/>
            </a:xfrm>
            <a:prstGeom prst="line">
              <a:avLst/>
            </a:prstGeom>
            <a:noFill/>
            <a:ln w="9525">
              <a:solidFill>
                <a:srgbClr val="000000"/>
              </a:solidFill>
              <a:round/>
              <a:headEnd/>
              <a:tailEnd/>
            </a:ln>
          </p:spPr>
          <p:txBody>
            <a:bodyPr/>
            <a:lstStyle/>
            <a:p>
              <a:endParaRPr lang="en-US" dirty="0"/>
            </a:p>
          </p:txBody>
        </p:sp>
        <p:sp>
          <p:nvSpPr>
            <p:cNvPr id="39983" name="Line 46"/>
            <p:cNvSpPr>
              <a:spLocks noChangeShapeType="1"/>
            </p:cNvSpPr>
            <p:nvPr/>
          </p:nvSpPr>
          <p:spPr bwMode="auto">
            <a:xfrm>
              <a:off x="2695" y="3497"/>
              <a:ext cx="63" cy="30"/>
            </a:xfrm>
            <a:prstGeom prst="line">
              <a:avLst/>
            </a:prstGeom>
            <a:noFill/>
            <a:ln w="9525">
              <a:solidFill>
                <a:srgbClr val="000000"/>
              </a:solidFill>
              <a:round/>
              <a:headEnd/>
              <a:tailEnd/>
            </a:ln>
          </p:spPr>
          <p:txBody>
            <a:bodyPr/>
            <a:lstStyle/>
            <a:p>
              <a:endParaRPr lang="en-US" dirty="0"/>
            </a:p>
          </p:txBody>
        </p:sp>
        <p:sp>
          <p:nvSpPr>
            <p:cNvPr id="39984" name="Line 47"/>
            <p:cNvSpPr>
              <a:spLocks noChangeShapeType="1"/>
            </p:cNvSpPr>
            <p:nvPr/>
          </p:nvSpPr>
          <p:spPr bwMode="auto">
            <a:xfrm>
              <a:off x="2696" y="3650"/>
              <a:ext cx="64" cy="30"/>
            </a:xfrm>
            <a:prstGeom prst="line">
              <a:avLst/>
            </a:prstGeom>
            <a:noFill/>
            <a:ln w="9525">
              <a:solidFill>
                <a:srgbClr val="000000"/>
              </a:solidFill>
              <a:round/>
              <a:headEnd/>
              <a:tailEnd/>
            </a:ln>
          </p:spPr>
          <p:txBody>
            <a:bodyPr/>
            <a:lstStyle/>
            <a:p>
              <a:endParaRPr lang="en-US" dirty="0"/>
            </a:p>
          </p:txBody>
        </p:sp>
        <p:sp>
          <p:nvSpPr>
            <p:cNvPr id="39985" name="Line 48"/>
            <p:cNvSpPr>
              <a:spLocks noChangeShapeType="1"/>
            </p:cNvSpPr>
            <p:nvPr/>
          </p:nvSpPr>
          <p:spPr bwMode="auto">
            <a:xfrm>
              <a:off x="2696" y="3832"/>
              <a:ext cx="64" cy="30"/>
            </a:xfrm>
            <a:prstGeom prst="line">
              <a:avLst/>
            </a:prstGeom>
            <a:noFill/>
            <a:ln w="9525">
              <a:solidFill>
                <a:srgbClr val="000000"/>
              </a:solidFill>
              <a:round/>
              <a:headEnd/>
              <a:tailEnd/>
            </a:ln>
          </p:spPr>
          <p:txBody>
            <a:bodyPr/>
            <a:lstStyle/>
            <a:p>
              <a:endParaRPr lang="en-US" dirty="0"/>
            </a:p>
          </p:txBody>
        </p:sp>
        <p:sp>
          <p:nvSpPr>
            <p:cNvPr id="39986" name="Line 49"/>
            <p:cNvSpPr>
              <a:spLocks noChangeShapeType="1"/>
            </p:cNvSpPr>
            <p:nvPr/>
          </p:nvSpPr>
          <p:spPr bwMode="auto">
            <a:xfrm>
              <a:off x="2696" y="4014"/>
              <a:ext cx="64" cy="30"/>
            </a:xfrm>
            <a:prstGeom prst="line">
              <a:avLst/>
            </a:prstGeom>
            <a:noFill/>
            <a:ln w="9525">
              <a:solidFill>
                <a:srgbClr val="000000"/>
              </a:solidFill>
              <a:round/>
              <a:headEnd/>
              <a:tailEnd/>
            </a:ln>
          </p:spPr>
          <p:txBody>
            <a:bodyPr/>
            <a:lstStyle/>
            <a:p>
              <a:endParaRPr lang="en-US" dirty="0"/>
            </a:p>
          </p:txBody>
        </p:sp>
        <p:sp>
          <p:nvSpPr>
            <p:cNvPr id="39987" name="Freeform 50"/>
            <p:cNvSpPr>
              <a:spLocks/>
            </p:cNvSpPr>
            <p:nvPr/>
          </p:nvSpPr>
          <p:spPr bwMode="auto">
            <a:xfrm>
              <a:off x="2560" y="3584"/>
              <a:ext cx="533" cy="724"/>
            </a:xfrm>
            <a:custGeom>
              <a:avLst/>
              <a:gdLst>
                <a:gd name="T0" fmla="*/ 0 w 1066"/>
                <a:gd name="T1" fmla="*/ 0 h 1447"/>
                <a:gd name="T2" fmla="*/ 0 w 1066"/>
                <a:gd name="T3" fmla="*/ 1282 h 1447"/>
                <a:gd name="T4" fmla="*/ 8 w 1066"/>
                <a:gd name="T5" fmla="*/ 1303 h 1447"/>
                <a:gd name="T6" fmla="*/ 21 w 1066"/>
                <a:gd name="T7" fmla="*/ 1321 h 1447"/>
                <a:gd name="T8" fmla="*/ 36 w 1066"/>
                <a:gd name="T9" fmla="*/ 1340 h 1447"/>
                <a:gd name="T10" fmla="*/ 58 w 1066"/>
                <a:gd name="T11" fmla="*/ 1359 h 1447"/>
                <a:gd name="T12" fmla="*/ 94 w 1066"/>
                <a:gd name="T13" fmla="*/ 1382 h 1447"/>
                <a:gd name="T14" fmla="*/ 138 w 1066"/>
                <a:gd name="T15" fmla="*/ 1399 h 1447"/>
                <a:gd name="T16" fmla="*/ 191 w 1066"/>
                <a:gd name="T17" fmla="*/ 1413 h 1447"/>
                <a:gd name="T18" fmla="*/ 258 w 1066"/>
                <a:gd name="T19" fmla="*/ 1428 h 1447"/>
                <a:gd name="T20" fmla="*/ 328 w 1066"/>
                <a:gd name="T21" fmla="*/ 1438 h 1447"/>
                <a:gd name="T22" fmla="*/ 394 w 1066"/>
                <a:gd name="T23" fmla="*/ 1444 h 1447"/>
                <a:gd name="T24" fmla="*/ 471 w 1066"/>
                <a:gd name="T25" fmla="*/ 1447 h 1447"/>
                <a:gd name="T26" fmla="*/ 532 w 1066"/>
                <a:gd name="T27" fmla="*/ 1447 h 1447"/>
                <a:gd name="T28" fmla="*/ 624 w 1066"/>
                <a:gd name="T29" fmla="*/ 1445 h 1447"/>
                <a:gd name="T30" fmla="*/ 689 w 1066"/>
                <a:gd name="T31" fmla="*/ 1442 h 1447"/>
                <a:gd name="T32" fmla="*/ 747 w 1066"/>
                <a:gd name="T33" fmla="*/ 1434 h 1447"/>
                <a:gd name="T34" fmla="*/ 796 w 1066"/>
                <a:gd name="T35" fmla="*/ 1428 h 1447"/>
                <a:gd name="T36" fmla="*/ 863 w 1066"/>
                <a:gd name="T37" fmla="*/ 1415 h 1447"/>
                <a:gd name="T38" fmla="*/ 921 w 1066"/>
                <a:gd name="T39" fmla="*/ 1396 h 1447"/>
                <a:gd name="T40" fmla="*/ 969 w 1066"/>
                <a:gd name="T41" fmla="*/ 1380 h 1447"/>
                <a:gd name="T42" fmla="*/ 1010 w 1066"/>
                <a:gd name="T43" fmla="*/ 1359 h 1447"/>
                <a:gd name="T44" fmla="*/ 1034 w 1066"/>
                <a:gd name="T45" fmla="*/ 1337 h 1447"/>
                <a:gd name="T46" fmla="*/ 1055 w 1066"/>
                <a:gd name="T47" fmla="*/ 1317 h 1447"/>
                <a:gd name="T48" fmla="*/ 1062 w 1066"/>
                <a:gd name="T49" fmla="*/ 1298 h 1447"/>
                <a:gd name="T50" fmla="*/ 1066 w 1066"/>
                <a:gd name="T51" fmla="*/ 1282 h 1447"/>
                <a:gd name="T52" fmla="*/ 1066 w 1066"/>
                <a:gd name="T53" fmla="*/ 0 h 1447"/>
                <a:gd name="T54" fmla="*/ 1055 w 1066"/>
                <a:gd name="T55" fmla="*/ 33 h 1447"/>
                <a:gd name="T56" fmla="*/ 1030 w 1066"/>
                <a:gd name="T57" fmla="*/ 63 h 1447"/>
                <a:gd name="T58" fmla="*/ 1010 w 1066"/>
                <a:gd name="T59" fmla="*/ 80 h 1447"/>
                <a:gd name="T60" fmla="*/ 970 w 1066"/>
                <a:gd name="T61" fmla="*/ 100 h 1447"/>
                <a:gd name="T62" fmla="*/ 916 w 1066"/>
                <a:gd name="T63" fmla="*/ 118 h 1447"/>
                <a:gd name="T64" fmla="*/ 868 w 1066"/>
                <a:gd name="T65" fmla="*/ 131 h 1447"/>
                <a:gd name="T66" fmla="*/ 808 w 1066"/>
                <a:gd name="T67" fmla="*/ 144 h 1447"/>
                <a:gd name="T68" fmla="*/ 751 w 1066"/>
                <a:gd name="T69" fmla="*/ 151 h 1447"/>
                <a:gd name="T70" fmla="*/ 694 w 1066"/>
                <a:gd name="T71" fmla="*/ 159 h 1447"/>
                <a:gd name="T72" fmla="*/ 636 w 1066"/>
                <a:gd name="T73" fmla="*/ 164 h 1447"/>
                <a:gd name="T74" fmla="*/ 560 w 1066"/>
                <a:gd name="T75" fmla="*/ 172 h 1447"/>
                <a:gd name="T76" fmla="*/ 483 w 1066"/>
                <a:gd name="T77" fmla="*/ 172 h 1447"/>
                <a:gd name="T78" fmla="*/ 393 w 1066"/>
                <a:gd name="T79" fmla="*/ 164 h 1447"/>
                <a:gd name="T80" fmla="*/ 304 w 1066"/>
                <a:gd name="T81" fmla="*/ 151 h 1447"/>
                <a:gd name="T82" fmla="*/ 240 w 1066"/>
                <a:gd name="T83" fmla="*/ 139 h 1447"/>
                <a:gd name="T84" fmla="*/ 182 w 1066"/>
                <a:gd name="T85" fmla="*/ 126 h 1447"/>
                <a:gd name="T86" fmla="*/ 121 w 1066"/>
                <a:gd name="T87" fmla="*/ 109 h 1447"/>
                <a:gd name="T88" fmla="*/ 76 w 1066"/>
                <a:gd name="T89" fmla="*/ 89 h 1447"/>
                <a:gd name="T90" fmla="*/ 53 w 1066"/>
                <a:gd name="T91" fmla="*/ 73 h 1447"/>
                <a:gd name="T92" fmla="*/ 31 w 1066"/>
                <a:gd name="T93" fmla="*/ 54 h 1447"/>
                <a:gd name="T94" fmla="*/ 15 w 1066"/>
                <a:gd name="T95" fmla="*/ 31 h 1447"/>
                <a:gd name="T96" fmla="*/ 0 w 1066"/>
                <a:gd name="T97" fmla="*/ 0 h 144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066"/>
                <a:gd name="T148" fmla="*/ 0 h 1447"/>
                <a:gd name="T149" fmla="*/ 1066 w 1066"/>
                <a:gd name="T150" fmla="*/ 1447 h 144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066" h="1447">
                  <a:moveTo>
                    <a:pt x="0" y="0"/>
                  </a:moveTo>
                  <a:lnTo>
                    <a:pt x="0" y="1282"/>
                  </a:lnTo>
                  <a:lnTo>
                    <a:pt x="8" y="1303"/>
                  </a:lnTo>
                  <a:lnTo>
                    <a:pt x="21" y="1321"/>
                  </a:lnTo>
                  <a:lnTo>
                    <a:pt x="36" y="1340"/>
                  </a:lnTo>
                  <a:lnTo>
                    <a:pt x="58" y="1359"/>
                  </a:lnTo>
                  <a:lnTo>
                    <a:pt x="94" y="1382"/>
                  </a:lnTo>
                  <a:lnTo>
                    <a:pt x="138" y="1399"/>
                  </a:lnTo>
                  <a:lnTo>
                    <a:pt x="191" y="1413"/>
                  </a:lnTo>
                  <a:lnTo>
                    <a:pt x="258" y="1428"/>
                  </a:lnTo>
                  <a:lnTo>
                    <a:pt x="328" y="1438"/>
                  </a:lnTo>
                  <a:lnTo>
                    <a:pt x="394" y="1444"/>
                  </a:lnTo>
                  <a:lnTo>
                    <a:pt x="471" y="1447"/>
                  </a:lnTo>
                  <a:lnTo>
                    <a:pt x="532" y="1447"/>
                  </a:lnTo>
                  <a:lnTo>
                    <a:pt x="624" y="1445"/>
                  </a:lnTo>
                  <a:lnTo>
                    <a:pt x="689" y="1442"/>
                  </a:lnTo>
                  <a:lnTo>
                    <a:pt x="747" y="1434"/>
                  </a:lnTo>
                  <a:lnTo>
                    <a:pt x="796" y="1428"/>
                  </a:lnTo>
                  <a:lnTo>
                    <a:pt x="863" y="1415"/>
                  </a:lnTo>
                  <a:lnTo>
                    <a:pt x="921" y="1396"/>
                  </a:lnTo>
                  <a:lnTo>
                    <a:pt x="969" y="1380"/>
                  </a:lnTo>
                  <a:lnTo>
                    <a:pt x="1010" y="1359"/>
                  </a:lnTo>
                  <a:lnTo>
                    <a:pt x="1034" y="1337"/>
                  </a:lnTo>
                  <a:lnTo>
                    <a:pt x="1055" y="1317"/>
                  </a:lnTo>
                  <a:lnTo>
                    <a:pt x="1062" y="1298"/>
                  </a:lnTo>
                  <a:lnTo>
                    <a:pt x="1066" y="1282"/>
                  </a:lnTo>
                  <a:lnTo>
                    <a:pt x="1066" y="0"/>
                  </a:lnTo>
                  <a:lnTo>
                    <a:pt x="1055" y="33"/>
                  </a:lnTo>
                  <a:lnTo>
                    <a:pt x="1030" y="63"/>
                  </a:lnTo>
                  <a:lnTo>
                    <a:pt x="1010" y="80"/>
                  </a:lnTo>
                  <a:lnTo>
                    <a:pt x="970" y="100"/>
                  </a:lnTo>
                  <a:lnTo>
                    <a:pt x="916" y="118"/>
                  </a:lnTo>
                  <a:lnTo>
                    <a:pt x="868" y="131"/>
                  </a:lnTo>
                  <a:lnTo>
                    <a:pt x="808" y="144"/>
                  </a:lnTo>
                  <a:lnTo>
                    <a:pt x="751" y="151"/>
                  </a:lnTo>
                  <a:lnTo>
                    <a:pt x="694" y="159"/>
                  </a:lnTo>
                  <a:lnTo>
                    <a:pt x="636" y="164"/>
                  </a:lnTo>
                  <a:lnTo>
                    <a:pt x="560" y="172"/>
                  </a:lnTo>
                  <a:lnTo>
                    <a:pt x="483" y="172"/>
                  </a:lnTo>
                  <a:lnTo>
                    <a:pt x="393" y="164"/>
                  </a:lnTo>
                  <a:lnTo>
                    <a:pt x="304" y="151"/>
                  </a:lnTo>
                  <a:lnTo>
                    <a:pt x="240" y="139"/>
                  </a:lnTo>
                  <a:lnTo>
                    <a:pt x="182" y="126"/>
                  </a:lnTo>
                  <a:lnTo>
                    <a:pt x="121" y="109"/>
                  </a:lnTo>
                  <a:lnTo>
                    <a:pt x="76" y="89"/>
                  </a:lnTo>
                  <a:lnTo>
                    <a:pt x="53" y="73"/>
                  </a:lnTo>
                  <a:lnTo>
                    <a:pt x="31" y="54"/>
                  </a:lnTo>
                  <a:lnTo>
                    <a:pt x="15" y="31"/>
                  </a:lnTo>
                  <a:lnTo>
                    <a:pt x="0" y="0"/>
                  </a:lnTo>
                  <a:close/>
                </a:path>
              </a:pathLst>
            </a:custGeom>
            <a:solidFill>
              <a:srgbClr val="FF001F"/>
            </a:solidFill>
            <a:ln w="17463">
              <a:solidFill>
                <a:srgbClr val="000000"/>
              </a:solidFill>
              <a:prstDash val="solid"/>
              <a:round/>
              <a:headEnd/>
              <a:tailEnd/>
            </a:ln>
          </p:spPr>
          <p:txBody>
            <a:bodyPr/>
            <a:lstStyle/>
            <a:p>
              <a:endParaRPr lang="en-US" dirty="0"/>
            </a:p>
          </p:txBody>
        </p:sp>
        <p:sp>
          <p:nvSpPr>
            <p:cNvPr id="39988" name="Freeform 51"/>
            <p:cNvSpPr>
              <a:spLocks/>
            </p:cNvSpPr>
            <p:nvPr/>
          </p:nvSpPr>
          <p:spPr bwMode="auto">
            <a:xfrm>
              <a:off x="2589" y="3661"/>
              <a:ext cx="116" cy="606"/>
            </a:xfrm>
            <a:custGeom>
              <a:avLst/>
              <a:gdLst>
                <a:gd name="T0" fmla="*/ 96 w 231"/>
                <a:gd name="T1" fmla="*/ 39 h 1212"/>
                <a:gd name="T2" fmla="*/ 48 w 231"/>
                <a:gd name="T3" fmla="*/ 17 h 1212"/>
                <a:gd name="T4" fmla="*/ 16 w 231"/>
                <a:gd name="T5" fmla="*/ 0 h 1212"/>
                <a:gd name="T6" fmla="*/ 0 w 231"/>
                <a:gd name="T7" fmla="*/ 4 h 1212"/>
                <a:gd name="T8" fmla="*/ 0 w 231"/>
                <a:gd name="T9" fmla="*/ 43 h 1212"/>
                <a:gd name="T10" fmla="*/ 0 w 231"/>
                <a:gd name="T11" fmla="*/ 1118 h 1212"/>
                <a:gd name="T12" fmla="*/ 24 w 231"/>
                <a:gd name="T13" fmla="*/ 1144 h 1212"/>
                <a:gd name="T14" fmla="*/ 61 w 231"/>
                <a:gd name="T15" fmla="*/ 1177 h 1212"/>
                <a:gd name="T16" fmla="*/ 105 w 231"/>
                <a:gd name="T17" fmla="*/ 1195 h 1212"/>
                <a:gd name="T18" fmla="*/ 137 w 231"/>
                <a:gd name="T19" fmla="*/ 1203 h 1212"/>
                <a:gd name="T20" fmla="*/ 166 w 231"/>
                <a:gd name="T21" fmla="*/ 1212 h 1212"/>
                <a:gd name="T22" fmla="*/ 190 w 231"/>
                <a:gd name="T23" fmla="*/ 1203 h 1212"/>
                <a:gd name="T24" fmla="*/ 207 w 231"/>
                <a:gd name="T25" fmla="*/ 1170 h 1212"/>
                <a:gd name="T26" fmla="*/ 211 w 231"/>
                <a:gd name="T27" fmla="*/ 1136 h 1212"/>
                <a:gd name="T28" fmla="*/ 198 w 231"/>
                <a:gd name="T29" fmla="*/ 1111 h 1212"/>
                <a:gd name="T30" fmla="*/ 202 w 231"/>
                <a:gd name="T31" fmla="*/ 1043 h 1212"/>
                <a:gd name="T32" fmla="*/ 226 w 231"/>
                <a:gd name="T33" fmla="*/ 984 h 1212"/>
                <a:gd name="T34" fmla="*/ 231 w 231"/>
                <a:gd name="T35" fmla="*/ 904 h 1212"/>
                <a:gd name="T36" fmla="*/ 231 w 231"/>
                <a:gd name="T37" fmla="*/ 849 h 1212"/>
                <a:gd name="T38" fmla="*/ 211 w 231"/>
                <a:gd name="T39" fmla="*/ 790 h 1212"/>
                <a:gd name="T40" fmla="*/ 194 w 231"/>
                <a:gd name="T41" fmla="*/ 731 h 1212"/>
                <a:gd name="T42" fmla="*/ 214 w 231"/>
                <a:gd name="T43" fmla="*/ 650 h 1212"/>
                <a:gd name="T44" fmla="*/ 226 w 231"/>
                <a:gd name="T45" fmla="*/ 519 h 1212"/>
                <a:gd name="T46" fmla="*/ 207 w 231"/>
                <a:gd name="T47" fmla="*/ 375 h 1212"/>
                <a:gd name="T48" fmla="*/ 202 w 231"/>
                <a:gd name="T49" fmla="*/ 329 h 1212"/>
                <a:gd name="T50" fmla="*/ 198 w 231"/>
                <a:gd name="T51" fmla="*/ 316 h 1212"/>
                <a:gd name="T52" fmla="*/ 202 w 231"/>
                <a:gd name="T53" fmla="*/ 312 h 1212"/>
                <a:gd name="T54" fmla="*/ 198 w 231"/>
                <a:gd name="T55" fmla="*/ 275 h 1212"/>
                <a:gd name="T56" fmla="*/ 198 w 231"/>
                <a:gd name="T57" fmla="*/ 227 h 1212"/>
                <a:gd name="T58" fmla="*/ 198 w 231"/>
                <a:gd name="T59" fmla="*/ 220 h 1212"/>
                <a:gd name="T60" fmla="*/ 218 w 231"/>
                <a:gd name="T61" fmla="*/ 190 h 1212"/>
                <a:gd name="T62" fmla="*/ 218 w 231"/>
                <a:gd name="T63" fmla="*/ 181 h 1212"/>
                <a:gd name="T64" fmla="*/ 222 w 231"/>
                <a:gd name="T65" fmla="*/ 172 h 1212"/>
                <a:gd name="T66" fmla="*/ 231 w 231"/>
                <a:gd name="T67" fmla="*/ 131 h 1212"/>
                <a:gd name="T68" fmla="*/ 231 w 231"/>
                <a:gd name="T69" fmla="*/ 122 h 1212"/>
                <a:gd name="T70" fmla="*/ 231 w 231"/>
                <a:gd name="T71" fmla="*/ 113 h 1212"/>
                <a:gd name="T72" fmla="*/ 207 w 231"/>
                <a:gd name="T73" fmla="*/ 93 h 1212"/>
                <a:gd name="T74" fmla="*/ 182 w 231"/>
                <a:gd name="T75" fmla="*/ 76 h 1212"/>
                <a:gd name="T76" fmla="*/ 170 w 231"/>
                <a:gd name="T77" fmla="*/ 63 h 1212"/>
                <a:gd name="T78" fmla="*/ 161 w 231"/>
                <a:gd name="T79" fmla="*/ 63 h 1212"/>
                <a:gd name="T80" fmla="*/ 96 w 231"/>
                <a:gd name="T81" fmla="*/ 39 h 12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31"/>
                <a:gd name="T124" fmla="*/ 0 h 1212"/>
                <a:gd name="T125" fmla="*/ 231 w 231"/>
                <a:gd name="T126" fmla="*/ 1212 h 12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31" h="1212">
                  <a:moveTo>
                    <a:pt x="96" y="39"/>
                  </a:moveTo>
                  <a:lnTo>
                    <a:pt x="48" y="17"/>
                  </a:lnTo>
                  <a:lnTo>
                    <a:pt x="16" y="0"/>
                  </a:lnTo>
                  <a:lnTo>
                    <a:pt x="0" y="4"/>
                  </a:lnTo>
                  <a:lnTo>
                    <a:pt x="0" y="43"/>
                  </a:lnTo>
                  <a:lnTo>
                    <a:pt x="0" y="1118"/>
                  </a:lnTo>
                  <a:lnTo>
                    <a:pt x="24" y="1144"/>
                  </a:lnTo>
                  <a:lnTo>
                    <a:pt x="61" y="1177"/>
                  </a:lnTo>
                  <a:lnTo>
                    <a:pt x="105" y="1195"/>
                  </a:lnTo>
                  <a:lnTo>
                    <a:pt x="137" y="1203"/>
                  </a:lnTo>
                  <a:lnTo>
                    <a:pt x="166" y="1212"/>
                  </a:lnTo>
                  <a:lnTo>
                    <a:pt x="190" y="1203"/>
                  </a:lnTo>
                  <a:lnTo>
                    <a:pt x="207" y="1170"/>
                  </a:lnTo>
                  <a:lnTo>
                    <a:pt x="211" y="1136"/>
                  </a:lnTo>
                  <a:lnTo>
                    <a:pt x="198" y="1111"/>
                  </a:lnTo>
                  <a:lnTo>
                    <a:pt x="202" y="1043"/>
                  </a:lnTo>
                  <a:lnTo>
                    <a:pt x="226" y="984"/>
                  </a:lnTo>
                  <a:lnTo>
                    <a:pt x="231" y="904"/>
                  </a:lnTo>
                  <a:lnTo>
                    <a:pt x="231" y="849"/>
                  </a:lnTo>
                  <a:lnTo>
                    <a:pt x="211" y="790"/>
                  </a:lnTo>
                  <a:lnTo>
                    <a:pt x="194" y="731"/>
                  </a:lnTo>
                  <a:lnTo>
                    <a:pt x="214" y="650"/>
                  </a:lnTo>
                  <a:lnTo>
                    <a:pt x="226" y="519"/>
                  </a:lnTo>
                  <a:lnTo>
                    <a:pt x="207" y="375"/>
                  </a:lnTo>
                  <a:lnTo>
                    <a:pt x="202" y="329"/>
                  </a:lnTo>
                  <a:lnTo>
                    <a:pt x="198" y="316"/>
                  </a:lnTo>
                  <a:lnTo>
                    <a:pt x="202" y="312"/>
                  </a:lnTo>
                  <a:lnTo>
                    <a:pt x="198" y="275"/>
                  </a:lnTo>
                  <a:lnTo>
                    <a:pt x="198" y="227"/>
                  </a:lnTo>
                  <a:lnTo>
                    <a:pt x="198" y="220"/>
                  </a:lnTo>
                  <a:lnTo>
                    <a:pt x="218" y="190"/>
                  </a:lnTo>
                  <a:lnTo>
                    <a:pt x="218" y="181"/>
                  </a:lnTo>
                  <a:lnTo>
                    <a:pt x="222" y="172"/>
                  </a:lnTo>
                  <a:lnTo>
                    <a:pt x="231" y="131"/>
                  </a:lnTo>
                  <a:lnTo>
                    <a:pt x="231" y="122"/>
                  </a:lnTo>
                  <a:lnTo>
                    <a:pt x="231" y="113"/>
                  </a:lnTo>
                  <a:lnTo>
                    <a:pt x="207" y="93"/>
                  </a:lnTo>
                  <a:lnTo>
                    <a:pt x="182" y="76"/>
                  </a:lnTo>
                  <a:lnTo>
                    <a:pt x="170" y="63"/>
                  </a:lnTo>
                  <a:lnTo>
                    <a:pt x="161" y="63"/>
                  </a:lnTo>
                  <a:lnTo>
                    <a:pt x="96" y="39"/>
                  </a:lnTo>
                  <a:close/>
                </a:path>
              </a:pathLst>
            </a:custGeom>
            <a:solidFill>
              <a:srgbClr val="7F0000"/>
            </a:solidFill>
            <a:ln w="9525">
              <a:noFill/>
              <a:round/>
              <a:headEnd/>
              <a:tailEnd/>
            </a:ln>
          </p:spPr>
          <p:txBody>
            <a:bodyPr/>
            <a:lstStyle/>
            <a:p>
              <a:endParaRPr lang="en-US" dirty="0"/>
            </a:p>
          </p:txBody>
        </p:sp>
        <p:sp>
          <p:nvSpPr>
            <p:cNvPr id="39989" name="Line 52"/>
            <p:cNvSpPr>
              <a:spLocks noChangeShapeType="1"/>
            </p:cNvSpPr>
            <p:nvPr/>
          </p:nvSpPr>
          <p:spPr bwMode="auto">
            <a:xfrm>
              <a:off x="3050" y="3666"/>
              <a:ext cx="1" cy="570"/>
            </a:xfrm>
            <a:prstGeom prst="line">
              <a:avLst/>
            </a:prstGeom>
            <a:noFill/>
            <a:ln w="36513">
              <a:solidFill>
                <a:srgbClr val="FFFFDF"/>
              </a:solidFill>
              <a:round/>
              <a:headEnd/>
              <a:tailEnd/>
            </a:ln>
          </p:spPr>
          <p:txBody>
            <a:bodyPr/>
            <a:lstStyle/>
            <a:p>
              <a:endParaRPr lang="en-US" dirty="0"/>
            </a:p>
          </p:txBody>
        </p:sp>
      </p:grpSp>
    </p:spTree>
  </p:cSld>
  <p:clrMapOvr>
    <a:masterClrMapping/>
  </p:clrMapOvr>
  <p:transition>
    <p:strips dir="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5"/>
          <p:cNvSpPr>
            <a:spLocks noGrp="1" noChangeArrowheads="1"/>
          </p:cNvSpPr>
          <p:nvPr>
            <p:ph type="title"/>
          </p:nvPr>
        </p:nvSpPr>
        <p:spPr/>
        <p:txBody>
          <a:bodyPr/>
          <a:lstStyle/>
          <a:p>
            <a:pPr eaLnBrk="1" hangingPunct="1"/>
            <a:r>
              <a:rPr lang="en-US" dirty="0" smtClean="0"/>
              <a:t>The Net Present Value Method</a:t>
            </a:r>
          </a:p>
        </p:txBody>
      </p:sp>
      <p:sp>
        <p:nvSpPr>
          <p:cNvPr id="55298" name="Rectangle 2"/>
          <p:cNvSpPr>
            <a:spLocks noGrp="1" noChangeArrowheads="1"/>
          </p:cNvSpPr>
          <p:nvPr>
            <p:ph type="body" idx="4294967295"/>
          </p:nvPr>
        </p:nvSpPr>
        <p:spPr>
          <a:xfrm>
            <a:off x="995363" y="1524000"/>
            <a:ext cx="7158037" cy="585788"/>
          </a:xfrm>
        </p:spPr>
        <p:txBody>
          <a:bodyPr lIns="90488" tIns="44450" rIns="90488" bIns="44450"/>
          <a:lstStyle/>
          <a:p>
            <a:pPr algn="ctr" eaLnBrk="1" hangingPunct="1">
              <a:buFont typeface="Wingdings" pitchFamily="2" charset="2"/>
              <a:buNone/>
              <a:defRPr/>
            </a:pPr>
            <a:r>
              <a:rPr lang="en-US" sz="3000" dirty="0" smtClean="0">
                <a:solidFill>
                  <a:srgbClr val="0000CC"/>
                </a:solidFill>
                <a:effectLst>
                  <a:outerShdw blurRad="38100" dist="38100" dir="2700000" algn="tl">
                    <a:srgbClr val="C0C0C0"/>
                  </a:outerShdw>
                </a:effectLst>
              </a:rPr>
              <a:t>General decision rule . . .</a:t>
            </a:r>
          </a:p>
        </p:txBody>
      </p:sp>
      <p:graphicFrame>
        <p:nvGraphicFramePr>
          <p:cNvPr id="55299" name="Object 3"/>
          <p:cNvGraphicFramePr>
            <a:graphicFrameLocks/>
          </p:cNvGraphicFramePr>
          <p:nvPr/>
        </p:nvGraphicFramePr>
        <p:xfrm>
          <a:off x="1295400" y="2052638"/>
          <a:ext cx="6538913" cy="4054475"/>
        </p:xfrm>
        <a:graphic>
          <a:graphicData uri="http://schemas.openxmlformats.org/presentationml/2006/ole">
            <p:oleObj spid="_x0000_s2050" name="Worksheet" r:id="rId4" imgW="3562502" imgH="2209800" progId="Excel.Sheet.8">
              <p:embed/>
            </p:oleObj>
          </a:graphicData>
        </a:graphic>
      </p:graphicFrame>
      <p:sp>
        <p:nvSpPr>
          <p:cNvPr id="1029" name="Line 6"/>
          <p:cNvSpPr>
            <a:spLocks noChangeShapeType="1"/>
          </p:cNvSpPr>
          <p:nvPr/>
        </p:nvSpPr>
        <p:spPr bwMode="auto">
          <a:xfrm>
            <a:off x="1295400" y="3832225"/>
            <a:ext cx="6553200" cy="0"/>
          </a:xfrm>
          <a:prstGeom prst="line">
            <a:avLst/>
          </a:prstGeom>
          <a:noFill/>
          <a:ln w="9525">
            <a:solidFill>
              <a:schemeClr val="tx1"/>
            </a:solidFill>
            <a:round/>
            <a:headEnd/>
            <a:tailEnd/>
          </a:ln>
        </p:spPr>
        <p:txBody>
          <a:bodyPr/>
          <a:lstStyle/>
          <a:p>
            <a:endParaRPr lang="en-US" dirty="0"/>
          </a:p>
        </p:txBody>
      </p:sp>
      <p:sp>
        <p:nvSpPr>
          <p:cNvPr id="1030" name="Line 7"/>
          <p:cNvSpPr>
            <a:spLocks noChangeShapeType="1"/>
          </p:cNvSpPr>
          <p:nvPr/>
        </p:nvSpPr>
        <p:spPr bwMode="auto">
          <a:xfrm>
            <a:off x="1295400" y="5029200"/>
            <a:ext cx="6553200" cy="0"/>
          </a:xfrm>
          <a:prstGeom prst="line">
            <a:avLst/>
          </a:prstGeom>
          <a:noFill/>
          <a:ln w="9525">
            <a:solidFill>
              <a:schemeClr val="tx1"/>
            </a:solidFill>
            <a:round/>
            <a:headEnd/>
            <a:tailEnd/>
          </a:ln>
        </p:spPr>
        <p:txBody>
          <a:bodyPr/>
          <a:lstStyle/>
          <a:p>
            <a:endParaRPr lang="en-US" dirty="0"/>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5299"/>
                                        </p:tgtEl>
                                        <p:attrNameLst>
                                          <p:attrName>style.visibility</p:attrName>
                                        </p:attrNameLst>
                                      </p:cBhvr>
                                      <p:to>
                                        <p:strVal val="visible"/>
                                      </p:to>
                                    </p:set>
                                    <p:animEffect transition="in" filter="wipe(up)">
                                      <p:cBhvr>
                                        <p:cTn id="7" dur="500"/>
                                        <p:tgtEl>
                                          <p:spTgt spid="55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685800" y="1524000"/>
            <a:ext cx="7772400" cy="1749425"/>
          </a:xfrm>
          <a:prstGeom prst="rect">
            <a:avLst/>
          </a:prstGeom>
          <a:solidFill>
            <a:srgbClr val="99CCFF"/>
          </a:solidFill>
          <a:ln w="9525">
            <a:solidFill>
              <a:schemeClr val="tx1"/>
            </a:solid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3600" baseline="0" dirty="0">
                <a:solidFill>
                  <a:srgbClr val="0000CC"/>
                </a:solidFill>
                <a:effectLst>
                  <a:outerShdw blurRad="38100" dist="38100" dir="2700000" algn="tl">
                    <a:srgbClr val="000000"/>
                  </a:outerShdw>
                </a:effectLst>
              </a:rPr>
              <a:t>Net present value analysis emphasizes </a:t>
            </a:r>
            <a:r>
              <a:rPr lang="en-US" sz="3600" u="sng" baseline="0" dirty="0">
                <a:solidFill>
                  <a:srgbClr val="0000CC"/>
                </a:solidFill>
                <a:effectLst>
                  <a:outerShdw blurRad="38100" dist="38100" dir="2700000" algn="tl">
                    <a:srgbClr val="000000"/>
                  </a:outerShdw>
                </a:effectLst>
              </a:rPr>
              <a:t>cash flows </a:t>
            </a:r>
            <a:r>
              <a:rPr lang="en-US" sz="3600" baseline="0" dirty="0">
                <a:solidFill>
                  <a:srgbClr val="0000CC"/>
                </a:solidFill>
                <a:effectLst>
                  <a:outerShdw blurRad="38100" dist="38100" dir="2700000" algn="tl">
                    <a:srgbClr val="000000"/>
                  </a:outerShdw>
                </a:effectLst>
              </a:rPr>
              <a:t>and not accounting net income.</a:t>
            </a:r>
          </a:p>
        </p:txBody>
      </p:sp>
      <p:sp>
        <p:nvSpPr>
          <p:cNvPr id="57347" name="Text Box 3"/>
          <p:cNvSpPr txBox="1">
            <a:spLocks noChangeArrowheads="1"/>
          </p:cNvSpPr>
          <p:nvPr/>
        </p:nvSpPr>
        <p:spPr bwMode="auto">
          <a:xfrm>
            <a:off x="533400" y="3733800"/>
            <a:ext cx="4800600" cy="2663825"/>
          </a:xfrm>
          <a:prstGeom prst="rect">
            <a:avLst/>
          </a:prstGeom>
          <a:solidFill>
            <a:srgbClr val="FFFFE7"/>
          </a:solidFill>
          <a:ln w="9525">
            <a:solidFill>
              <a:schemeClr val="tx1"/>
            </a:solidFill>
            <a:miter lim="800000"/>
            <a:headEnd/>
            <a:tailEnd/>
          </a:ln>
          <a:effectLst>
            <a:outerShdw dist="35921" dir="2700000" algn="ctr" rotWithShape="0">
              <a:schemeClr val="tx1"/>
            </a:outerShdw>
          </a:effectLst>
        </p:spPr>
        <p:txBody>
          <a:bodyPr>
            <a:spAutoFit/>
          </a:bodyPr>
          <a:lstStyle/>
          <a:p>
            <a:pPr algn="ctr" eaLnBrk="0" hangingPunct="0">
              <a:spcBef>
                <a:spcPct val="50000"/>
              </a:spcBef>
              <a:defRPr/>
            </a:pPr>
            <a:r>
              <a:rPr lang="en-US" sz="2800" b="1" baseline="0" dirty="0">
                <a:solidFill>
                  <a:srgbClr val="663300"/>
                </a:solidFill>
              </a:rPr>
              <a:t>The reason is that accounting net income is based on accruals that ignore the timing of cash flows into and out of an organization.</a:t>
            </a:r>
          </a:p>
        </p:txBody>
      </p:sp>
      <p:sp>
        <p:nvSpPr>
          <p:cNvPr id="40964" name="Rectangle 6"/>
          <p:cNvSpPr>
            <a:spLocks noGrp="1" noChangeArrowheads="1"/>
          </p:cNvSpPr>
          <p:nvPr>
            <p:ph type="title"/>
          </p:nvPr>
        </p:nvSpPr>
        <p:spPr/>
        <p:txBody>
          <a:bodyPr/>
          <a:lstStyle/>
          <a:p>
            <a:pPr eaLnBrk="1" hangingPunct="1"/>
            <a:r>
              <a:rPr lang="en-US" dirty="0" smtClean="0"/>
              <a:t>The Net Present Value Method</a:t>
            </a:r>
          </a:p>
        </p:txBody>
      </p:sp>
      <p:pic>
        <p:nvPicPr>
          <p:cNvPr id="40965" name="Picture 7" descr="j0234659"/>
          <p:cNvPicPr>
            <a:picLocks noChangeAspect="1" noChangeArrowheads="1"/>
          </p:cNvPicPr>
          <p:nvPr/>
        </p:nvPicPr>
        <p:blipFill>
          <a:blip r:embed="rId3" cstate="print"/>
          <a:srcRect/>
          <a:stretch>
            <a:fillRect/>
          </a:stretch>
        </p:blipFill>
        <p:spPr bwMode="auto">
          <a:xfrm>
            <a:off x="5943600" y="3657600"/>
            <a:ext cx="2667000" cy="27432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z="4000" dirty="0" smtClean="0"/>
              <a:t>Net Present Value (NPV) Method</a:t>
            </a:r>
          </a:p>
        </p:txBody>
      </p:sp>
      <p:sp>
        <p:nvSpPr>
          <p:cNvPr id="16387" name="Rectangle 3"/>
          <p:cNvSpPr>
            <a:spLocks noGrp="1" noChangeArrowheads="1"/>
          </p:cNvSpPr>
          <p:nvPr>
            <p:ph idx="1"/>
          </p:nvPr>
        </p:nvSpPr>
        <p:spPr/>
        <p:txBody>
          <a:bodyPr>
            <a:normAutofit lnSpcReduction="10000"/>
          </a:bodyPr>
          <a:lstStyle/>
          <a:p>
            <a:pPr eaLnBrk="1" hangingPunct="1"/>
            <a:r>
              <a:rPr lang="en-US" dirty="0" smtClean="0"/>
              <a:t>NPV method calculates the expected monetary gain or loss from a project by discounting all expected future cash inflows and outflows to the present, using the Required Rate of Return</a:t>
            </a:r>
          </a:p>
          <a:p>
            <a:pPr eaLnBrk="1" hangingPunct="1">
              <a:buNone/>
            </a:pPr>
            <a:endParaRPr lang="en-US" dirty="0" smtClean="0"/>
          </a:p>
          <a:p>
            <a:pPr eaLnBrk="1" hangingPunct="1"/>
            <a:r>
              <a:rPr lang="en-US" dirty="0" smtClean="0"/>
              <a:t>Based on financial factors alone, only projects with a zero or positive NPV are acceptable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smtClean="0"/>
              <a:t>Three-Step NPV Method</a:t>
            </a:r>
          </a:p>
        </p:txBody>
      </p:sp>
      <p:sp>
        <p:nvSpPr>
          <p:cNvPr id="17411" name="Rectangle 3"/>
          <p:cNvSpPr>
            <a:spLocks noGrp="1" noChangeArrowheads="1"/>
          </p:cNvSpPr>
          <p:nvPr>
            <p:ph idx="1"/>
          </p:nvPr>
        </p:nvSpPr>
        <p:spPr/>
        <p:txBody>
          <a:bodyPr/>
          <a:lstStyle/>
          <a:p>
            <a:pPr marL="590550" indent="-590550" eaLnBrk="1" hangingPunct="1">
              <a:buFont typeface="Wingdings" pitchFamily="2" charset="2"/>
              <a:buAutoNum type="arabicPeriod"/>
            </a:pPr>
            <a:r>
              <a:rPr lang="en-US" sz="3000" dirty="0" smtClean="0"/>
              <a:t>Draw a sketch of the relevant cash inflows and outflows</a:t>
            </a:r>
          </a:p>
          <a:p>
            <a:pPr marL="590550" indent="-590550" eaLnBrk="1" hangingPunct="1">
              <a:buFont typeface="Wingdings" pitchFamily="2" charset="2"/>
              <a:buAutoNum type="arabicPeriod"/>
            </a:pPr>
            <a:r>
              <a:rPr lang="en-US" sz="3000" dirty="0" smtClean="0"/>
              <a:t>Convert the inflows and outflows into present value figures using tables or a calculator</a:t>
            </a:r>
          </a:p>
          <a:p>
            <a:pPr marL="590550" indent="-590550" eaLnBrk="1" hangingPunct="1">
              <a:buFont typeface="Wingdings" pitchFamily="2" charset="2"/>
              <a:buAutoNum type="arabicPeriod"/>
            </a:pPr>
            <a:r>
              <a:rPr lang="en-US" sz="3000" dirty="0" smtClean="0"/>
              <a:t>Sum the present value figures to determine the NPV.  Positive or zero NPV signals acceptance, negative NPV signals rejection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57200" y="762000"/>
            <a:ext cx="8229600" cy="1143000"/>
          </a:xfrm>
        </p:spPr>
        <p:txBody>
          <a:bodyPr>
            <a:normAutofit fontScale="90000"/>
          </a:bodyPr>
          <a:lstStyle/>
          <a:p>
            <a:pPr eaLnBrk="1" hangingPunct="1"/>
            <a:r>
              <a:rPr lang="en-US" sz="3600" dirty="0" smtClean="0"/>
              <a:t>Cash Flow Effects From Investment Decisions, Illustrated</a:t>
            </a:r>
          </a:p>
        </p:txBody>
      </p:sp>
      <p:pic>
        <p:nvPicPr>
          <p:cNvPr id="33799" name="Picture 7" descr="horngren13_21_6"/>
          <p:cNvPicPr>
            <a:picLocks noChangeAspect="1" noChangeArrowheads="1"/>
          </p:cNvPicPr>
          <p:nvPr/>
        </p:nvPicPr>
        <p:blipFill>
          <a:blip r:embed="rId3" cstate="print"/>
          <a:srcRect/>
          <a:stretch>
            <a:fillRect/>
          </a:stretch>
        </p:blipFill>
        <p:spPr bwMode="auto">
          <a:xfrm>
            <a:off x="533400" y="2133600"/>
            <a:ext cx="7620000" cy="3962400"/>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0"/>
            <a:ext cx="8229600" cy="1143000"/>
          </a:xfrm>
        </p:spPr>
        <p:txBody>
          <a:bodyPr/>
          <a:lstStyle/>
          <a:p>
            <a:pPr eaLnBrk="1" hangingPunct="1"/>
            <a:r>
              <a:rPr lang="en-US" dirty="0" smtClean="0"/>
              <a:t>NPV Method Illustrated</a:t>
            </a:r>
          </a:p>
        </p:txBody>
      </p:sp>
      <p:pic>
        <p:nvPicPr>
          <p:cNvPr id="18439" name="Picture 7" descr="horngren13_21_2"/>
          <p:cNvPicPr>
            <a:picLocks noChangeAspect="1" noChangeArrowheads="1"/>
          </p:cNvPicPr>
          <p:nvPr/>
        </p:nvPicPr>
        <p:blipFill>
          <a:blip r:embed="rId4" cstate="print"/>
          <a:srcRect/>
          <a:stretch>
            <a:fillRect/>
          </a:stretch>
        </p:blipFill>
        <p:spPr bwMode="auto">
          <a:xfrm>
            <a:off x="301607" y="1114187"/>
            <a:ext cx="8385193" cy="5513113"/>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640</TotalTime>
  <Words>1664</Words>
  <Application>Microsoft Office PowerPoint</Application>
  <PresentationFormat>On-screen Show (4:3)</PresentationFormat>
  <Paragraphs>387</Paragraphs>
  <Slides>32</Slides>
  <Notes>20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Office Theme</vt:lpstr>
      <vt:lpstr>Clip</vt:lpstr>
      <vt:lpstr>Worksheet</vt:lpstr>
      <vt:lpstr>Investment Analysis  </vt:lpstr>
      <vt:lpstr>Outline</vt:lpstr>
      <vt:lpstr>Investment analysis - recap</vt:lpstr>
      <vt:lpstr>Investment Appraisal</vt:lpstr>
      <vt:lpstr>Time Value of Money</vt:lpstr>
      <vt:lpstr>Time Value of Money</vt:lpstr>
      <vt:lpstr>Slide 7</vt:lpstr>
      <vt:lpstr>Slide 8</vt:lpstr>
      <vt:lpstr>Slide 9</vt:lpstr>
      <vt:lpstr>Slide 10</vt:lpstr>
      <vt:lpstr>Slide 11</vt:lpstr>
      <vt:lpstr>A Series of Cash Flows</vt:lpstr>
      <vt:lpstr>Slide 13</vt:lpstr>
      <vt:lpstr>Slide 14</vt:lpstr>
      <vt:lpstr>Slide 15</vt:lpstr>
      <vt:lpstr>Slide 16</vt:lpstr>
      <vt:lpstr>Slide 17</vt:lpstr>
      <vt:lpstr>Choosing a Discount Rate</vt:lpstr>
      <vt:lpstr>Discounted Cash Flows</vt:lpstr>
      <vt:lpstr>Two Simplifying Assumptions</vt:lpstr>
      <vt:lpstr>Typical Cash Outflows</vt:lpstr>
      <vt:lpstr>Typical Cash Inflows</vt:lpstr>
      <vt:lpstr>Cash Flows from Net Initial Investment</vt:lpstr>
      <vt:lpstr>Cash Flows from Operations</vt:lpstr>
      <vt:lpstr>Cash Flows from Terminal Disposal of Investment</vt:lpstr>
      <vt:lpstr>The Net Present Value Method</vt:lpstr>
      <vt:lpstr>The Net Present Value Method</vt:lpstr>
      <vt:lpstr>The Net Present Value Method</vt:lpstr>
      <vt:lpstr>Net Present Value (NPV) Method</vt:lpstr>
      <vt:lpstr>Three-Step NPV Method</vt:lpstr>
      <vt:lpstr>Cash Flow Effects From Investment Decisions, Illustrated</vt:lpstr>
      <vt:lpstr>NPV Method Illustrated</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Investment Analysis &amp; Portfolio Management</dc:title>
  <dc:creator>Windows User</dc:creator>
  <cp:lastModifiedBy>vcomsats</cp:lastModifiedBy>
  <cp:revision>100</cp:revision>
  <dcterms:created xsi:type="dcterms:W3CDTF">2013-05-28T09:18:01Z</dcterms:created>
  <dcterms:modified xsi:type="dcterms:W3CDTF">2013-06-01T15:27:33Z</dcterms:modified>
</cp:coreProperties>
</file>