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67" r:id="rId1"/>
  </p:sldMasterIdLst>
  <p:notesMasterIdLst>
    <p:notesMasterId r:id="rId38"/>
  </p:notesMasterIdLst>
  <p:sldIdLst>
    <p:sldId id="256" r:id="rId2"/>
    <p:sldId id="374" r:id="rId3"/>
    <p:sldId id="257" r:id="rId4"/>
    <p:sldId id="382" r:id="rId5"/>
    <p:sldId id="423" r:id="rId6"/>
    <p:sldId id="395" r:id="rId7"/>
    <p:sldId id="384" r:id="rId8"/>
    <p:sldId id="403" r:id="rId9"/>
    <p:sldId id="385" r:id="rId10"/>
    <p:sldId id="419" r:id="rId11"/>
    <p:sldId id="420" r:id="rId12"/>
    <p:sldId id="421" r:id="rId13"/>
    <p:sldId id="405" r:id="rId14"/>
    <p:sldId id="388" r:id="rId15"/>
    <p:sldId id="389" r:id="rId16"/>
    <p:sldId id="406" r:id="rId17"/>
    <p:sldId id="397" r:id="rId18"/>
    <p:sldId id="407" r:id="rId19"/>
    <p:sldId id="408" r:id="rId20"/>
    <p:sldId id="409" r:id="rId21"/>
    <p:sldId id="410" r:id="rId22"/>
    <p:sldId id="411" r:id="rId23"/>
    <p:sldId id="412" r:id="rId24"/>
    <p:sldId id="413" r:id="rId25"/>
    <p:sldId id="414" r:id="rId26"/>
    <p:sldId id="415" r:id="rId27"/>
    <p:sldId id="416" r:id="rId28"/>
    <p:sldId id="417" r:id="rId29"/>
    <p:sldId id="386" r:id="rId30"/>
    <p:sldId id="399" r:id="rId31"/>
    <p:sldId id="400" r:id="rId32"/>
    <p:sldId id="401" r:id="rId33"/>
    <p:sldId id="387" r:id="rId34"/>
    <p:sldId id="391" r:id="rId35"/>
    <p:sldId id="392" r:id="rId36"/>
    <p:sldId id="39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88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855C43DD-563A-46DD-B9C2-969DF7CCFA5D}" type="slidenum">
              <a:rPr lang="en-US"/>
              <a:pPr/>
              <a:t>5</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914400" y="4343400"/>
            <a:ext cx="5029200" cy="4114800"/>
          </a:xfrm>
          <a:noFill/>
          <a:ln/>
        </p:spPr>
        <p:txBody>
          <a:bodyPr/>
          <a:lstStyle/>
          <a:p>
            <a:pPr eaLnBrk="1" hangingPunct="1"/>
            <a:r>
              <a:rPr lang="en-US" smtClean="0">
                <a:cs typeface="Times New Roman" pitchFamily="18" charset="0"/>
              </a:rPr>
              <a:t>Capital budgeting analysis can be used for any decision that involves an outlay now in order to obtain some future return. Typical capital budgeting decisions include:</a:t>
            </a:r>
          </a:p>
          <a:p>
            <a:pPr eaLnBrk="1" hangingPunct="1"/>
            <a:r>
              <a:rPr lang="en-US" smtClean="0">
                <a:cs typeface="Times New Roman" pitchFamily="18" charset="0"/>
              </a:rPr>
              <a:t> </a:t>
            </a:r>
          </a:p>
          <a:p>
            <a:pPr eaLnBrk="1" hangingPunct="1">
              <a:buFontTx/>
              <a:buChar char="•"/>
            </a:pPr>
            <a:r>
              <a:rPr lang="en-US" smtClean="0"/>
              <a:t> </a:t>
            </a:r>
            <a:r>
              <a:rPr lang="en-US" u="sng" smtClean="0"/>
              <a:t>Cost reduction decisions</a:t>
            </a:r>
            <a:r>
              <a:rPr lang="en-US" smtClean="0"/>
              <a:t>. Should new equipment be purchased to reduce costs?</a:t>
            </a:r>
          </a:p>
          <a:p>
            <a:pPr eaLnBrk="1" hangingPunct="1">
              <a:buFontTx/>
              <a:buChar char="•"/>
            </a:pPr>
            <a:r>
              <a:rPr lang="en-US" smtClean="0">
                <a:cs typeface="Times New Roman" pitchFamily="18" charset="0"/>
              </a:rPr>
              <a:t> </a:t>
            </a:r>
            <a:r>
              <a:rPr lang="en-US" u="sng" smtClean="0">
                <a:cs typeface="Times New Roman" pitchFamily="18" charset="0"/>
              </a:rPr>
              <a:t>Expansion decisions</a:t>
            </a:r>
            <a:r>
              <a:rPr lang="en-US" smtClean="0">
                <a:cs typeface="Times New Roman" pitchFamily="18" charset="0"/>
              </a:rPr>
              <a:t>. Should a new plant or warehouse be purchased to increase capacity and sales?</a:t>
            </a:r>
          </a:p>
          <a:p>
            <a:pPr eaLnBrk="1" hangingPunct="1">
              <a:buFontTx/>
              <a:buChar char="•"/>
            </a:pPr>
            <a:r>
              <a:rPr lang="en-US" smtClean="0">
                <a:cs typeface="Times New Roman" pitchFamily="18" charset="0"/>
              </a:rPr>
              <a:t> </a:t>
            </a:r>
            <a:r>
              <a:rPr lang="en-US" u="sng" smtClean="0">
                <a:cs typeface="Times New Roman" pitchFamily="18" charset="0"/>
              </a:rPr>
              <a:t>Equipment selection decisions</a:t>
            </a:r>
            <a:r>
              <a:rPr lang="en-US" smtClean="0">
                <a:cs typeface="Times New Roman" pitchFamily="18" charset="0"/>
              </a:rPr>
              <a:t>. Which of several available machines should be purchased?</a:t>
            </a:r>
            <a:r>
              <a:rPr lang="en-US" smtClean="0"/>
              <a:t> </a:t>
            </a:r>
          </a:p>
          <a:p>
            <a:pPr eaLnBrk="1" hangingPunct="1">
              <a:buFontTx/>
              <a:buChar char="•"/>
            </a:pPr>
            <a:r>
              <a:rPr lang="en-US" smtClean="0"/>
              <a:t> </a:t>
            </a:r>
            <a:r>
              <a:rPr lang="en-US" u="sng" smtClean="0"/>
              <a:t>Lease or buy decisions</a:t>
            </a:r>
            <a:r>
              <a:rPr lang="en-US" smtClean="0"/>
              <a:t>. Should new equipment be leased or purchased?</a:t>
            </a:r>
          </a:p>
          <a:p>
            <a:pPr eaLnBrk="1" hangingPunct="1">
              <a:buFontTx/>
              <a:buChar char="•"/>
            </a:pPr>
            <a:r>
              <a:rPr lang="en-US" smtClean="0">
                <a:cs typeface="Times New Roman" pitchFamily="18" charset="0"/>
              </a:rPr>
              <a:t> </a:t>
            </a:r>
            <a:r>
              <a:rPr lang="en-US" u="sng" smtClean="0">
                <a:cs typeface="Times New Roman" pitchFamily="18" charset="0"/>
              </a:rPr>
              <a:t>Equipment replacement decisions</a:t>
            </a:r>
            <a:r>
              <a:rPr lang="en-US" smtClean="0">
                <a:cs typeface="Times New Roman" pitchFamily="18" charset="0"/>
              </a:rPr>
              <a:t>. Should old equipment be replaced now or later?</a:t>
            </a:r>
          </a:p>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E0EB19-4408-4705-9ACF-27F2671C53AF}" type="slidenum">
              <a:rPr lang="en-US"/>
              <a:pPr/>
              <a:t>6</a:t>
            </a:fld>
            <a:endParaRPr lang="en-US" dirty="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B7E08B8E-BA75-43B7-859B-6923DD62D6FD}" type="slidenum">
              <a:rPr lang="en-US"/>
              <a:pPr/>
              <a:t>10</a:t>
            </a:fld>
            <a:endParaRPr lang="en-US" dirty="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The simple rate of return method (also known as the accounting rate of return or the unadjusted rate of return) does not focus on cash flows, rather it focuses on accounting net operating income.</a:t>
            </a:r>
          </a:p>
          <a:p>
            <a:pPr eaLnBrk="1" hangingPunct="1"/>
            <a:endParaRPr lang="en-US" dirty="0" smtClean="0">
              <a:cs typeface="Times New Roman" pitchFamily="18" charset="0"/>
            </a:endParaRPr>
          </a:p>
          <a:p>
            <a:pPr eaLnBrk="1" hangingPunct="1"/>
            <a:r>
              <a:rPr lang="en-US" dirty="0" smtClean="0">
                <a:cs typeface="Times New Roman" pitchFamily="18" charset="0"/>
              </a:rPr>
              <a:t>The equation for computing the simple rate of return is as shown.</a:t>
            </a:r>
            <a:r>
              <a:rPr lang="en-US" dirty="0" smtClean="0"/>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D5615E61-A13E-4D24-B0E4-AF7FF1E6B3E5}" type="slidenum">
              <a:rPr lang="en-US"/>
              <a:pPr/>
              <a:t>11</a:t>
            </a:fld>
            <a:endParaRPr lang="en-US" dirty="0"/>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Assume the management of the Daily Grind wants to install an espresso bar in its restaurant.</a:t>
            </a:r>
          </a:p>
          <a:p>
            <a:pPr eaLnBrk="1" hangingPunct="1"/>
            <a:endParaRPr lang="en-US" dirty="0" smtClean="0">
              <a:cs typeface="Times New Roman" pitchFamily="18" charset="0"/>
            </a:endParaRPr>
          </a:p>
          <a:p>
            <a:pPr eaLnBrk="1" hangingPunct="1"/>
            <a:r>
              <a:rPr lang="en-US" dirty="0" smtClean="0">
                <a:cs typeface="Times New Roman" pitchFamily="18" charset="0"/>
              </a:rPr>
              <a:t>The cost of the espresso bar is $140,000 and it has a ten-year life.</a:t>
            </a:r>
          </a:p>
          <a:p>
            <a:pPr eaLnBrk="1" hangingPunct="1"/>
            <a:endParaRPr lang="en-US" dirty="0" smtClean="0">
              <a:cs typeface="Times New Roman" pitchFamily="18" charset="0"/>
            </a:endParaRPr>
          </a:p>
          <a:p>
            <a:pPr eaLnBrk="1" hangingPunct="1"/>
            <a:r>
              <a:rPr lang="en-US" dirty="0" smtClean="0">
                <a:cs typeface="Times New Roman" pitchFamily="18" charset="0"/>
              </a:rPr>
              <a:t>The espresso bar will generate incremental revenues of $100,000 and incremental expenses of $65,000, including depreciation.</a:t>
            </a:r>
          </a:p>
          <a:p>
            <a:pPr eaLnBrk="1" hangingPunct="1"/>
            <a:endParaRPr lang="en-US" dirty="0" smtClean="0">
              <a:cs typeface="Times New Roman" pitchFamily="18" charset="0"/>
            </a:endParaRPr>
          </a:p>
          <a:p>
            <a:pPr eaLnBrk="1" hangingPunct="1"/>
            <a:r>
              <a:rPr lang="en-US" dirty="0" smtClean="0"/>
              <a:t>What is the simple rate of return on this project?</a:t>
            </a:r>
          </a:p>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DEAF96DA-90FE-4EA4-9C8B-416625E48688}" type="slidenum">
              <a:rPr lang="en-US"/>
              <a:pPr/>
              <a:t>12</a:t>
            </a:fld>
            <a:endParaRPr lang="en-US" dirty="0"/>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xfrm>
            <a:off x="914400" y="4343400"/>
            <a:ext cx="5029200" cy="4114800"/>
          </a:xfrm>
          <a:noFill/>
          <a:ln/>
        </p:spPr>
        <p:txBody>
          <a:bodyPr/>
          <a:lstStyle/>
          <a:p>
            <a:pPr marL="228600" indent="-228600" eaLnBrk="1" hangingPunct="1"/>
            <a:r>
              <a:rPr lang="en-US" dirty="0" smtClean="0">
                <a:cs typeface="Times New Roman" pitchFamily="18" charset="0"/>
              </a:rPr>
              <a:t>The simple rate of return is 25 percent. </a:t>
            </a:r>
          </a:p>
          <a:p>
            <a:pPr marL="228600" indent="-228600" eaLnBrk="1" hangingPunct="1"/>
            <a:endParaRPr lang="en-US" dirty="0" smtClean="0"/>
          </a:p>
          <a:p>
            <a:pPr marL="228600" indent="-228600">
              <a:spcBef>
                <a:spcPct val="0"/>
              </a:spcBef>
            </a:pPr>
            <a:r>
              <a:rPr lang="en-US" dirty="0" smtClean="0">
                <a:cs typeface="Times New Roman" pitchFamily="18" charset="0"/>
              </a:rPr>
              <a:t>Criticisms of the simple rate of return include the following.</a:t>
            </a:r>
          </a:p>
          <a:p>
            <a:pPr marL="228600" indent="-228600">
              <a:spcBef>
                <a:spcPct val="0"/>
              </a:spcBef>
            </a:pPr>
            <a:r>
              <a:rPr lang="en-US" dirty="0" smtClean="0">
                <a:cs typeface="Times New Roman" pitchFamily="18" charset="0"/>
              </a:rPr>
              <a:t> </a:t>
            </a:r>
          </a:p>
          <a:p>
            <a:pPr marL="228600" indent="-228600">
              <a:spcBef>
                <a:spcPct val="0"/>
              </a:spcBef>
              <a:buFontTx/>
              <a:buAutoNum type="arabicPeriod"/>
            </a:pPr>
            <a:r>
              <a:rPr lang="en-US" dirty="0" smtClean="0">
                <a:cs typeface="Times New Roman" pitchFamily="18" charset="0"/>
              </a:rPr>
              <a:t>It does not consider the time value of money.</a:t>
            </a:r>
            <a:br>
              <a:rPr lang="en-US" dirty="0" smtClean="0">
                <a:cs typeface="Times New Roman" pitchFamily="18" charset="0"/>
              </a:rPr>
            </a:br>
            <a:endParaRPr lang="en-US" dirty="0" smtClean="0">
              <a:cs typeface="Times New Roman" pitchFamily="18" charset="0"/>
            </a:endParaRPr>
          </a:p>
          <a:p>
            <a:pPr marL="228600" indent="-228600">
              <a:spcBef>
                <a:spcPct val="0"/>
              </a:spcBef>
              <a:buFontTx/>
              <a:buAutoNum type="arabicPeriod"/>
            </a:pPr>
            <a:r>
              <a:rPr lang="en-US" dirty="0" smtClean="0"/>
              <a:t>The simple rate of return fluctuates from year to year when used to evaluate projects that do not have constant annual incremental revenues and expenses.  </a:t>
            </a:r>
            <a:r>
              <a:rPr lang="en-US" dirty="0" smtClean="0">
                <a:cs typeface="Times New Roman" pitchFamily="18" charset="0"/>
              </a:rPr>
              <a:t>The same project may appear desirable in some years and undesirable in others.</a:t>
            </a:r>
            <a:r>
              <a:rPr lang="en-US" dirty="0" smtClean="0"/>
              <a:t> </a:t>
            </a:r>
          </a:p>
          <a:p>
            <a:pPr marL="228600" indent="-228600"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462EA336-9441-4886-98F8-0EF8A060F47E}" type="slidenum">
              <a:rPr lang="en-US"/>
              <a:pPr/>
              <a:t>16</a:t>
            </a:fld>
            <a:endParaRPr lang="en-US" dirty="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r>
              <a:rPr lang="en-US" dirty="0" smtClean="0"/>
              <a:t>Learning objective number 3 is to determine the payback period for an investment.</a:t>
            </a:r>
          </a:p>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5B67AF-ECB3-4829-A977-62EE504D9715}" type="slidenum">
              <a:rPr lang="en-US"/>
              <a:pPr/>
              <a:t>17</a:t>
            </a:fld>
            <a:endParaRPr lang="en-US" dirty="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89897FAF-176E-43B1-BE79-66515F1291AF}" type="slidenum">
              <a:rPr lang="en-US"/>
              <a:pPr/>
              <a:t>18</a:t>
            </a:fld>
            <a:endParaRPr lang="en-US" dirty="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cs typeface="Times New Roman" pitchFamily="18" charset="0"/>
              </a:rPr>
              <a:t>The payback method focuses on the payback period, which is the length of time that it takes for a project to recoup its initial cost out of the cash receipts that it generates.</a:t>
            </a:r>
          </a:p>
          <a:p>
            <a:pPr eaLnBrk="1" hangingPunct="1"/>
            <a:endParaRPr lang="en-US" dirty="0" smtClean="0">
              <a:cs typeface="Times New Roman" pitchFamily="18" charset="0"/>
            </a:endParaRPr>
          </a:p>
          <a:p>
            <a:pPr eaLnBrk="1" hangingPunct="1"/>
            <a:r>
              <a:rPr lang="en-US" dirty="0" smtClean="0"/>
              <a:t>When the net annual cash inflow is the same every year, the formula for computing the payback period is the investment required divided by the net annual cash inflow.</a:t>
            </a:r>
          </a:p>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66CF8C28-C398-453B-80E4-3E56C96F5DA2}" type="slidenum">
              <a:rPr lang="en-US"/>
              <a:pPr/>
              <a:t>19</a:t>
            </a:fld>
            <a:endParaRPr lang="en-US" dirty="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xfrm>
            <a:off x="914400" y="4343400"/>
            <a:ext cx="5029200" cy="4114800"/>
          </a:xfrm>
          <a:noFill/>
          <a:ln/>
        </p:spPr>
        <p:txBody>
          <a:bodyPr/>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642CA9F8-8DD5-4E78-8157-37D58D6D97BA}" type="slidenum">
              <a:rPr lang="en-US"/>
              <a:pPr/>
              <a:t>20</a:t>
            </a:fld>
            <a:endParaRPr lang="en-US" dirty="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cs typeface="Times New Roman" pitchFamily="18" charset="0"/>
              </a:rPr>
              <a:t>The payback period is 4.0 years. Therefore, management would choose to invest in the bar.</a:t>
            </a:r>
            <a:r>
              <a:rPr lang="en-US" dirty="0" smtClean="0"/>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38B892DD-3A76-43EE-BD6D-5566329300AF}" type="slidenum">
              <a:rPr lang="en-US"/>
              <a:pPr/>
              <a:t>21</a:t>
            </a:fld>
            <a:endParaRPr lang="en-US" dirty="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Consider the information provided for two investments. Which project has the shortest payback period?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6623554B-616E-4A1E-BED7-1AE422B4C89C}" type="slidenum">
              <a:rPr lang="en-US"/>
              <a:pPr/>
              <a:t>22</a:t>
            </a:fld>
            <a:endParaRPr lang="en-US" dirty="0"/>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Project X has the shortest payback period of two years. But, the real question is which project do you think is better?  It looks like Project Y may be the better of the two investments because it has a much higher cash inflow over the ten-year period.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739B527F-0942-4CEB-B459-BE0B97E4F64C}" type="slidenum">
              <a:rPr lang="en-US"/>
              <a:pPr/>
              <a:t>23</a:t>
            </a:fld>
            <a:endParaRPr lang="en-US" dirty="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xfrm>
            <a:off x="914400" y="4343400"/>
            <a:ext cx="5029200" cy="4114800"/>
          </a:xfrm>
          <a:noFill/>
          <a:ln/>
        </p:spPr>
        <p:txBody>
          <a:bodyPr/>
          <a:lstStyle/>
          <a:p>
            <a:pPr marL="228600" indent="-228600" eaLnBrk="1" hangingPunct="1"/>
            <a:r>
              <a:rPr lang="en-US" dirty="0" smtClean="0">
                <a:cs typeface="Times New Roman" pitchFamily="18" charset="0"/>
              </a:rPr>
              <a:t>Criticisms of the payback method include the following.</a:t>
            </a:r>
          </a:p>
          <a:p>
            <a:pPr marL="228600" indent="-228600" eaLnBrk="1" hangingPunct="1"/>
            <a:endParaRPr lang="en-US" dirty="0" smtClean="0">
              <a:cs typeface="Times New Roman" pitchFamily="18" charset="0"/>
            </a:endParaRPr>
          </a:p>
          <a:p>
            <a:pPr marL="228600" indent="-228600" eaLnBrk="1" hangingPunct="1">
              <a:buFontTx/>
              <a:buAutoNum type="arabicPeriod"/>
            </a:pPr>
            <a:r>
              <a:rPr lang="en-US" dirty="0" smtClean="0">
                <a:cs typeface="Times New Roman" pitchFamily="18" charset="0"/>
              </a:rPr>
              <a:t>The payback method does not consider the time value of money.</a:t>
            </a:r>
            <a:r>
              <a:rPr lang="en-US" dirty="0" smtClean="0"/>
              <a:t> </a:t>
            </a:r>
          </a:p>
          <a:p>
            <a:pPr marL="228600" indent="-228600" eaLnBrk="1" hangingPunct="1">
              <a:buFontTx/>
              <a:buAutoNum type="arabicPeriod"/>
            </a:pPr>
            <a:endParaRPr lang="en-US" dirty="0" smtClean="0"/>
          </a:p>
          <a:p>
            <a:pPr marL="228600" indent="-228600" eaLnBrk="1" hangingPunct="1">
              <a:buFontTx/>
              <a:buAutoNum type="arabicPeriod"/>
            </a:pPr>
            <a:r>
              <a:rPr lang="en-US" dirty="0" smtClean="0">
                <a:cs typeface="Times New Roman" pitchFamily="18" charset="0"/>
              </a:rPr>
              <a:t>A shorter payback period does not always mean that one investment is more desirable than another.  This is because the </a:t>
            </a:r>
            <a:r>
              <a:rPr lang="en-US" dirty="0" smtClean="0"/>
              <a:t>payback method ignores cash flows after the payback period, thus, it has no inherent mechanism for highlighting differences in useful life between investments.</a:t>
            </a:r>
          </a:p>
          <a:p>
            <a:pPr marL="228600" indent="-228600" eaLnBrk="1" hangingPunct="1"/>
            <a:endParaRPr lang="en-US" dirty="0" smtClean="0">
              <a:cs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4F3F1697-C11A-4268-9A6A-01EFC81F3A5C}" type="slidenum">
              <a:rPr lang="en-US"/>
              <a:pPr/>
              <a:t>24</a:t>
            </a:fld>
            <a:endParaRPr lang="en-US" dirty="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xfrm>
            <a:off x="914400" y="4343400"/>
            <a:ext cx="5029200" cy="4114800"/>
          </a:xfrm>
          <a:noFill/>
          <a:ln/>
        </p:spPr>
        <p:txBody>
          <a:bodyPr/>
          <a:lstStyle/>
          <a:p>
            <a:pPr marL="228600" indent="-228600" eaLnBrk="1" hangingPunct="1"/>
            <a:r>
              <a:rPr lang="en-US" dirty="0" smtClean="0">
                <a:cs typeface="Times New Roman" pitchFamily="18" charset="0"/>
              </a:rPr>
              <a:t>Strengths of the payback method include the following. </a:t>
            </a:r>
          </a:p>
          <a:p>
            <a:pPr marL="228600" indent="-228600" eaLnBrk="1" hangingPunct="1"/>
            <a:endParaRPr lang="en-US" dirty="0" smtClean="0">
              <a:cs typeface="Times New Roman" pitchFamily="18" charset="0"/>
            </a:endParaRPr>
          </a:p>
          <a:p>
            <a:pPr marL="228600" indent="-228600" eaLnBrk="1" hangingPunct="1">
              <a:buFontTx/>
              <a:buAutoNum type="arabicPeriod"/>
            </a:pPr>
            <a:r>
              <a:rPr lang="en-US" dirty="0" smtClean="0"/>
              <a:t>It can serve as a screening tool to help identify which investment proposals are in the “ballpark.”</a:t>
            </a:r>
          </a:p>
          <a:p>
            <a:pPr marL="228600" indent="-228600" eaLnBrk="1" hangingPunct="1">
              <a:buFontTx/>
              <a:buAutoNum type="arabicPeriod"/>
            </a:pPr>
            <a:r>
              <a:rPr lang="en-US" dirty="0" smtClean="0">
                <a:cs typeface="Times New Roman" pitchFamily="18" charset="0"/>
              </a:rPr>
              <a:t>It can aid companies that are “cash poor” in identifying investments that will recoup cash investments quickly.</a:t>
            </a:r>
          </a:p>
          <a:p>
            <a:pPr marL="228600" indent="-228600" eaLnBrk="1" hangingPunct="1">
              <a:buFontTx/>
              <a:buAutoNum type="arabicPeriod"/>
            </a:pPr>
            <a:r>
              <a:rPr lang="en-US" dirty="0" smtClean="0">
                <a:cs typeface="Times New Roman" pitchFamily="18" charset="0"/>
              </a:rPr>
              <a:t>It can help companies that compete in industries where products become obsolete rapidly to identify products that will recoup their initial investment quickly.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B1B17271-6137-4387-855B-ECDAA8695B2C}" type="slidenum">
              <a:rPr lang="en-US"/>
              <a:pPr/>
              <a:t>25</a:t>
            </a:fld>
            <a:endParaRPr lang="en-US" dirty="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When the cash flows associated with an investment project change from year to year, the payback formula introduced earlier cannot be used. Instead, the un-recovered investment must be tracked year by year.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8402469B-E5EF-4441-8B4B-7EAE634A0F37}" type="slidenum">
              <a:rPr lang="en-US"/>
              <a:pPr/>
              <a:t>26</a:t>
            </a:fld>
            <a:endParaRPr lang="en-US" dirty="0"/>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cs typeface="Times New Roman" pitchFamily="18" charset="0"/>
              </a:rPr>
              <a:t>For </a:t>
            </a:r>
            <a:r>
              <a:rPr lang="en-US" dirty="0" smtClean="0"/>
              <a:t>example, if a project requires an initial investment of $4,000 and provides uneven net cash inflows in years 1 to 5 as shown. The investment would be fully recovered in year 4.</a:t>
            </a:r>
          </a:p>
          <a:p>
            <a:pPr eaLnBrk="1" hangingPunct="1"/>
            <a:endParaRPr lang="en-US" dirty="0" smtClean="0"/>
          </a:p>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D8283DF-02A4-4AD6-B8BD-1593A1D45D9F}" type="slidenum">
              <a:rPr lang="en-US" smtClean="0"/>
              <a:pPr/>
              <a:t>27</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D14E721-50A3-4A71-BCB4-85F9D82B53F4}" type="slidenum">
              <a:rPr lang="en-US" smtClean="0"/>
              <a:pPr/>
              <a:t>28</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1AC26E-4740-4F78-A47A-BF1536B75C30}" type="slidenum">
              <a:rPr lang="en-US"/>
              <a:pPr/>
              <a:t>30</a:t>
            </a:fld>
            <a:endParaRPr lang="en-US" dirty="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D881F0-BCAA-4166-BCCA-8B89FD32DF94}" type="slidenum">
              <a:rPr lang="en-US"/>
              <a:pPr/>
              <a:t>31</a:t>
            </a:fld>
            <a:endParaRPr lang="en-US" dirty="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8B0236-9B69-4E8C-B564-684D4322BC38}" type="slidenum">
              <a:rPr lang="en-US"/>
              <a:pPr/>
              <a:t>32</a:t>
            </a:fld>
            <a:endParaRPr lang="en-US" dirty="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GB"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GB" dirty="0"/>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521DB01D-2668-4F5B-A952-5D06A4030FD9}" type="slidenum">
              <a:rPr lang="en-GB"/>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7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15.xml"/><Relationship Id="rId7"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16.xml"/><Relationship Id="rId7"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Microsoft_Office_Excel_97-2003_Worksheet1.xls"/></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5</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Recap</a:t>
            </a:r>
            <a:endParaRPr lang="en-US" sz="2800" dirty="0"/>
          </a:p>
        </p:txBody>
      </p:sp>
      <p:sp>
        <p:nvSpPr>
          <p:cNvPr id="3" name="Content Placeholder 2"/>
          <p:cNvSpPr>
            <a:spLocks noGrp="1"/>
          </p:cNvSpPr>
          <p:nvPr>
            <p:ph idx="1"/>
          </p:nvPr>
        </p:nvSpPr>
        <p:spPr/>
        <p:txBody>
          <a:bodyPr>
            <a:noAutofit/>
          </a:bodyPr>
          <a:lstStyle/>
          <a:p>
            <a:pPr algn="just">
              <a:buNone/>
            </a:pPr>
            <a:r>
              <a:rPr lang="en-US" sz="1800" dirty="0" smtClean="0">
                <a:latin typeface="Arial" pitchFamily="34" charset="0"/>
                <a:cs typeface="Arial" pitchFamily="34" charset="0"/>
              </a:rPr>
              <a:t>	Our earlier lectures have introduced us about investment reasons for investments, investment objectives, real investment and financial investment, investment analysis, characteristics of investment, risk factors, securities, forms of securities, investment process and markets. </a:t>
            </a: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Investment analysis – recap</a:t>
            </a:r>
          </a:p>
          <a:p>
            <a:r>
              <a:rPr lang="en-US" sz="1800" dirty="0" smtClean="0">
                <a:latin typeface="Arial" pitchFamily="34" charset="0"/>
                <a:cs typeface="Arial" pitchFamily="34" charset="0"/>
              </a:rPr>
              <a:t>Investment analysis - methods</a:t>
            </a:r>
          </a:p>
          <a:p>
            <a:r>
              <a:rPr lang="en-US" sz="1800" dirty="0" smtClean="0">
                <a:latin typeface="Arial" pitchFamily="34" charset="0"/>
                <a:cs typeface="Arial" pitchFamily="34" charset="0"/>
              </a:rPr>
              <a:t>Accounting rate of return</a:t>
            </a:r>
          </a:p>
          <a:p>
            <a:r>
              <a:rPr lang="en-US" sz="1800" dirty="0" smtClean="0">
                <a:latin typeface="Arial" pitchFamily="34" charset="0"/>
                <a:cs typeface="Arial" pitchFamily="34" charset="0"/>
              </a:rPr>
              <a:t>Pay back period</a:t>
            </a:r>
          </a:p>
          <a:p>
            <a:r>
              <a:rPr lang="en-US" sz="1800" dirty="0" smtClean="0">
                <a:latin typeface="Arial" pitchFamily="34" charset="0"/>
                <a:cs typeface="Arial" pitchFamily="34" charset="0"/>
              </a:rPr>
              <a:t>Example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Investment analysis - recap</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r>
              <a:rPr lang="en-US" sz="1800" dirty="0" smtClean="0">
                <a:latin typeface="Arial" pitchFamily="34" charset="0"/>
                <a:cs typeface="Arial" pitchFamily="34" charset="0"/>
              </a:rPr>
              <a:t>	”Investment analysis is the study of financial securities for the purpose of successful investing.”</a:t>
            </a:r>
          </a:p>
          <a:p>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This definition contains within it a number of important points.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Firstly, there are the facts about financial securities: how to trade and what assets there are to trade. </a:t>
            </a:r>
          </a:p>
          <a:p>
            <a:r>
              <a:rPr lang="en-US" sz="1800" dirty="0" smtClean="0">
                <a:latin typeface="Arial" pitchFamily="34" charset="0"/>
                <a:cs typeface="Arial" pitchFamily="34" charset="0"/>
              </a:rPr>
              <a:t>Secondly, there are issues involved in studying these securities: the calculation of risks, returns and the relationship between the two. </a:t>
            </a:r>
          </a:p>
          <a:p>
            <a:r>
              <a:rPr lang="en-US" sz="1800" dirty="0" smtClean="0">
                <a:latin typeface="Arial" pitchFamily="34" charset="0"/>
                <a:cs typeface="Arial" pitchFamily="34" charset="0"/>
              </a:rPr>
              <a:t>Then there is the question of what success means for an investor, and the investment strategies which ensure that choices are successful. </a:t>
            </a:r>
          </a:p>
          <a:p>
            <a:r>
              <a:rPr lang="en-US" sz="1800" dirty="0" smtClean="0">
                <a:latin typeface="Arial" pitchFamily="34" charset="0"/>
                <a:cs typeface="Arial" pitchFamily="34" charset="0"/>
              </a:rPr>
              <a:t>Finally, there are the theories that are necessary to try to understand how the markets work and how assets are priced</a:t>
            </a:r>
          </a:p>
          <a:p>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1"/>
          <p:cNvSpPr>
            <a:spLocks noGrp="1" noChangeArrowheads="1"/>
          </p:cNvSpPr>
          <p:nvPr>
            <p:ph type="title"/>
          </p:nvPr>
        </p:nvSpPr>
        <p:spPr/>
        <p:txBody>
          <a:bodyPr>
            <a:normAutofit/>
          </a:bodyPr>
          <a:lstStyle/>
          <a:p>
            <a:pPr eaLnBrk="1" hangingPunct="1"/>
            <a:r>
              <a:rPr lang="en-US" sz="3200" dirty="0" smtClean="0">
                <a:latin typeface="Arial" pitchFamily="34" charset="0"/>
                <a:cs typeface="Arial" pitchFamily="34" charset="0"/>
              </a:rPr>
              <a:t>Typical </a:t>
            </a:r>
            <a:r>
              <a:rPr lang="en-US" sz="3200" dirty="0" smtClean="0">
                <a:latin typeface="Arial" pitchFamily="34" charset="0"/>
                <a:cs typeface="Arial" pitchFamily="34" charset="0"/>
              </a:rPr>
              <a:t>Investment Analysis</a:t>
            </a:r>
            <a:endParaRPr lang="en-US" sz="3200" dirty="0" smtClean="0">
              <a:latin typeface="Arial" pitchFamily="34" charset="0"/>
              <a:cs typeface="Arial" pitchFamily="34" charset="0"/>
            </a:endParaRPr>
          </a:p>
        </p:txBody>
      </p:sp>
      <p:grpSp>
        <p:nvGrpSpPr>
          <p:cNvPr id="2" name="Group 3"/>
          <p:cNvGrpSpPr>
            <a:grpSpLocks/>
          </p:cNvGrpSpPr>
          <p:nvPr/>
        </p:nvGrpSpPr>
        <p:grpSpPr bwMode="auto">
          <a:xfrm>
            <a:off x="3048000" y="2895600"/>
            <a:ext cx="2667000" cy="609600"/>
            <a:chOff x="1872" y="1056"/>
            <a:chExt cx="1680" cy="384"/>
          </a:xfrm>
        </p:grpSpPr>
        <p:sp>
          <p:nvSpPr>
            <p:cNvPr id="43012" name="AutoShape 4"/>
            <p:cNvSpPr>
              <a:spLocks noChangeArrowheads="1"/>
            </p:cNvSpPr>
            <p:nvPr/>
          </p:nvSpPr>
          <p:spPr bwMode="auto">
            <a:xfrm>
              <a:off x="1872" y="1056"/>
              <a:ext cx="1680" cy="384"/>
            </a:xfrm>
            <a:prstGeom prst="roundRect">
              <a:avLst>
                <a:gd name="adj" fmla="val 16667"/>
              </a:avLst>
            </a:prstGeom>
            <a:solidFill>
              <a:schemeClr val="accent2"/>
            </a:solidFill>
            <a:ln w="9525">
              <a:solidFill>
                <a:srgbClr val="000000"/>
              </a:solidFill>
              <a:round/>
              <a:headEnd/>
              <a:tailEnd/>
            </a:ln>
            <a:effectLst>
              <a:outerShdw dist="35921" dir="2700000" algn="ctr" rotWithShape="0">
                <a:srgbClr val="000000"/>
              </a:outerShdw>
            </a:effectLst>
          </p:spPr>
          <p:txBody>
            <a:bodyPr wrap="none" anchor="ctr"/>
            <a:lstStyle/>
            <a:p>
              <a:pPr algn="ctr">
                <a:defRPr/>
              </a:pPr>
              <a:endParaRPr lang="en-US" sz="2400" baseline="0">
                <a:solidFill>
                  <a:srgbClr val="663300"/>
                </a:solidFill>
                <a:latin typeface="Times New Roman" pitchFamily="18" charset="0"/>
              </a:endParaRPr>
            </a:p>
          </p:txBody>
        </p:sp>
        <p:sp>
          <p:nvSpPr>
            <p:cNvPr id="43013" name="Rectangle 5"/>
            <p:cNvSpPr>
              <a:spLocks noChangeArrowheads="1"/>
            </p:cNvSpPr>
            <p:nvPr/>
          </p:nvSpPr>
          <p:spPr bwMode="auto">
            <a:xfrm>
              <a:off x="1926" y="1086"/>
              <a:ext cx="1506" cy="309"/>
            </a:xfrm>
            <a:prstGeom prst="rect">
              <a:avLst/>
            </a:prstGeom>
            <a:noFill/>
            <a:ln w="12700">
              <a:noFill/>
              <a:miter lim="800000"/>
              <a:headEnd/>
              <a:tailEnd/>
            </a:ln>
            <a:effectLst/>
          </p:spPr>
          <p:txBody>
            <a:bodyPr wrap="none" lIns="90488" tIns="44450" rIns="90488" bIns="44450">
              <a:spAutoFit/>
            </a:bodyPr>
            <a:lstStyle/>
            <a:p>
              <a:pPr eaLnBrk="0" hangingPunct="0">
                <a:spcBef>
                  <a:spcPct val="20000"/>
                </a:spcBef>
                <a:defRPr/>
              </a:pPr>
              <a:r>
                <a:rPr lang="en-US" sz="2600" baseline="0" dirty="0">
                  <a:solidFill>
                    <a:srgbClr val="663300"/>
                  </a:solidFill>
                  <a:effectLst>
                    <a:outerShdw blurRad="38100" dist="38100" dir="2700000" algn="tl">
                      <a:srgbClr val="C0C0C0"/>
                    </a:outerShdw>
                  </a:effectLst>
                  <a:latin typeface="Arial" pitchFamily="34" charset="0"/>
                  <a:cs typeface="Arial" pitchFamily="34" charset="0"/>
                </a:rPr>
                <a:t>Plant</a:t>
              </a:r>
              <a:r>
                <a:rPr lang="en-US" sz="2600" baseline="0" dirty="0">
                  <a:solidFill>
                    <a:srgbClr val="663300"/>
                  </a:solidFill>
                  <a:effectLst>
                    <a:outerShdw blurRad="38100" dist="38100" dir="2700000" algn="tl">
                      <a:srgbClr val="C0C0C0"/>
                    </a:outerShdw>
                  </a:effectLst>
                </a:rPr>
                <a:t> expansion</a:t>
              </a:r>
            </a:p>
          </p:txBody>
        </p:sp>
      </p:grpSp>
      <p:grpSp>
        <p:nvGrpSpPr>
          <p:cNvPr id="3" name="Group 6"/>
          <p:cNvGrpSpPr>
            <a:grpSpLocks/>
          </p:cNvGrpSpPr>
          <p:nvPr/>
        </p:nvGrpSpPr>
        <p:grpSpPr bwMode="auto">
          <a:xfrm>
            <a:off x="533400" y="3810000"/>
            <a:ext cx="3276600" cy="609600"/>
            <a:chOff x="384" y="1666"/>
            <a:chExt cx="2064" cy="384"/>
          </a:xfrm>
        </p:grpSpPr>
        <p:sp>
          <p:nvSpPr>
            <p:cNvPr id="43015" name="AutoShape 7"/>
            <p:cNvSpPr>
              <a:spLocks noChangeArrowheads="1"/>
            </p:cNvSpPr>
            <p:nvPr/>
          </p:nvSpPr>
          <p:spPr bwMode="auto">
            <a:xfrm>
              <a:off x="384" y="1666"/>
              <a:ext cx="2064" cy="384"/>
            </a:xfrm>
            <a:prstGeom prst="roundRect">
              <a:avLst>
                <a:gd name="adj" fmla="val 16667"/>
              </a:avLst>
            </a:prstGeom>
            <a:solidFill>
              <a:srgbClr val="CC9900"/>
            </a:solidFill>
            <a:ln w="9525">
              <a:solidFill>
                <a:schemeClr val="tx1"/>
              </a:solidFill>
              <a:round/>
              <a:headEnd/>
              <a:tailEnd/>
            </a:ln>
            <a:effectLst>
              <a:outerShdw dist="35921" dir="2700000" algn="ctr" rotWithShape="0">
                <a:srgbClr val="000000"/>
              </a:outerShdw>
            </a:effectLst>
          </p:spPr>
          <p:txBody>
            <a:bodyPr wrap="none" anchor="ctr"/>
            <a:lstStyle/>
            <a:p>
              <a:pPr>
                <a:defRPr/>
              </a:pPr>
              <a:endParaRPr lang="en-US"/>
            </a:p>
          </p:txBody>
        </p:sp>
        <p:sp>
          <p:nvSpPr>
            <p:cNvPr id="43016" name="Rectangle 8"/>
            <p:cNvSpPr>
              <a:spLocks noChangeArrowheads="1"/>
            </p:cNvSpPr>
            <p:nvPr/>
          </p:nvSpPr>
          <p:spPr bwMode="auto">
            <a:xfrm>
              <a:off x="421" y="1705"/>
              <a:ext cx="1990" cy="306"/>
            </a:xfrm>
            <a:prstGeom prst="rect">
              <a:avLst/>
            </a:prstGeom>
            <a:noFill/>
            <a:ln w="12700">
              <a:noFill/>
              <a:miter lim="800000"/>
              <a:headEnd/>
              <a:tailEnd/>
            </a:ln>
            <a:effectLst/>
          </p:spPr>
          <p:txBody>
            <a:bodyPr wrap="none" lIns="90488" tIns="44450" rIns="90488" bIns="44450">
              <a:spAutoFit/>
            </a:bodyPr>
            <a:lstStyle/>
            <a:p>
              <a:pPr eaLnBrk="0" hangingPunct="0">
                <a:spcBef>
                  <a:spcPct val="20000"/>
                </a:spcBef>
                <a:defRPr/>
              </a:pPr>
              <a:r>
                <a:rPr lang="en-US" sz="2600" baseline="0" dirty="0">
                  <a:solidFill>
                    <a:schemeClr val="bg1"/>
                  </a:solidFill>
                  <a:effectLst>
                    <a:outerShdw blurRad="38100" dist="38100" dir="2700000" algn="tl">
                      <a:srgbClr val="C0C0C0"/>
                    </a:outerShdw>
                  </a:effectLst>
                  <a:latin typeface="Arial" pitchFamily="34" charset="0"/>
                  <a:cs typeface="Arial" pitchFamily="34" charset="0"/>
                </a:rPr>
                <a:t>Equipment</a:t>
              </a:r>
              <a:r>
                <a:rPr lang="en-US" sz="2600" baseline="0" dirty="0">
                  <a:solidFill>
                    <a:schemeClr val="bg1"/>
                  </a:solidFill>
                  <a:effectLst>
                    <a:outerShdw blurRad="38100" dist="38100" dir="2700000" algn="tl">
                      <a:srgbClr val="C0C0C0"/>
                    </a:outerShdw>
                  </a:effectLst>
                </a:rPr>
                <a:t> selection</a:t>
              </a:r>
            </a:p>
          </p:txBody>
        </p:sp>
      </p:grpSp>
      <p:grpSp>
        <p:nvGrpSpPr>
          <p:cNvPr id="4" name="Group 9"/>
          <p:cNvGrpSpPr>
            <a:grpSpLocks/>
          </p:cNvGrpSpPr>
          <p:nvPr/>
        </p:nvGrpSpPr>
        <p:grpSpPr bwMode="auto">
          <a:xfrm>
            <a:off x="5029200" y="3810000"/>
            <a:ext cx="3810000" cy="685800"/>
            <a:chOff x="2976" y="1584"/>
            <a:chExt cx="2400" cy="432"/>
          </a:xfrm>
        </p:grpSpPr>
        <p:sp>
          <p:nvSpPr>
            <p:cNvPr id="43018" name="AutoShape 10"/>
            <p:cNvSpPr>
              <a:spLocks noChangeArrowheads="1"/>
            </p:cNvSpPr>
            <p:nvPr/>
          </p:nvSpPr>
          <p:spPr bwMode="auto">
            <a:xfrm>
              <a:off x="2976" y="1584"/>
              <a:ext cx="2400" cy="432"/>
            </a:xfrm>
            <a:prstGeom prst="roundRect">
              <a:avLst>
                <a:gd name="adj" fmla="val 16667"/>
              </a:avLst>
            </a:prstGeom>
            <a:solidFill>
              <a:srgbClr val="99CCFF"/>
            </a:solidFill>
            <a:ln w="9525">
              <a:solidFill>
                <a:srgbClr val="000000"/>
              </a:solidFill>
              <a:round/>
              <a:headEnd/>
              <a:tailEnd/>
            </a:ln>
            <a:effectLst>
              <a:outerShdw dist="35921" dir="2700000" algn="ctr" rotWithShape="0">
                <a:srgbClr val="000000"/>
              </a:outerShdw>
            </a:effectLst>
          </p:spPr>
          <p:txBody>
            <a:bodyPr wrap="none" anchor="ctr"/>
            <a:lstStyle/>
            <a:p>
              <a:pPr>
                <a:defRPr/>
              </a:pPr>
              <a:endParaRPr lang="en-US">
                <a:latin typeface="Arial" pitchFamily="34" charset="0"/>
                <a:cs typeface="Arial" pitchFamily="34" charset="0"/>
              </a:endParaRPr>
            </a:p>
          </p:txBody>
        </p:sp>
        <p:sp>
          <p:nvSpPr>
            <p:cNvPr id="43019" name="Rectangle 11"/>
            <p:cNvSpPr>
              <a:spLocks noChangeArrowheads="1"/>
            </p:cNvSpPr>
            <p:nvPr/>
          </p:nvSpPr>
          <p:spPr bwMode="auto">
            <a:xfrm>
              <a:off x="3019" y="1647"/>
              <a:ext cx="2337" cy="309"/>
            </a:xfrm>
            <a:prstGeom prst="rect">
              <a:avLst/>
            </a:prstGeom>
            <a:solidFill>
              <a:srgbClr val="99CCFF"/>
            </a:solidFill>
            <a:ln w="12700">
              <a:noFill/>
              <a:miter lim="800000"/>
              <a:headEnd/>
              <a:tailEnd/>
            </a:ln>
            <a:effectLst/>
          </p:spPr>
          <p:txBody>
            <a:bodyPr wrap="none" lIns="90488" tIns="44450" rIns="90488" bIns="44450">
              <a:spAutoFit/>
            </a:bodyPr>
            <a:lstStyle/>
            <a:p>
              <a:pPr eaLnBrk="0" hangingPunct="0">
                <a:spcBef>
                  <a:spcPct val="20000"/>
                </a:spcBef>
                <a:defRPr/>
              </a:pPr>
              <a:r>
                <a:rPr lang="en-US" sz="2600" baseline="0">
                  <a:solidFill>
                    <a:srgbClr val="0000CC"/>
                  </a:solidFill>
                  <a:effectLst>
                    <a:outerShdw blurRad="38100" dist="38100" dir="2700000" algn="tl">
                      <a:srgbClr val="000000"/>
                    </a:outerShdw>
                  </a:effectLst>
                  <a:latin typeface="Arial" pitchFamily="34" charset="0"/>
                  <a:cs typeface="Arial" pitchFamily="34" charset="0"/>
                </a:rPr>
                <a:t>Equipment replacement</a:t>
              </a:r>
            </a:p>
          </p:txBody>
        </p:sp>
      </p:grpSp>
      <p:grpSp>
        <p:nvGrpSpPr>
          <p:cNvPr id="5" name="Group 65"/>
          <p:cNvGrpSpPr>
            <a:grpSpLocks/>
          </p:cNvGrpSpPr>
          <p:nvPr/>
        </p:nvGrpSpPr>
        <p:grpSpPr bwMode="auto">
          <a:xfrm>
            <a:off x="838200" y="4724400"/>
            <a:ext cx="2362200" cy="685800"/>
            <a:chOff x="480" y="2208"/>
            <a:chExt cx="1488" cy="432"/>
          </a:xfrm>
        </p:grpSpPr>
        <p:sp>
          <p:nvSpPr>
            <p:cNvPr id="34828" name="AutoShape 66"/>
            <p:cNvSpPr>
              <a:spLocks noChangeArrowheads="1"/>
            </p:cNvSpPr>
            <p:nvPr/>
          </p:nvSpPr>
          <p:spPr bwMode="auto">
            <a:xfrm>
              <a:off x="480" y="2208"/>
              <a:ext cx="1488" cy="432"/>
            </a:xfrm>
            <a:prstGeom prst="roundRect">
              <a:avLst>
                <a:gd name="adj" fmla="val 16667"/>
              </a:avLst>
            </a:prstGeom>
            <a:solidFill>
              <a:schemeClr val="accent1">
                <a:lumMod val="60000"/>
                <a:lumOff val="40000"/>
              </a:schemeClr>
            </a:solidFill>
            <a:ln w="9525">
              <a:solidFill>
                <a:schemeClr val="tx1"/>
              </a:solidFill>
              <a:round/>
              <a:headEnd/>
              <a:tailEnd/>
            </a:ln>
          </p:spPr>
          <p:txBody>
            <a:bodyPr wrap="none" anchor="ctr"/>
            <a:lstStyle/>
            <a:p>
              <a:pPr algn="ctr"/>
              <a:endParaRPr lang="en-US" sz="2400" baseline="0">
                <a:solidFill>
                  <a:srgbClr val="FFFF00"/>
                </a:solidFill>
                <a:latin typeface="Times New Roman" pitchFamily="18" charset="0"/>
              </a:endParaRPr>
            </a:p>
          </p:txBody>
        </p:sp>
        <p:sp>
          <p:nvSpPr>
            <p:cNvPr id="43075" name="Rectangle 67"/>
            <p:cNvSpPr>
              <a:spLocks noChangeArrowheads="1"/>
            </p:cNvSpPr>
            <p:nvPr/>
          </p:nvSpPr>
          <p:spPr bwMode="auto">
            <a:xfrm>
              <a:off x="565" y="2271"/>
              <a:ext cx="1191" cy="309"/>
            </a:xfrm>
            <a:prstGeom prst="rect">
              <a:avLst/>
            </a:prstGeom>
            <a:noFill/>
            <a:ln w="12700">
              <a:noFill/>
              <a:miter lim="800000"/>
              <a:headEnd/>
              <a:tailEnd/>
            </a:ln>
            <a:effectLst>
              <a:outerShdw blurRad="50800" dist="50800" dir="5400000" algn="ctr" rotWithShape="0">
                <a:schemeClr val="accent1">
                  <a:lumMod val="75000"/>
                </a:schemeClr>
              </a:outerShdw>
            </a:effectLst>
          </p:spPr>
          <p:txBody>
            <a:bodyPr wrap="none" lIns="90488" tIns="44450" rIns="90488" bIns="44450">
              <a:spAutoFit/>
            </a:bodyPr>
            <a:lstStyle/>
            <a:p>
              <a:pPr eaLnBrk="0" hangingPunct="0">
                <a:spcBef>
                  <a:spcPct val="20000"/>
                </a:spcBef>
                <a:defRPr/>
              </a:pPr>
              <a:r>
                <a:rPr lang="en-US" sz="2600" baseline="0" dirty="0">
                  <a:solidFill>
                    <a:srgbClr val="FFFF00"/>
                  </a:solidFill>
                  <a:effectLst>
                    <a:outerShdw blurRad="38100" dist="38100" dir="2700000" algn="tl">
                      <a:srgbClr val="C0C0C0"/>
                    </a:outerShdw>
                  </a:effectLst>
                </a:rPr>
                <a:t>Lease </a:t>
              </a:r>
              <a:r>
                <a:rPr lang="en-US" sz="2600" baseline="0" dirty="0">
                  <a:solidFill>
                    <a:srgbClr val="FFFF00"/>
                  </a:solidFill>
                  <a:effectLst>
                    <a:outerShdw blurRad="38100" dist="38100" dir="2700000" algn="tl">
                      <a:srgbClr val="C0C0C0"/>
                    </a:outerShdw>
                  </a:effectLst>
                  <a:latin typeface="Arial" pitchFamily="34" charset="0"/>
                  <a:cs typeface="Arial" pitchFamily="34" charset="0"/>
                </a:rPr>
                <a:t>or</a:t>
              </a:r>
              <a:r>
                <a:rPr lang="en-US" sz="2600" baseline="0" dirty="0">
                  <a:solidFill>
                    <a:srgbClr val="FFFF00"/>
                  </a:solidFill>
                  <a:effectLst>
                    <a:outerShdw blurRad="38100" dist="38100" dir="2700000" algn="tl">
                      <a:srgbClr val="C0C0C0"/>
                    </a:outerShdw>
                  </a:effectLst>
                </a:rPr>
                <a:t> buy</a:t>
              </a:r>
            </a:p>
          </p:txBody>
        </p:sp>
      </p:grpSp>
      <p:grpSp>
        <p:nvGrpSpPr>
          <p:cNvPr id="6" name="Group 68"/>
          <p:cNvGrpSpPr>
            <a:grpSpLocks/>
          </p:cNvGrpSpPr>
          <p:nvPr/>
        </p:nvGrpSpPr>
        <p:grpSpPr bwMode="auto">
          <a:xfrm>
            <a:off x="5867400" y="4800600"/>
            <a:ext cx="2438400" cy="533400"/>
            <a:chOff x="3504" y="2256"/>
            <a:chExt cx="1536" cy="336"/>
          </a:xfrm>
        </p:grpSpPr>
        <p:sp>
          <p:nvSpPr>
            <p:cNvPr id="43077" name="AutoShape 69"/>
            <p:cNvSpPr>
              <a:spLocks noChangeArrowheads="1"/>
            </p:cNvSpPr>
            <p:nvPr/>
          </p:nvSpPr>
          <p:spPr bwMode="auto">
            <a:xfrm>
              <a:off x="3504" y="2256"/>
              <a:ext cx="1536" cy="336"/>
            </a:xfrm>
            <a:prstGeom prst="roundRect">
              <a:avLst>
                <a:gd name="adj" fmla="val 16667"/>
              </a:avLst>
            </a:prstGeom>
            <a:solidFill>
              <a:schemeClr val="accent1"/>
            </a:solidFill>
            <a:ln w="9525">
              <a:solidFill>
                <a:srgbClr val="000000"/>
              </a:solidFill>
              <a:round/>
              <a:headEnd/>
              <a:tailEnd/>
            </a:ln>
            <a:effectLst>
              <a:outerShdw dist="35921" dir="2700000" algn="ctr" rotWithShape="0">
                <a:srgbClr val="000000"/>
              </a:outerShdw>
            </a:effectLst>
          </p:spPr>
          <p:txBody>
            <a:bodyPr wrap="none" anchor="ctr"/>
            <a:lstStyle/>
            <a:p>
              <a:pPr algn="ctr">
                <a:defRPr/>
              </a:pPr>
              <a:endParaRPr lang="en-US" sz="2400" baseline="0">
                <a:latin typeface="Times New Roman" pitchFamily="18" charset="0"/>
              </a:endParaRPr>
            </a:p>
          </p:txBody>
        </p:sp>
        <p:sp>
          <p:nvSpPr>
            <p:cNvPr id="43078" name="Rectangle 70"/>
            <p:cNvSpPr>
              <a:spLocks noChangeArrowheads="1"/>
            </p:cNvSpPr>
            <p:nvPr/>
          </p:nvSpPr>
          <p:spPr bwMode="auto">
            <a:xfrm>
              <a:off x="3544" y="2271"/>
              <a:ext cx="1457" cy="306"/>
            </a:xfrm>
            <a:prstGeom prst="rect">
              <a:avLst/>
            </a:prstGeom>
            <a:noFill/>
            <a:ln w="12700">
              <a:noFill/>
              <a:miter lim="800000"/>
              <a:headEnd/>
              <a:tailEnd/>
            </a:ln>
            <a:effectLst/>
          </p:spPr>
          <p:txBody>
            <a:bodyPr wrap="none" lIns="90488" tIns="44450" rIns="90488" bIns="44450">
              <a:spAutoFit/>
            </a:bodyPr>
            <a:lstStyle/>
            <a:p>
              <a:pPr eaLnBrk="0" hangingPunct="0">
                <a:spcBef>
                  <a:spcPct val="20000"/>
                </a:spcBef>
                <a:defRPr/>
              </a:pPr>
              <a:r>
                <a:rPr lang="en-US" sz="2600" baseline="0" dirty="0">
                  <a:effectLst>
                    <a:outerShdw blurRad="38100" dist="38100" dir="2700000" algn="tl">
                      <a:srgbClr val="C0C0C0"/>
                    </a:outerShdw>
                  </a:effectLst>
                </a:rPr>
                <a:t>Cost </a:t>
              </a:r>
              <a:r>
                <a:rPr lang="en-US" sz="2600" baseline="0" dirty="0">
                  <a:effectLst>
                    <a:outerShdw blurRad="38100" dist="38100" dir="2700000" algn="tl">
                      <a:srgbClr val="C0C0C0"/>
                    </a:outerShdw>
                  </a:effectLst>
                  <a:latin typeface="Arial" pitchFamily="34" charset="0"/>
                  <a:cs typeface="Arial" pitchFamily="34" charset="0"/>
                </a:rPr>
                <a:t>reduction</a:t>
              </a:r>
            </a:p>
          </p:txBody>
        </p:sp>
      </p:grpSp>
      <p:pic>
        <p:nvPicPr>
          <p:cNvPr id="34824" name="Picture 73" descr="MCj01570510000[1]"/>
          <p:cNvPicPr>
            <a:picLocks noChangeAspect="1" noChangeArrowheads="1"/>
          </p:cNvPicPr>
          <p:nvPr/>
        </p:nvPicPr>
        <p:blipFill>
          <a:blip r:embed="rId3" cstate="print"/>
          <a:srcRect/>
          <a:stretch>
            <a:fillRect/>
          </a:stretch>
        </p:blipFill>
        <p:spPr bwMode="auto">
          <a:xfrm>
            <a:off x="3352800" y="4500563"/>
            <a:ext cx="2362200" cy="2205037"/>
          </a:xfrm>
          <a:prstGeom prst="rect">
            <a:avLst/>
          </a:prstGeom>
          <a:noFill/>
          <a:ln w="9525">
            <a:noFill/>
            <a:miter lim="800000"/>
            <a:headEnd/>
            <a:tailEnd/>
          </a:ln>
        </p:spPr>
      </p:pic>
      <p:sp>
        <p:nvSpPr>
          <p:cNvPr id="43084" name="Rectangle 76"/>
          <p:cNvSpPr>
            <a:spLocks noChangeArrowheads="1"/>
          </p:cNvSpPr>
          <p:nvPr/>
        </p:nvSpPr>
        <p:spPr bwMode="auto">
          <a:xfrm>
            <a:off x="457200" y="1358900"/>
            <a:ext cx="8382000" cy="1013098"/>
          </a:xfrm>
          <a:prstGeom prst="rect">
            <a:avLst/>
          </a:prstGeom>
          <a:noFill/>
          <a:ln w="12700">
            <a:noFill/>
            <a:miter lim="800000"/>
            <a:headEnd/>
            <a:tailEnd/>
          </a:ln>
          <a:effectLst/>
        </p:spPr>
        <p:txBody>
          <a:bodyPr lIns="90488" tIns="44450" rIns="90488" bIns="44450">
            <a:spAutoFit/>
          </a:bodyPr>
          <a:lstStyle/>
          <a:p>
            <a:pPr eaLnBrk="0" hangingPunct="0">
              <a:spcBef>
                <a:spcPct val="20000"/>
              </a:spcBef>
              <a:defRPr/>
            </a:pPr>
            <a:r>
              <a:rPr lang="en-US" sz="2000" baseline="0" dirty="0" smtClean="0">
                <a:solidFill>
                  <a:srgbClr val="663300"/>
                </a:solidFill>
                <a:effectLst>
                  <a:outerShdw blurRad="38100" dist="38100" dir="2700000" algn="tl">
                    <a:srgbClr val="C0C0C0"/>
                  </a:outerShdw>
                </a:effectLst>
                <a:latin typeface="Arial" pitchFamily="34" charset="0"/>
                <a:cs typeface="Arial" pitchFamily="34" charset="0"/>
              </a:rPr>
              <a:t>Investment </a:t>
            </a:r>
            <a:r>
              <a:rPr lang="en-US" sz="2000" baseline="0" dirty="0">
                <a:solidFill>
                  <a:srgbClr val="663300"/>
                </a:solidFill>
                <a:effectLst>
                  <a:outerShdw blurRad="38100" dist="38100" dir="2700000" algn="tl">
                    <a:srgbClr val="C0C0C0"/>
                  </a:outerShdw>
                </a:effectLst>
                <a:latin typeface="Arial" pitchFamily="34" charset="0"/>
                <a:cs typeface="Arial" pitchFamily="34" charset="0"/>
              </a:rPr>
              <a:t>analysis can be used for any decision that involves an outlay now in order to obtain some future </a:t>
            </a:r>
            <a:r>
              <a:rPr lang="en-US" sz="2000" baseline="0" dirty="0" smtClean="0">
                <a:solidFill>
                  <a:srgbClr val="663300"/>
                </a:solidFill>
                <a:effectLst>
                  <a:outerShdw blurRad="38100" dist="38100" dir="2700000" algn="tl">
                    <a:srgbClr val="C0C0C0"/>
                  </a:outerShdw>
                </a:effectLst>
                <a:latin typeface="Arial" pitchFamily="34" charset="0"/>
                <a:cs typeface="Arial" pitchFamily="34" charset="0"/>
              </a:rPr>
              <a:t>return (or cost savings). </a:t>
            </a:r>
            <a:r>
              <a:rPr lang="en-US" sz="2000" baseline="0" dirty="0">
                <a:solidFill>
                  <a:srgbClr val="663300"/>
                </a:solidFill>
                <a:effectLst>
                  <a:outerShdw blurRad="38100" dist="38100" dir="2700000" algn="tl">
                    <a:srgbClr val="C0C0C0"/>
                  </a:outerShdw>
                </a:effectLst>
                <a:latin typeface="Arial" pitchFamily="34" charset="0"/>
                <a:cs typeface="Arial" pitchFamily="34" charset="0"/>
              </a:rPr>
              <a:t>Typical </a:t>
            </a:r>
            <a:r>
              <a:rPr lang="en-US" sz="2000" baseline="0" dirty="0" smtClean="0">
                <a:solidFill>
                  <a:srgbClr val="663300"/>
                </a:solidFill>
                <a:effectLst>
                  <a:outerShdw blurRad="38100" dist="38100" dir="2700000" algn="tl">
                    <a:srgbClr val="C0C0C0"/>
                  </a:outerShdw>
                </a:effectLst>
                <a:latin typeface="Arial" pitchFamily="34" charset="0"/>
                <a:cs typeface="Arial" pitchFamily="34" charset="0"/>
              </a:rPr>
              <a:t>decisions </a:t>
            </a:r>
            <a:r>
              <a:rPr lang="en-US" sz="2000" baseline="0" dirty="0">
                <a:solidFill>
                  <a:srgbClr val="663300"/>
                </a:solidFill>
                <a:effectLst>
                  <a:outerShdw blurRad="38100" dist="38100" dir="2700000" algn="tl">
                    <a:srgbClr val="C0C0C0"/>
                  </a:outerShdw>
                </a:effectLst>
                <a:latin typeface="Arial" pitchFamily="34" charset="0"/>
                <a:cs typeface="Arial" pitchFamily="34" charset="0"/>
              </a:rPr>
              <a:t>include:</a:t>
            </a:r>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084"/>
                                        </p:tgtEl>
                                        <p:attrNameLst>
                                          <p:attrName>style.visibility</p:attrName>
                                        </p:attrNameLst>
                                      </p:cBhvr>
                                      <p:to>
                                        <p:strVal val="visible"/>
                                      </p:to>
                                    </p:set>
                                    <p:animEffect transition="in" filter="wipe(up)">
                                      <p:cBhvr>
                                        <p:cTn id="7" dur="500"/>
                                        <p:tgtEl>
                                          <p:spTgt spid="43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8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910680"/>
            <a:ext cx="7772400" cy="769441"/>
          </a:xfrm>
        </p:spPr>
        <p:txBody>
          <a:bodyPr>
            <a:spAutoFit/>
          </a:bodyPr>
          <a:lstStyle/>
          <a:p>
            <a:r>
              <a:rPr lang="en-GB" dirty="0">
                <a:solidFill>
                  <a:srgbClr val="333333"/>
                </a:solidFill>
                <a:latin typeface="Arial" pitchFamily="34" charset="0"/>
                <a:cs typeface="Arial" pitchFamily="34" charset="0"/>
              </a:rPr>
              <a:t>Investment Appraisal</a:t>
            </a:r>
          </a:p>
        </p:txBody>
      </p:sp>
      <p:pic>
        <p:nvPicPr>
          <p:cNvPr id="34819" name="Picture 3" descr="ia7"/>
          <p:cNvPicPr>
            <a:picLocks noChangeAspect="1" noChangeArrowheads="1"/>
          </p:cNvPicPr>
          <p:nvPr/>
        </p:nvPicPr>
        <p:blipFill>
          <a:blip r:embed="rId3"/>
          <a:srcRect/>
          <a:stretch>
            <a:fillRect/>
          </a:stretch>
        </p:blipFill>
        <p:spPr bwMode="auto">
          <a:xfrm>
            <a:off x="120650" y="2263775"/>
            <a:ext cx="8904288" cy="345122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71538" y="862013"/>
            <a:ext cx="8162925" cy="762000"/>
          </a:xfrm>
        </p:spPr>
        <p:txBody>
          <a:bodyPr>
            <a:normAutofit/>
          </a:bodyPr>
          <a:lstStyle/>
          <a:p>
            <a:pPr eaLnBrk="1" hangingPunct="1"/>
            <a:r>
              <a:rPr lang="en-US" sz="2800" dirty="0" smtClean="0">
                <a:latin typeface="Arial" pitchFamily="34" charset="0"/>
                <a:cs typeface="Arial" pitchFamily="34" charset="0"/>
              </a:rPr>
              <a:t>Investment Analysis - Methods</a:t>
            </a:r>
          </a:p>
        </p:txBody>
      </p:sp>
      <p:sp>
        <p:nvSpPr>
          <p:cNvPr id="10243" name="Rectangle 3"/>
          <p:cNvSpPr>
            <a:spLocks noGrp="1" noChangeArrowheads="1"/>
          </p:cNvSpPr>
          <p:nvPr>
            <p:ph idx="1"/>
          </p:nvPr>
        </p:nvSpPr>
        <p:spPr/>
        <p:txBody>
          <a:bodyPr>
            <a:normAutofit/>
          </a:bodyPr>
          <a:lstStyle/>
          <a:p>
            <a:pPr lvl="1"/>
            <a:r>
              <a:rPr lang="en-US" sz="1800" dirty="0" smtClean="0">
                <a:latin typeface="Arial" pitchFamily="34" charset="0"/>
                <a:cs typeface="Arial" pitchFamily="34" charset="0"/>
              </a:rPr>
              <a:t>ACCOUNTING </a:t>
            </a:r>
            <a:r>
              <a:rPr lang="en-US" sz="1800" dirty="0" smtClean="0">
                <a:latin typeface="Arial" pitchFamily="34" charset="0"/>
                <a:cs typeface="Arial" pitchFamily="34" charset="0"/>
              </a:rPr>
              <a:t>RATE OF RETURN</a:t>
            </a:r>
          </a:p>
          <a:p>
            <a:pPr lvl="1" eaLnBrk="1" hangingPunct="1"/>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PAYBACK METHOD</a:t>
            </a:r>
          </a:p>
          <a:p>
            <a:pPr lvl="1" eaLnBrk="1" hangingPunct="1"/>
            <a:endParaRPr lang="en-US" sz="1800" dirty="0" smtClean="0">
              <a:latin typeface="Arial" pitchFamily="34" charset="0"/>
              <a:cs typeface="Arial" pitchFamily="34" charset="0"/>
            </a:endParaRPr>
          </a:p>
          <a:p>
            <a:pPr lvl="1" eaLnBrk="1" hangingPunct="1">
              <a:buNone/>
            </a:pPr>
            <a:r>
              <a:rPr lang="en-US" sz="1800" b="1" dirty="0" smtClean="0">
                <a:latin typeface="Arial" pitchFamily="34" charset="0"/>
                <a:cs typeface="Arial" pitchFamily="34" charset="0"/>
              </a:rPr>
              <a:t>Discounted cash flow methods:</a:t>
            </a:r>
          </a:p>
          <a:p>
            <a:pPr lvl="1" eaLnBrk="1" hangingPunct="1">
              <a:buNone/>
            </a:pPr>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NET PRESENT VALUE</a:t>
            </a:r>
          </a:p>
          <a:p>
            <a:pPr lvl="1" eaLnBrk="1" hangingPunct="1"/>
            <a:endParaRPr lang="en-US" sz="1800" dirty="0" smtClean="0">
              <a:latin typeface="Arial" pitchFamily="34" charset="0"/>
              <a:cs typeface="Arial" pitchFamily="34" charset="0"/>
            </a:endParaRPr>
          </a:p>
          <a:p>
            <a:pPr lvl="1" eaLnBrk="1" hangingPunct="1"/>
            <a:r>
              <a:rPr lang="en-US" sz="1800" dirty="0" smtClean="0">
                <a:latin typeface="Arial" pitchFamily="34" charset="0"/>
                <a:cs typeface="Arial" pitchFamily="34" charset="0"/>
              </a:rPr>
              <a:t>INTERNAL RATE OF RETURN</a:t>
            </a:r>
          </a:p>
          <a:p>
            <a:pPr lvl="1" eaLnBrk="1" hangingPunct="1"/>
            <a:endParaRPr lang="en-US" sz="1800" dirty="0" smtClean="0">
              <a:latin typeface="Arial" pitchFamily="34" charset="0"/>
              <a:cs typeface="Arial" pitchFamily="34" charset="0"/>
            </a:endParaRPr>
          </a:p>
          <a:p>
            <a:pPr lvl="1"/>
            <a:r>
              <a:rPr lang="en-US" sz="1800" dirty="0" smtClean="0">
                <a:latin typeface="Arial" pitchFamily="34" charset="0"/>
                <a:cs typeface="Arial" pitchFamily="34" charset="0"/>
              </a:rPr>
              <a:t>Profitability index</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944563"/>
            <a:ext cx="7772400" cy="701675"/>
          </a:xfrm>
        </p:spPr>
        <p:txBody>
          <a:bodyPr>
            <a:spAutoFit/>
          </a:bodyPr>
          <a:lstStyle/>
          <a:p>
            <a:r>
              <a:rPr lang="en-GB" dirty="0">
                <a:solidFill>
                  <a:srgbClr val="000000"/>
                </a:solidFill>
              </a:rPr>
              <a:t>Accounting Rate of Return</a:t>
            </a:r>
          </a:p>
        </p:txBody>
      </p:sp>
      <p:pic>
        <p:nvPicPr>
          <p:cNvPr id="37891" name="Picture 3" descr="C:\Documents and Settings\cmfkw\Desktop\ppt\ia4.gif"/>
          <p:cNvPicPr>
            <a:picLocks noChangeAspect="1" noChangeArrowheads="1"/>
          </p:cNvPicPr>
          <p:nvPr/>
        </p:nvPicPr>
        <p:blipFill>
          <a:blip r:embed="rId2"/>
          <a:srcRect/>
          <a:stretch>
            <a:fillRect/>
          </a:stretch>
        </p:blipFill>
        <p:spPr bwMode="auto">
          <a:xfrm>
            <a:off x="34925" y="2636838"/>
            <a:ext cx="9075738" cy="223996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ACCOUNTING RATE OF RETURN</a:t>
            </a:r>
            <a:endParaRPr lang="en-US" sz="2800" dirty="0"/>
          </a:p>
        </p:txBody>
      </p:sp>
      <p:sp>
        <p:nvSpPr>
          <p:cNvPr id="3" name="Content Placeholder 2"/>
          <p:cNvSpPr>
            <a:spLocks noGrp="1"/>
          </p:cNvSpPr>
          <p:nvPr>
            <p:ph idx="1"/>
          </p:nvPr>
        </p:nvSpPr>
        <p:spPr/>
        <p:txBody>
          <a:bodyPr>
            <a:normAutofit/>
          </a:bodyPr>
          <a:lstStyle/>
          <a:p>
            <a:pPr algn="just"/>
            <a:r>
              <a:rPr lang="en-US" sz="1800" dirty="0" smtClean="0">
                <a:latin typeface="Arial" pitchFamily="34" charset="0"/>
                <a:cs typeface="Arial" pitchFamily="34" charset="0"/>
              </a:rPr>
              <a:t>Expresses the average annual net income as a percentage of the amount invested.</a:t>
            </a:r>
          </a:p>
          <a:p>
            <a:pPr algn="just"/>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This may be in terms of the initial capital outlay </a:t>
            </a:r>
            <a:r>
              <a:rPr lang="en-US" sz="1800" u="sng" dirty="0" smtClean="0">
                <a:latin typeface="Arial" pitchFamily="34" charset="0"/>
                <a:cs typeface="Arial" pitchFamily="34" charset="0"/>
              </a:rPr>
              <a:t>or</a:t>
            </a:r>
            <a:r>
              <a:rPr lang="en-US" sz="1800" dirty="0" smtClean="0">
                <a:latin typeface="Arial" pitchFamily="34" charset="0"/>
                <a:cs typeface="Arial" pitchFamily="34" charset="0"/>
              </a:rPr>
              <a:t> the average amount invested over the useful life of the investment.</a:t>
            </a:r>
          </a:p>
          <a:p>
            <a:pPr algn="just"/>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Firms vary in how they calculate AARR</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Easy to understand, and use numbers reported in financial statements</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Does not track cash flows\</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Ignores time value of money</a:t>
            </a:r>
          </a:p>
          <a:p>
            <a:pPr algn="just"/>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0"/>
          <p:cNvSpPr>
            <a:spLocks noGrp="1" noChangeArrowheads="1"/>
          </p:cNvSpPr>
          <p:nvPr>
            <p:ph type="title"/>
          </p:nvPr>
        </p:nvSpPr>
        <p:spPr/>
        <p:txBody>
          <a:bodyPr>
            <a:normAutofit/>
          </a:bodyPr>
          <a:lstStyle/>
          <a:p>
            <a:pPr eaLnBrk="1" hangingPunct="1"/>
            <a:r>
              <a:rPr lang="en-US" sz="3200" dirty="0" smtClean="0">
                <a:latin typeface="Arial" pitchFamily="34" charset="0"/>
                <a:cs typeface="Arial" pitchFamily="34" charset="0"/>
              </a:rPr>
              <a:t>Accounting Rate of Return Method</a:t>
            </a:r>
          </a:p>
        </p:txBody>
      </p:sp>
      <p:sp>
        <p:nvSpPr>
          <p:cNvPr id="163842" name="Rectangle 2"/>
          <p:cNvSpPr>
            <a:spLocks noGrp="1" noChangeArrowheads="1"/>
          </p:cNvSpPr>
          <p:nvPr>
            <p:ph type="body" idx="4294967295"/>
          </p:nvPr>
        </p:nvSpPr>
        <p:spPr>
          <a:xfrm>
            <a:off x="685800" y="1447800"/>
            <a:ext cx="7772400" cy="2359025"/>
          </a:xfrm>
        </p:spPr>
        <p:txBody>
          <a:bodyPr lIns="90488" tIns="44450" rIns="90488" bIns="44450">
            <a:normAutofit/>
          </a:bodyPr>
          <a:lstStyle/>
          <a:p>
            <a:pPr eaLnBrk="1" hangingPunct="1">
              <a:buClr>
                <a:schemeClr val="tx2"/>
              </a:buClr>
              <a:defRPr/>
            </a:pPr>
            <a:r>
              <a:rPr lang="en-US" sz="2000" dirty="0" smtClean="0">
                <a:latin typeface="Arial" pitchFamily="34" charset="0"/>
                <a:cs typeface="Arial" pitchFamily="34" charset="0"/>
              </a:rPr>
              <a:t>Does not focus on cash flows -- rather it focuses on </a:t>
            </a:r>
            <a:r>
              <a:rPr lang="en-US" sz="2000" dirty="0" smtClean="0">
                <a:solidFill>
                  <a:srgbClr val="0000CC"/>
                </a:solidFill>
                <a:effectLst>
                  <a:outerShdw blurRad="38100" dist="38100" dir="2700000" algn="tl">
                    <a:srgbClr val="C0C0C0"/>
                  </a:outerShdw>
                </a:effectLst>
                <a:latin typeface="Arial" pitchFamily="34" charset="0"/>
                <a:cs typeface="Arial" pitchFamily="34" charset="0"/>
              </a:rPr>
              <a:t>accounting net operating income</a:t>
            </a:r>
            <a:r>
              <a:rPr lang="en-US" sz="2000" dirty="0" smtClean="0">
                <a:latin typeface="Arial" pitchFamily="34" charset="0"/>
                <a:cs typeface="Arial" pitchFamily="34" charset="0"/>
              </a:rPr>
              <a:t>.</a:t>
            </a:r>
          </a:p>
          <a:p>
            <a:pPr eaLnBrk="1" hangingPunct="1">
              <a:buClr>
                <a:schemeClr val="tx2"/>
              </a:buClr>
              <a:defRPr/>
            </a:pPr>
            <a:r>
              <a:rPr lang="en-US" sz="2000" dirty="0" smtClean="0">
                <a:latin typeface="Arial" pitchFamily="34" charset="0"/>
                <a:cs typeface="Arial" pitchFamily="34" charset="0"/>
              </a:rPr>
              <a:t>The following formula is used to calculate the simple rate of return:</a:t>
            </a:r>
          </a:p>
        </p:txBody>
      </p:sp>
      <p:grpSp>
        <p:nvGrpSpPr>
          <p:cNvPr id="2" name="Group 11"/>
          <p:cNvGrpSpPr>
            <a:grpSpLocks/>
          </p:cNvGrpSpPr>
          <p:nvPr/>
        </p:nvGrpSpPr>
        <p:grpSpPr bwMode="auto">
          <a:xfrm>
            <a:off x="1371600" y="4035426"/>
            <a:ext cx="6400800" cy="1379538"/>
            <a:chOff x="768" y="2444"/>
            <a:chExt cx="4032" cy="869"/>
          </a:xfrm>
        </p:grpSpPr>
        <p:sp>
          <p:nvSpPr>
            <p:cNvPr id="163843" name="Rectangle 3"/>
            <p:cNvSpPr>
              <a:spLocks noChangeArrowheads="1"/>
            </p:cNvSpPr>
            <p:nvPr/>
          </p:nvSpPr>
          <p:spPr bwMode="auto">
            <a:xfrm>
              <a:off x="768" y="2688"/>
              <a:ext cx="536"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latin typeface="Arial" pitchFamily="34" charset="0"/>
                  <a:cs typeface="Arial" pitchFamily="34" charset="0"/>
                </a:rPr>
                <a:t>ARR</a:t>
              </a:r>
              <a:endParaRPr lang="en-US" sz="2400" b="1" baseline="0" dirty="0">
                <a:effectLst>
                  <a:outerShdw blurRad="38100" dist="38100" dir="2700000" algn="tl">
                    <a:srgbClr val="C0C0C0"/>
                  </a:outerShdw>
                </a:effectLst>
                <a:latin typeface="Arial" pitchFamily="34" charset="0"/>
                <a:cs typeface="Arial" pitchFamily="34" charset="0"/>
              </a:endParaRPr>
            </a:p>
          </p:txBody>
        </p:sp>
        <p:sp>
          <p:nvSpPr>
            <p:cNvPr id="163844" name="Rectangle 4"/>
            <p:cNvSpPr>
              <a:spLocks noChangeArrowheads="1"/>
            </p:cNvSpPr>
            <p:nvPr/>
          </p:nvSpPr>
          <p:spPr bwMode="auto">
            <a:xfrm>
              <a:off x="2126" y="2865"/>
              <a:ext cx="228"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effectLst>
                    <a:outerShdw blurRad="38100" dist="38100" dir="2700000" algn="tl">
                      <a:srgbClr val="C0C0C0"/>
                    </a:outerShdw>
                  </a:effectLst>
                  <a:latin typeface="Arial" pitchFamily="34" charset="0"/>
                  <a:cs typeface="Arial" pitchFamily="34" charset="0"/>
                </a:rPr>
                <a:t>=</a:t>
              </a:r>
            </a:p>
          </p:txBody>
        </p:sp>
        <p:sp>
          <p:nvSpPr>
            <p:cNvPr id="163845" name="Rectangle 5"/>
            <p:cNvSpPr>
              <a:spLocks noChangeArrowheads="1"/>
            </p:cNvSpPr>
            <p:nvPr/>
          </p:nvSpPr>
          <p:spPr bwMode="auto">
            <a:xfrm>
              <a:off x="2656" y="2444"/>
              <a:ext cx="2129" cy="522"/>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400" b="1" baseline="0" dirty="0">
                  <a:effectLst>
                    <a:outerShdw blurRad="38100" dist="38100" dir="2700000" algn="tl">
                      <a:srgbClr val="C0C0C0"/>
                    </a:outerShdw>
                  </a:effectLst>
                  <a:latin typeface="Arial" pitchFamily="34" charset="0"/>
                  <a:cs typeface="Arial" pitchFamily="34" charset="0"/>
                </a:rPr>
                <a:t>Annual Incremental</a:t>
              </a:r>
              <a:br>
                <a:rPr lang="en-US" sz="2400" b="1" baseline="0" dirty="0">
                  <a:effectLst>
                    <a:outerShdw blurRad="38100" dist="38100" dir="2700000" algn="tl">
                      <a:srgbClr val="C0C0C0"/>
                    </a:outerShdw>
                  </a:effectLst>
                  <a:latin typeface="Arial" pitchFamily="34" charset="0"/>
                  <a:cs typeface="Arial" pitchFamily="34" charset="0"/>
                </a:rPr>
              </a:br>
              <a:r>
                <a:rPr lang="en-US" sz="2400" b="1" baseline="0" dirty="0">
                  <a:effectLst>
                    <a:outerShdw blurRad="38100" dist="38100" dir="2700000" algn="tl">
                      <a:srgbClr val="C0C0C0"/>
                    </a:outerShdw>
                  </a:effectLst>
                  <a:latin typeface="Arial" pitchFamily="34" charset="0"/>
                  <a:cs typeface="Arial" pitchFamily="34" charset="0"/>
                </a:rPr>
                <a:t>Net Operating Income</a:t>
              </a:r>
            </a:p>
          </p:txBody>
        </p:sp>
        <p:sp>
          <p:nvSpPr>
            <p:cNvPr id="163846" name="Rectangle 6"/>
            <p:cNvSpPr>
              <a:spLocks noChangeArrowheads="1"/>
            </p:cNvSpPr>
            <p:nvPr/>
          </p:nvSpPr>
          <p:spPr bwMode="auto">
            <a:xfrm>
              <a:off x="2842" y="3024"/>
              <a:ext cx="1773"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effectLst>
                    <a:outerShdw blurRad="38100" dist="38100" dir="2700000" algn="tl">
                      <a:srgbClr val="C0C0C0"/>
                    </a:outerShdw>
                  </a:effectLst>
                  <a:latin typeface="Arial" pitchFamily="34" charset="0"/>
                  <a:cs typeface="Arial" pitchFamily="34" charset="0"/>
                </a:rPr>
                <a:t>Initial investment</a:t>
              </a:r>
              <a:r>
                <a:rPr lang="en-US" sz="2400" b="1" baseline="0" dirty="0">
                  <a:solidFill>
                    <a:srgbClr val="FF0000"/>
                  </a:solidFill>
                  <a:effectLst>
                    <a:outerShdw blurRad="38100" dist="38100" dir="2700000" algn="tl">
                      <a:srgbClr val="C0C0C0"/>
                    </a:outerShdw>
                  </a:effectLst>
                  <a:latin typeface="Arial" pitchFamily="34" charset="0"/>
                  <a:cs typeface="Arial" pitchFamily="34" charset="0"/>
                </a:rPr>
                <a:t>*</a:t>
              </a:r>
            </a:p>
          </p:txBody>
        </p:sp>
        <p:sp>
          <p:nvSpPr>
            <p:cNvPr id="67594" name="Line 7"/>
            <p:cNvSpPr>
              <a:spLocks noChangeShapeType="1"/>
            </p:cNvSpPr>
            <p:nvPr/>
          </p:nvSpPr>
          <p:spPr bwMode="auto">
            <a:xfrm>
              <a:off x="2640" y="2985"/>
              <a:ext cx="2160" cy="0"/>
            </a:xfrm>
            <a:prstGeom prst="line">
              <a:avLst/>
            </a:prstGeom>
            <a:noFill/>
            <a:ln w="28575">
              <a:solidFill>
                <a:schemeClr val="tx1"/>
              </a:solidFill>
              <a:round/>
              <a:headEnd/>
              <a:tailEnd/>
            </a:ln>
          </p:spPr>
          <p:txBody>
            <a:bodyPr wrap="none" anchor="ctr"/>
            <a:lstStyle/>
            <a:p>
              <a:endParaRPr lang="en-US" dirty="0">
                <a:latin typeface="Arial" pitchFamily="34" charset="0"/>
                <a:cs typeface="Arial" pitchFamily="34" charset="0"/>
              </a:endParaRPr>
            </a:p>
          </p:txBody>
        </p:sp>
      </p:grpSp>
      <p:sp>
        <p:nvSpPr>
          <p:cNvPr id="163848" name="Text Box 8"/>
          <p:cNvSpPr txBox="1">
            <a:spLocks noChangeArrowheads="1"/>
          </p:cNvSpPr>
          <p:nvPr/>
        </p:nvSpPr>
        <p:spPr bwMode="auto">
          <a:xfrm>
            <a:off x="533400" y="5791200"/>
            <a:ext cx="8153400" cy="579438"/>
          </a:xfrm>
          <a:prstGeom prst="rect">
            <a:avLst/>
          </a:prstGeom>
          <a:noFill/>
          <a:ln w="9525">
            <a:noFill/>
            <a:miter lim="800000"/>
            <a:headEnd/>
            <a:tailEnd/>
          </a:ln>
          <a:effectLst/>
        </p:spPr>
        <p:txBody>
          <a:bodyPr>
            <a:spAutoFit/>
          </a:bodyPr>
          <a:lstStyle/>
          <a:p>
            <a:pPr>
              <a:spcBef>
                <a:spcPct val="50000"/>
              </a:spcBef>
              <a:defRPr/>
            </a:pPr>
            <a:r>
              <a:rPr lang="en-US" sz="3200" b="1" baseline="0" dirty="0">
                <a:solidFill>
                  <a:srgbClr val="FF0000"/>
                </a:solidFill>
                <a:effectLst>
                  <a:outerShdw blurRad="38100" dist="38100" dir="2700000" algn="tl">
                    <a:srgbClr val="C0C0C0"/>
                  </a:outerShdw>
                </a:effectLst>
                <a:latin typeface="Times New Roman" pitchFamily="18" charset="0"/>
              </a:rPr>
              <a:t>*</a:t>
            </a:r>
            <a:r>
              <a:rPr lang="en-US" b="1" baseline="0" dirty="0"/>
              <a:t>Should be </a:t>
            </a:r>
            <a:r>
              <a:rPr lang="en-US" b="1" baseline="0" dirty="0">
                <a:latin typeface="Arial" pitchFamily="34" charset="0"/>
                <a:cs typeface="Arial" pitchFamily="34" charset="0"/>
              </a:rPr>
              <a:t>reduced</a:t>
            </a:r>
            <a:r>
              <a:rPr lang="en-US" b="1" baseline="0" dirty="0"/>
              <a:t> by any salvage from the sale of the old equipment</a:t>
            </a: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6"/>
          <p:cNvSpPr>
            <a:spLocks noGrp="1" noChangeArrowheads="1"/>
          </p:cNvSpPr>
          <p:nvPr>
            <p:ph type="title"/>
          </p:nvPr>
        </p:nvSpPr>
        <p:spPr/>
        <p:txBody>
          <a:bodyPr>
            <a:normAutofit/>
          </a:bodyPr>
          <a:lstStyle/>
          <a:p>
            <a:pPr eaLnBrk="1" hangingPunct="1"/>
            <a:r>
              <a:rPr lang="en-US" sz="3200" dirty="0" smtClean="0">
                <a:latin typeface="Arial" pitchFamily="34" charset="0"/>
                <a:cs typeface="Arial" pitchFamily="34" charset="0"/>
              </a:rPr>
              <a:t>Accounting Rate of Return Method</a:t>
            </a:r>
          </a:p>
        </p:txBody>
      </p:sp>
      <p:sp>
        <p:nvSpPr>
          <p:cNvPr id="165890" name="Rectangle 2"/>
          <p:cNvSpPr>
            <a:spLocks noGrp="1" noChangeArrowheads="1"/>
          </p:cNvSpPr>
          <p:nvPr>
            <p:ph type="body" idx="4294967295"/>
          </p:nvPr>
        </p:nvSpPr>
        <p:spPr>
          <a:xfrm>
            <a:off x="685800" y="1828800"/>
            <a:ext cx="7924800" cy="4114800"/>
          </a:xfrm>
          <a:solidFill>
            <a:srgbClr val="FFFF99"/>
          </a:solidFill>
          <a:ln w="12700">
            <a:solidFill>
              <a:srgbClr val="000000"/>
            </a:solidFill>
          </a:ln>
          <a:effectLst>
            <a:outerShdw dist="35921" dir="2700000" algn="ctr" rotWithShape="0">
              <a:srgbClr val="000000"/>
            </a:outerShdw>
          </a:effectLst>
        </p:spPr>
        <p:txBody>
          <a:bodyPr lIns="90488" tIns="44450" rIns="90488" bIns="44450">
            <a:normAutofit/>
          </a:bodyPr>
          <a:lstStyle/>
          <a:p>
            <a:pPr marL="609600" indent="-609600" eaLnBrk="1" hangingPunct="1">
              <a:lnSpc>
                <a:spcPct val="90000"/>
              </a:lnSpc>
              <a:buClr>
                <a:schemeClr val="tx2"/>
              </a:buClr>
              <a:buFont typeface="Wingdings" pitchFamily="2" charset="2"/>
              <a:buNone/>
              <a:defRPr/>
            </a:pPr>
            <a:r>
              <a:rPr lang="en-US" dirty="0" smtClean="0">
                <a:solidFill>
                  <a:srgbClr val="663300"/>
                </a:solidFill>
                <a:effectLst>
                  <a:outerShdw blurRad="38100" dist="38100" dir="2700000" algn="tl">
                    <a:srgbClr val="000000"/>
                  </a:outerShdw>
                </a:effectLst>
              </a:rPr>
              <a:t>   </a:t>
            </a:r>
            <a:r>
              <a:rPr lang="en-US" sz="2200" dirty="0" smtClean="0">
                <a:solidFill>
                  <a:srgbClr val="663300"/>
                </a:solidFill>
                <a:effectLst>
                  <a:outerShdw blurRad="38100" dist="38100" dir="2700000" algn="tl">
                    <a:srgbClr val="000000"/>
                  </a:outerShdw>
                </a:effectLst>
                <a:latin typeface="Arial" pitchFamily="34" charset="0"/>
                <a:cs typeface="Arial" pitchFamily="34" charset="0"/>
              </a:rPr>
              <a:t>The Management of a company wants to install an espresso coffee machine in its restaurant.</a:t>
            </a:r>
          </a:p>
          <a:p>
            <a:pPr marL="609600" indent="-609600">
              <a:lnSpc>
                <a:spcPct val="90000"/>
              </a:lnSpc>
              <a:buClr>
                <a:schemeClr val="tx2"/>
              </a:buClr>
              <a:buNone/>
              <a:defRPr/>
            </a:pPr>
            <a:r>
              <a:rPr lang="en-US" sz="2200" dirty="0" smtClean="0">
                <a:solidFill>
                  <a:srgbClr val="663300"/>
                </a:solidFill>
                <a:effectLst>
                  <a:outerShdw blurRad="38100" dist="38100" dir="2700000" algn="tl">
                    <a:srgbClr val="000000"/>
                  </a:outerShdw>
                </a:effectLst>
                <a:latin typeface="Arial" pitchFamily="34" charset="0"/>
                <a:cs typeface="Arial" pitchFamily="34" charset="0"/>
              </a:rPr>
              <a:t>   The espresso </a:t>
            </a:r>
            <a:r>
              <a:rPr lang="en-US" sz="2200" dirty="0">
                <a:solidFill>
                  <a:srgbClr val="663300"/>
                </a:solidFill>
                <a:effectLst>
                  <a:outerShdw blurRad="38100" dist="38100" dir="2700000" algn="tl">
                    <a:srgbClr val="000000"/>
                  </a:outerShdw>
                </a:effectLst>
                <a:latin typeface="Arial" pitchFamily="34" charset="0"/>
                <a:cs typeface="Arial" pitchFamily="34" charset="0"/>
              </a:rPr>
              <a:t>espresso coffee machine :</a:t>
            </a:r>
            <a:endParaRPr lang="en-US" sz="2200" dirty="0" smtClean="0">
              <a:solidFill>
                <a:srgbClr val="663300"/>
              </a:solidFill>
              <a:effectLst>
                <a:outerShdw blurRad="38100" dist="38100" dir="2700000" algn="tl">
                  <a:srgbClr val="000000"/>
                </a:outerShdw>
              </a:effectLst>
              <a:latin typeface="Arial" pitchFamily="34" charset="0"/>
              <a:cs typeface="Arial" pitchFamily="34" charset="0"/>
            </a:endParaRPr>
          </a:p>
          <a:p>
            <a:pPr marL="990600" lvl="1" indent="-533400" eaLnBrk="1" hangingPunct="1">
              <a:lnSpc>
                <a:spcPct val="90000"/>
              </a:lnSpc>
              <a:buClr>
                <a:schemeClr val="tx2"/>
              </a:buClr>
              <a:buSzPct val="90000"/>
              <a:buFont typeface="Wingdings" pitchFamily="2" charset="2"/>
              <a:buAutoNum type="arabicPeriod"/>
              <a:defRPr/>
            </a:pPr>
            <a:r>
              <a:rPr lang="en-US" sz="2200" dirty="0" smtClean="0">
                <a:solidFill>
                  <a:srgbClr val="663300"/>
                </a:solidFill>
                <a:effectLst>
                  <a:outerShdw blurRad="38100" dist="38100" dir="2700000" algn="tl">
                    <a:srgbClr val="000000"/>
                  </a:outerShdw>
                </a:effectLst>
                <a:latin typeface="Arial" pitchFamily="34" charset="0"/>
                <a:cs typeface="Arial" pitchFamily="34" charset="0"/>
              </a:rPr>
              <a:t>Cost Rs140,000 and has a 10-year life.</a:t>
            </a:r>
          </a:p>
          <a:p>
            <a:pPr marL="990600" lvl="1" indent="-533400" eaLnBrk="1" hangingPunct="1">
              <a:lnSpc>
                <a:spcPct val="90000"/>
              </a:lnSpc>
              <a:buClr>
                <a:schemeClr val="tx2"/>
              </a:buClr>
              <a:buSzPct val="90000"/>
              <a:buFont typeface="Wingdings" pitchFamily="2" charset="2"/>
              <a:buAutoNum type="arabicPeriod"/>
              <a:defRPr/>
            </a:pPr>
            <a:r>
              <a:rPr lang="en-US" sz="2200" dirty="0" smtClean="0">
                <a:solidFill>
                  <a:srgbClr val="663300"/>
                </a:solidFill>
                <a:effectLst>
                  <a:outerShdw blurRad="38100" dist="38100" dir="2700000" algn="tl">
                    <a:srgbClr val="000000"/>
                  </a:outerShdw>
                </a:effectLst>
                <a:latin typeface="Arial" pitchFamily="34" charset="0"/>
                <a:cs typeface="Arial" pitchFamily="34" charset="0"/>
              </a:rPr>
              <a:t>Will generate incremental revenues of Rs100,000 and incremental expenses of Rs65,000, including depreciation.</a:t>
            </a:r>
          </a:p>
          <a:p>
            <a:pPr marL="609600" indent="-609600" algn="ctr" eaLnBrk="1" hangingPunct="1">
              <a:lnSpc>
                <a:spcPct val="90000"/>
              </a:lnSpc>
              <a:buClr>
                <a:schemeClr val="tx2"/>
              </a:buClr>
              <a:buFont typeface="Wingdings" pitchFamily="2" charset="2"/>
              <a:buNone/>
              <a:defRPr/>
            </a:pPr>
            <a:r>
              <a:rPr lang="en-US" sz="2200" dirty="0" smtClean="0">
                <a:solidFill>
                  <a:srgbClr val="0000CC"/>
                </a:solidFill>
                <a:effectLst>
                  <a:outerShdw blurRad="38100" dist="38100" dir="2700000" algn="tl">
                    <a:srgbClr val="000000"/>
                  </a:outerShdw>
                </a:effectLst>
                <a:latin typeface="Arial" pitchFamily="34" charset="0"/>
                <a:cs typeface="Arial" pitchFamily="34" charset="0"/>
              </a:rPr>
              <a:t>What is the simple rate of return on the investment project?</a:t>
            </a:r>
          </a:p>
        </p:txBody>
      </p:sp>
      <p:pic>
        <p:nvPicPr>
          <p:cNvPr id="68612" name="Picture 8" descr="j0343723"/>
          <p:cNvPicPr>
            <a:picLocks noChangeAspect="1" noChangeArrowheads="1"/>
          </p:cNvPicPr>
          <p:nvPr/>
        </p:nvPicPr>
        <p:blipFill>
          <a:blip r:embed="rId3" cstate="print"/>
          <a:srcRect/>
          <a:stretch>
            <a:fillRect/>
          </a:stretch>
        </p:blipFill>
        <p:spPr bwMode="auto">
          <a:xfrm>
            <a:off x="7772400" y="168275"/>
            <a:ext cx="1371600" cy="974725"/>
          </a:xfrm>
          <a:prstGeom prst="rect">
            <a:avLst/>
          </a:prstGeom>
          <a:noFill/>
          <a:ln w="9525">
            <a:noFill/>
            <a:miter lim="800000"/>
            <a:headEnd/>
            <a:tailEnd/>
          </a:ln>
        </p:spPr>
      </p:pic>
    </p:spTree>
  </p:cSld>
  <p:clrMapOvr>
    <a:masterClrMapping/>
  </p:clrMapOvr>
  <p:transition>
    <p:check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ChangeArrowheads="1"/>
          </p:cNvSpPr>
          <p:nvPr/>
        </p:nvSpPr>
        <p:spPr bwMode="auto">
          <a:xfrm>
            <a:off x="914400" y="1784350"/>
            <a:ext cx="740588" cy="397545"/>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000" b="1" baseline="0" dirty="0" smtClean="0">
                <a:solidFill>
                  <a:srgbClr val="0000FF"/>
                </a:solidFill>
                <a:effectLst>
                  <a:outerShdw blurRad="38100" dist="38100" dir="2700000" algn="tl">
                    <a:srgbClr val="C0C0C0"/>
                  </a:outerShdw>
                </a:effectLst>
                <a:latin typeface="Arial" pitchFamily="34" charset="0"/>
                <a:cs typeface="Arial" pitchFamily="34" charset="0"/>
              </a:rPr>
              <a:t>ARR</a:t>
            </a:r>
            <a:endParaRPr lang="en-US" sz="2000" b="1" baseline="0" dirty="0">
              <a:solidFill>
                <a:srgbClr val="0000FF"/>
              </a:solidFill>
              <a:effectLst>
                <a:outerShdw blurRad="38100" dist="38100" dir="2700000" algn="tl">
                  <a:srgbClr val="C0C0C0"/>
                </a:outerShdw>
              </a:effectLst>
              <a:latin typeface="Arial" pitchFamily="34" charset="0"/>
              <a:cs typeface="Arial" pitchFamily="34" charset="0"/>
            </a:endParaRPr>
          </a:p>
        </p:txBody>
      </p:sp>
      <p:sp>
        <p:nvSpPr>
          <p:cNvPr id="167939" name="Rectangle 3"/>
          <p:cNvSpPr>
            <a:spLocks noChangeArrowheads="1"/>
          </p:cNvSpPr>
          <p:nvPr/>
        </p:nvSpPr>
        <p:spPr bwMode="auto">
          <a:xfrm>
            <a:off x="3276600" y="1784350"/>
            <a:ext cx="3622788" cy="705321"/>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000" b="1" u="sng" baseline="0" dirty="0">
                <a:solidFill>
                  <a:srgbClr val="0000FF"/>
                </a:solidFill>
                <a:effectLst>
                  <a:outerShdw blurRad="38100" dist="38100" dir="2700000" algn="tl">
                    <a:srgbClr val="C0C0C0"/>
                  </a:outerShdw>
                </a:effectLst>
                <a:latin typeface="Arial" pitchFamily="34" charset="0"/>
                <a:cs typeface="Arial" pitchFamily="34" charset="0"/>
              </a:rPr>
              <a:t>     </a:t>
            </a:r>
            <a:r>
              <a:rPr lang="en-US" sz="2000" b="1" u="sng" baseline="0" dirty="0" smtClean="0">
                <a:solidFill>
                  <a:srgbClr val="0000FF"/>
                </a:solidFill>
                <a:effectLst>
                  <a:outerShdw blurRad="38100" dist="38100" dir="2700000" algn="tl">
                    <a:srgbClr val="C0C0C0"/>
                  </a:outerShdw>
                </a:effectLst>
                <a:latin typeface="Arial" pitchFamily="34" charset="0"/>
                <a:cs typeface="Arial" pitchFamily="34" charset="0"/>
              </a:rPr>
              <a:t>Rs100,000  </a:t>
            </a:r>
            <a:r>
              <a:rPr lang="en-US" sz="2000" b="1" u="sng" baseline="0" dirty="0">
                <a:solidFill>
                  <a:srgbClr val="0000FF"/>
                </a:solidFill>
                <a:effectLst>
                  <a:outerShdw blurRad="38100" dist="38100" dir="2700000" algn="tl">
                    <a:srgbClr val="C0C0C0"/>
                  </a:outerShdw>
                </a:effectLst>
                <a:latin typeface="Arial" pitchFamily="34" charset="0"/>
                <a:cs typeface="Arial" pitchFamily="34" charset="0"/>
              </a:rPr>
              <a:t>-  </a:t>
            </a:r>
            <a:r>
              <a:rPr lang="en-US" sz="2000" b="1" u="sng" baseline="0" dirty="0" smtClean="0">
                <a:solidFill>
                  <a:srgbClr val="0000FF"/>
                </a:solidFill>
                <a:effectLst>
                  <a:outerShdw blurRad="38100" dist="38100" dir="2700000" algn="tl">
                    <a:srgbClr val="C0C0C0"/>
                  </a:outerShdw>
                </a:effectLst>
                <a:latin typeface="Arial" pitchFamily="34" charset="0"/>
                <a:cs typeface="Arial" pitchFamily="34" charset="0"/>
              </a:rPr>
              <a:t>Rs65,000     </a:t>
            </a:r>
            <a:endParaRPr lang="en-US" sz="2000" b="1" baseline="0" dirty="0">
              <a:solidFill>
                <a:srgbClr val="0000FF"/>
              </a:solidFill>
              <a:effectLst>
                <a:outerShdw blurRad="38100" dist="38100" dir="2700000" algn="tl">
                  <a:srgbClr val="C0C0C0"/>
                </a:outerShdw>
              </a:effectLst>
              <a:latin typeface="Arial" pitchFamily="34" charset="0"/>
              <a:cs typeface="Arial" pitchFamily="34" charset="0"/>
            </a:endParaRPr>
          </a:p>
          <a:p>
            <a:pPr eaLnBrk="0" hangingPunct="0">
              <a:defRPr/>
            </a:pPr>
            <a:r>
              <a:rPr lang="en-US" sz="2000" b="1" baseline="0" dirty="0">
                <a:solidFill>
                  <a:srgbClr val="0000FF"/>
                </a:solidFill>
                <a:effectLst>
                  <a:outerShdw blurRad="38100" dist="38100" dir="2700000" algn="tl">
                    <a:srgbClr val="C0C0C0"/>
                  </a:outerShdw>
                </a:effectLst>
                <a:latin typeface="Arial" pitchFamily="34" charset="0"/>
                <a:cs typeface="Arial" pitchFamily="34" charset="0"/>
              </a:rPr>
              <a:t>               </a:t>
            </a:r>
            <a:r>
              <a:rPr lang="en-US" sz="2000" b="1" baseline="0" dirty="0" smtClean="0">
                <a:solidFill>
                  <a:srgbClr val="0000FF"/>
                </a:solidFill>
                <a:effectLst>
                  <a:outerShdw blurRad="38100" dist="38100" dir="2700000" algn="tl">
                    <a:srgbClr val="C0C0C0"/>
                  </a:outerShdw>
                </a:effectLst>
                <a:latin typeface="Arial" pitchFamily="34" charset="0"/>
                <a:cs typeface="Arial" pitchFamily="34" charset="0"/>
              </a:rPr>
              <a:t>Rs140,000</a:t>
            </a:r>
            <a:endParaRPr lang="en-US" sz="2000" b="1" baseline="0" dirty="0">
              <a:solidFill>
                <a:srgbClr val="0000FF"/>
              </a:solidFill>
              <a:effectLst>
                <a:outerShdw blurRad="38100" dist="38100" dir="2700000" algn="tl">
                  <a:srgbClr val="C0C0C0"/>
                </a:outerShdw>
              </a:effectLst>
              <a:latin typeface="Arial" pitchFamily="34" charset="0"/>
              <a:cs typeface="Arial" pitchFamily="34" charset="0"/>
            </a:endParaRPr>
          </a:p>
        </p:txBody>
      </p:sp>
      <p:sp>
        <p:nvSpPr>
          <p:cNvPr id="167940" name="Rectangle 4"/>
          <p:cNvSpPr>
            <a:spLocks noChangeArrowheads="1"/>
          </p:cNvSpPr>
          <p:nvPr/>
        </p:nvSpPr>
        <p:spPr bwMode="auto">
          <a:xfrm>
            <a:off x="6705600" y="1966913"/>
            <a:ext cx="1126913" cy="397545"/>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000" b="1" baseline="0" dirty="0">
                <a:solidFill>
                  <a:srgbClr val="800000"/>
                </a:solidFill>
                <a:effectLst>
                  <a:outerShdw blurRad="38100" dist="38100" dir="2700000" algn="tl">
                    <a:srgbClr val="C0C0C0"/>
                  </a:outerShdw>
                </a:effectLst>
                <a:latin typeface="Arial" pitchFamily="34" charset="0"/>
                <a:cs typeface="Arial" pitchFamily="34" charset="0"/>
              </a:rPr>
              <a:t>  =  25%</a:t>
            </a:r>
          </a:p>
        </p:txBody>
      </p:sp>
      <p:sp>
        <p:nvSpPr>
          <p:cNvPr id="167941" name="Rectangle 5"/>
          <p:cNvSpPr>
            <a:spLocks noChangeArrowheads="1"/>
          </p:cNvSpPr>
          <p:nvPr/>
        </p:nvSpPr>
        <p:spPr bwMode="auto">
          <a:xfrm>
            <a:off x="2819400" y="1966913"/>
            <a:ext cx="331823" cy="397545"/>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000" b="1" baseline="0" dirty="0">
                <a:solidFill>
                  <a:srgbClr val="0000FF"/>
                </a:solidFill>
                <a:effectLst>
                  <a:outerShdw blurRad="38100" dist="38100" dir="2700000" algn="tl">
                    <a:srgbClr val="C0C0C0"/>
                  </a:outerShdw>
                </a:effectLst>
                <a:latin typeface="Arial" pitchFamily="34" charset="0"/>
                <a:cs typeface="Arial" pitchFamily="34" charset="0"/>
              </a:rPr>
              <a:t>=</a:t>
            </a:r>
          </a:p>
        </p:txBody>
      </p:sp>
      <p:sp>
        <p:nvSpPr>
          <p:cNvPr id="167942" name="Rectangle 6"/>
          <p:cNvSpPr>
            <a:spLocks noChangeArrowheads="1"/>
          </p:cNvSpPr>
          <p:nvPr/>
        </p:nvSpPr>
        <p:spPr bwMode="auto">
          <a:xfrm>
            <a:off x="762000" y="4273550"/>
            <a:ext cx="8001000" cy="1382430"/>
          </a:xfrm>
          <a:prstGeom prst="rect">
            <a:avLst/>
          </a:prstGeom>
          <a:solidFill>
            <a:srgbClr val="E5F2FF"/>
          </a:solidFill>
          <a:ln w="12700">
            <a:solidFill>
              <a:srgbClr val="000000"/>
            </a:solidFill>
            <a:miter lim="800000"/>
            <a:headEnd/>
            <a:tailEnd/>
          </a:ln>
          <a:effectLst>
            <a:outerShdw dist="53882" dir="2700000" algn="ctr" rotWithShape="0">
              <a:srgbClr val="000000"/>
            </a:outerShdw>
          </a:effectLst>
        </p:spPr>
        <p:txBody>
          <a:bodyPr lIns="90488" tIns="44450" rIns="90488" bIns="44450">
            <a:spAutoFit/>
          </a:bodyPr>
          <a:lstStyle/>
          <a:p>
            <a:pPr algn="ctr" eaLnBrk="0" hangingPunct="0">
              <a:defRPr/>
            </a:pPr>
            <a:r>
              <a:rPr lang="en-US" sz="2800" baseline="0" dirty="0">
                <a:solidFill>
                  <a:srgbClr val="3333FF"/>
                </a:solidFill>
                <a:effectLst>
                  <a:outerShdw blurRad="38100" dist="38100" dir="2700000" algn="tl">
                    <a:srgbClr val="000000"/>
                  </a:outerShdw>
                </a:effectLst>
                <a:latin typeface="Arial" pitchFamily="34" charset="0"/>
                <a:cs typeface="Arial" pitchFamily="34" charset="0"/>
              </a:rPr>
              <a:t>Criticisms of the simple rate of return include that this method ignores the time value of money and it can fluctuate from year to year.</a:t>
            </a:r>
          </a:p>
        </p:txBody>
      </p:sp>
      <p:sp>
        <p:nvSpPr>
          <p:cNvPr id="69639" name="Rectangle 10"/>
          <p:cNvSpPr>
            <a:spLocks noGrp="1" noChangeArrowheads="1"/>
          </p:cNvSpPr>
          <p:nvPr>
            <p:ph type="title"/>
          </p:nvPr>
        </p:nvSpPr>
        <p:spPr/>
        <p:txBody>
          <a:bodyPr>
            <a:normAutofit/>
          </a:bodyPr>
          <a:lstStyle/>
          <a:p>
            <a:pPr eaLnBrk="1" hangingPunct="1"/>
            <a:r>
              <a:rPr lang="en-US" sz="3200" dirty="0" smtClean="0">
                <a:latin typeface="Arial" pitchFamily="34" charset="0"/>
                <a:cs typeface="Arial" pitchFamily="34" charset="0"/>
              </a:rPr>
              <a:t>Accounting Rate of Return Method</a:t>
            </a:r>
          </a:p>
        </p:txBody>
      </p:sp>
      <p:pic>
        <p:nvPicPr>
          <p:cNvPr id="69640" name="Picture 12" descr="j0343723"/>
          <p:cNvPicPr>
            <a:picLocks noChangeAspect="1" noChangeArrowheads="1"/>
          </p:cNvPicPr>
          <p:nvPr/>
        </p:nvPicPr>
        <p:blipFill>
          <a:blip r:embed="rId3" cstate="print"/>
          <a:srcRect/>
          <a:stretch>
            <a:fillRect/>
          </a:stretch>
        </p:blipFill>
        <p:spPr bwMode="auto">
          <a:xfrm>
            <a:off x="7772400" y="168275"/>
            <a:ext cx="1371600" cy="974725"/>
          </a:xfrm>
          <a:prstGeom prst="rect">
            <a:avLst/>
          </a:prstGeom>
          <a:noFill/>
          <a:ln w="9525">
            <a:noFill/>
            <a:miter lim="800000"/>
            <a:headEnd/>
            <a:tailEnd/>
          </a:ln>
        </p:spPr>
      </p:pic>
      <p:pic>
        <p:nvPicPr>
          <p:cNvPr id="69641" name="Picture 16" descr="MCj02412290000[1]"/>
          <p:cNvPicPr>
            <a:picLocks noChangeAspect="1" noChangeArrowheads="1"/>
          </p:cNvPicPr>
          <p:nvPr/>
        </p:nvPicPr>
        <p:blipFill>
          <a:blip r:embed="rId4" cstate="print"/>
          <a:srcRect/>
          <a:stretch>
            <a:fillRect/>
          </a:stretch>
        </p:blipFill>
        <p:spPr bwMode="auto">
          <a:xfrm>
            <a:off x="4114800" y="2895600"/>
            <a:ext cx="1150938" cy="1209675"/>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r>
              <a:rPr lang="en-GB" sz="3200" dirty="0">
                <a:latin typeface="Arial" pitchFamily="34" charset="0"/>
                <a:cs typeface="Arial" pitchFamily="34" charset="0"/>
              </a:rPr>
              <a:t>Accounting Rate of </a:t>
            </a:r>
            <a:r>
              <a:rPr lang="en-GB" sz="3200" dirty="0" smtClean="0">
                <a:latin typeface="Arial" pitchFamily="34" charset="0"/>
                <a:cs typeface="Arial" pitchFamily="34" charset="0"/>
              </a:rPr>
              <a:t>Return - Example</a:t>
            </a:r>
            <a:endParaRPr lang="en-GB" sz="3200" dirty="0">
              <a:latin typeface="Arial" pitchFamily="34" charset="0"/>
              <a:cs typeface="Arial" pitchFamily="34" charset="0"/>
            </a:endParaRPr>
          </a:p>
        </p:txBody>
      </p:sp>
      <p:sp>
        <p:nvSpPr>
          <p:cNvPr id="24579" name="Rectangle 3"/>
          <p:cNvSpPr>
            <a:spLocks noGrp="1" noChangeArrowheads="1"/>
          </p:cNvSpPr>
          <p:nvPr>
            <p:ph idx="1"/>
          </p:nvPr>
        </p:nvSpPr>
        <p:spPr/>
        <p:txBody>
          <a:bodyPr>
            <a:normAutofit/>
          </a:bodyPr>
          <a:lstStyle/>
          <a:p>
            <a:pPr>
              <a:lnSpc>
                <a:spcPct val="90000"/>
              </a:lnSpc>
            </a:pPr>
            <a:r>
              <a:rPr lang="en-GB" sz="2000" dirty="0" smtClean="0">
                <a:latin typeface="Arial" pitchFamily="34" charset="0"/>
                <a:cs typeface="Arial" pitchFamily="34" charset="0"/>
              </a:rPr>
              <a:t>An </a:t>
            </a:r>
            <a:r>
              <a:rPr lang="en-GB" sz="2000" dirty="0">
                <a:latin typeface="Arial" pitchFamily="34" charset="0"/>
                <a:cs typeface="Arial" pitchFamily="34" charset="0"/>
              </a:rPr>
              <a:t>investment is expected to yield cash flows of </a:t>
            </a:r>
            <a:r>
              <a:rPr lang="en-GB" sz="2000" dirty="0" smtClean="0">
                <a:latin typeface="Arial" pitchFamily="34" charset="0"/>
                <a:cs typeface="Arial" pitchFamily="34" charset="0"/>
              </a:rPr>
              <a:t>Rs10,000 </a:t>
            </a:r>
            <a:r>
              <a:rPr lang="en-GB" sz="2000" dirty="0">
                <a:latin typeface="Arial" pitchFamily="34" charset="0"/>
                <a:cs typeface="Arial" pitchFamily="34" charset="0"/>
              </a:rPr>
              <a:t>annually for the next 5 years </a:t>
            </a:r>
          </a:p>
          <a:p>
            <a:pPr>
              <a:lnSpc>
                <a:spcPct val="90000"/>
              </a:lnSpc>
            </a:pPr>
            <a:endParaRPr lang="en-GB" sz="2000" dirty="0" smtClean="0">
              <a:latin typeface="Arial" pitchFamily="34" charset="0"/>
              <a:cs typeface="Arial" pitchFamily="34" charset="0"/>
            </a:endParaRPr>
          </a:p>
          <a:p>
            <a:pPr>
              <a:lnSpc>
                <a:spcPct val="90000"/>
              </a:lnSpc>
            </a:pPr>
            <a:r>
              <a:rPr lang="en-GB" sz="2000" dirty="0" smtClean="0">
                <a:latin typeface="Arial" pitchFamily="34" charset="0"/>
                <a:cs typeface="Arial" pitchFamily="34" charset="0"/>
              </a:rPr>
              <a:t>The </a:t>
            </a:r>
            <a:r>
              <a:rPr lang="en-GB" sz="2000" dirty="0">
                <a:latin typeface="Arial" pitchFamily="34" charset="0"/>
                <a:cs typeface="Arial" pitchFamily="34" charset="0"/>
              </a:rPr>
              <a:t>initial cost of the investment is </a:t>
            </a:r>
            <a:r>
              <a:rPr lang="en-GB" sz="2000" dirty="0" smtClean="0">
                <a:latin typeface="Arial" pitchFamily="34" charset="0"/>
                <a:cs typeface="Arial" pitchFamily="34" charset="0"/>
              </a:rPr>
              <a:t>Rs 20,000</a:t>
            </a:r>
            <a:endParaRPr lang="en-GB" sz="2000" dirty="0">
              <a:latin typeface="Arial" pitchFamily="34" charset="0"/>
              <a:cs typeface="Arial" pitchFamily="34" charset="0"/>
            </a:endParaRPr>
          </a:p>
          <a:p>
            <a:pPr>
              <a:lnSpc>
                <a:spcPct val="90000"/>
              </a:lnSpc>
            </a:pPr>
            <a:r>
              <a:rPr lang="en-GB" sz="2000" dirty="0">
                <a:latin typeface="Arial" pitchFamily="34" charset="0"/>
                <a:cs typeface="Arial" pitchFamily="34" charset="0"/>
              </a:rPr>
              <a:t>Total profit therefore is: </a:t>
            </a:r>
            <a:r>
              <a:rPr lang="en-GB" sz="2000" dirty="0" smtClean="0">
                <a:latin typeface="Arial" pitchFamily="34" charset="0"/>
                <a:cs typeface="Arial" pitchFamily="34" charset="0"/>
              </a:rPr>
              <a:t>Rs 30,000</a:t>
            </a:r>
            <a:endParaRPr lang="en-GB" sz="2000" dirty="0">
              <a:latin typeface="Arial" pitchFamily="34" charset="0"/>
              <a:cs typeface="Arial" pitchFamily="34" charset="0"/>
            </a:endParaRPr>
          </a:p>
          <a:p>
            <a:pPr>
              <a:lnSpc>
                <a:spcPct val="90000"/>
              </a:lnSpc>
            </a:pPr>
            <a:endParaRPr lang="en-GB" sz="2000" dirty="0" smtClean="0">
              <a:latin typeface="Arial" pitchFamily="34" charset="0"/>
              <a:cs typeface="Arial" pitchFamily="34" charset="0"/>
            </a:endParaRPr>
          </a:p>
          <a:p>
            <a:pPr>
              <a:lnSpc>
                <a:spcPct val="90000"/>
              </a:lnSpc>
            </a:pPr>
            <a:r>
              <a:rPr lang="en-GB" sz="2000" dirty="0" smtClean="0">
                <a:latin typeface="Arial" pitchFamily="34" charset="0"/>
                <a:cs typeface="Arial" pitchFamily="34" charset="0"/>
              </a:rPr>
              <a:t>Annual </a:t>
            </a:r>
            <a:r>
              <a:rPr lang="en-GB" sz="2000" dirty="0">
                <a:latin typeface="Arial" pitchFamily="34" charset="0"/>
                <a:cs typeface="Arial" pitchFamily="34" charset="0"/>
              </a:rPr>
              <a:t>profit = </a:t>
            </a:r>
            <a:r>
              <a:rPr lang="en-GB" sz="2000" dirty="0" smtClean="0">
                <a:latin typeface="Arial" pitchFamily="34" charset="0"/>
                <a:cs typeface="Arial" pitchFamily="34" charset="0"/>
              </a:rPr>
              <a:t>Rs 30,000 </a:t>
            </a:r>
            <a:r>
              <a:rPr lang="en-GB" sz="2000" dirty="0">
                <a:latin typeface="Arial" pitchFamily="34" charset="0"/>
                <a:cs typeface="Arial" pitchFamily="34" charset="0"/>
              </a:rPr>
              <a:t>/ 5</a:t>
            </a:r>
          </a:p>
          <a:p>
            <a:pPr>
              <a:lnSpc>
                <a:spcPct val="90000"/>
              </a:lnSpc>
              <a:buFontTx/>
              <a:buNone/>
            </a:pPr>
            <a:r>
              <a:rPr lang="en-GB" sz="2000" dirty="0">
                <a:latin typeface="Arial" pitchFamily="34" charset="0"/>
                <a:cs typeface="Arial" pitchFamily="34" charset="0"/>
              </a:rPr>
              <a:t>				= </a:t>
            </a:r>
            <a:r>
              <a:rPr lang="en-GB" sz="2000" dirty="0" smtClean="0">
                <a:latin typeface="Arial" pitchFamily="34" charset="0"/>
                <a:cs typeface="Arial" pitchFamily="34" charset="0"/>
              </a:rPr>
              <a:t>Rs 6,000</a:t>
            </a:r>
            <a:endParaRPr lang="en-GB" sz="2000" dirty="0">
              <a:latin typeface="Arial" pitchFamily="34" charset="0"/>
              <a:cs typeface="Arial" pitchFamily="34" charset="0"/>
            </a:endParaRPr>
          </a:p>
          <a:p>
            <a:pPr>
              <a:lnSpc>
                <a:spcPct val="90000"/>
              </a:lnSpc>
              <a:buFontTx/>
              <a:buNone/>
            </a:pPr>
            <a:r>
              <a:rPr lang="en-GB" sz="2000" dirty="0">
                <a:latin typeface="Arial" pitchFamily="34" charset="0"/>
                <a:cs typeface="Arial" pitchFamily="34" charset="0"/>
              </a:rPr>
              <a:t>ARR = 6,000/20,000 x 100</a:t>
            </a:r>
          </a:p>
          <a:p>
            <a:pPr>
              <a:lnSpc>
                <a:spcPct val="90000"/>
              </a:lnSpc>
              <a:buFontTx/>
              <a:buNone/>
            </a:pPr>
            <a:r>
              <a:rPr lang="en-GB" sz="2000" dirty="0">
                <a:latin typeface="Arial" pitchFamily="34" charset="0"/>
                <a:cs typeface="Arial" pitchFamily="34" charset="0"/>
              </a:rPr>
              <a:t>		</a:t>
            </a:r>
            <a:r>
              <a:rPr lang="en-GB" sz="2000" dirty="0">
                <a:solidFill>
                  <a:srgbClr val="003366"/>
                </a:solidFill>
                <a:latin typeface="Arial" pitchFamily="34" charset="0"/>
                <a:cs typeface="Arial" pitchFamily="34" charset="0"/>
              </a:rPr>
              <a:t>= 30%</a:t>
            </a:r>
          </a:p>
          <a:p>
            <a:pPr>
              <a:lnSpc>
                <a:spcPct val="90000"/>
              </a:lnSpc>
              <a:buFontTx/>
              <a:buNone/>
            </a:pPr>
            <a:r>
              <a:rPr lang="en-GB" sz="2000" dirty="0">
                <a:latin typeface="Arial" pitchFamily="34" charset="0"/>
                <a:cs typeface="Arial" pitchFamily="34" charset="0"/>
              </a:rPr>
              <a:t>A worthwhile return?</a:t>
            </a:r>
          </a:p>
          <a:p>
            <a:pPr>
              <a:lnSpc>
                <a:spcPct val="90000"/>
              </a:lnSpc>
              <a:buFontTx/>
              <a:buNone/>
            </a:pP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000000"/>
                </a:solidFill>
              </a:rPr>
              <a:t>ACCOUNTING RATE OF RETURN - Recap</a:t>
            </a:r>
            <a:endParaRPr lang="en-US" sz="2800" dirty="0"/>
          </a:p>
        </p:txBody>
      </p:sp>
      <p:sp>
        <p:nvSpPr>
          <p:cNvPr id="3" name="Content Placeholder 2"/>
          <p:cNvSpPr>
            <a:spLocks noGrp="1"/>
          </p:cNvSpPr>
          <p:nvPr>
            <p:ph idx="1"/>
          </p:nvPr>
        </p:nvSpPr>
        <p:spPr/>
        <p:txBody>
          <a:bodyPr>
            <a:normAutofit/>
          </a:bodyPr>
          <a:lstStyle/>
          <a:p>
            <a:r>
              <a:rPr lang="en-US" sz="2000" dirty="0" smtClean="0"/>
              <a:t>Return as a percent of initial capital outlay         </a:t>
            </a:r>
            <a:br>
              <a:rPr lang="en-US" sz="2000" dirty="0" smtClean="0"/>
            </a:br>
            <a:endParaRPr lang="en-US" sz="2000" dirty="0" smtClean="0"/>
          </a:p>
          <a:p>
            <a:pPr>
              <a:lnSpc>
                <a:spcPct val="90000"/>
              </a:lnSpc>
              <a:buNone/>
            </a:pPr>
            <a:r>
              <a:rPr lang="en-US" sz="2000" dirty="0" smtClean="0"/>
              <a:t>			ARR</a:t>
            </a:r>
            <a:r>
              <a:rPr lang="en-US" sz="2000" b="1" dirty="0" smtClean="0"/>
              <a:t> </a:t>
            </a:r>
            <a:r>
              <a:rPr lang="en-US" sz="2000" dirty="0" smtClean="0"/>
              <a:t>= Y/I</a:t>
            </a:r>
          </a:p>
          <a:p>
            <a:pPr>
              <a:lnSpc>
                <a:spcPct val="90000"/>
              </a:lnSpc>
              <a:buNone/>
            </a:pPr>
            <a:r>
              <a:rPr lang="en-US" sz="2000" dirty="0" smtClean="0"/>
              <a:t>WHERE:</a:t>
            </a:r>
          </a:p>
          <a:p>
            <a:pPr>
              <a:lnSpc>
                <a:spcPct val="90000"/>
              </a:lnSpc>
              <a:buNone/>
            </a:pPr>
            <a:endParaRPr lang="en-US" sz="2000" dirty="0" smtClean="0"/>
          </a:p>
          <a:p>
            <a:pPr>
              <a:lnSpc>
                <a:spcPct val="90000"/>
              </a:lnSpc>
              <a:buNone/>
            </a:pPr>
            <a:r>
              <a:rPr lang="en-US" sz="2000" dirty="0" smtClean="0"/>
              <a:t>ARR	=	ACCOUNTING RATE OF RETURN</a:t>
            </a:r>
          </a:p>
          <a:p>
            <a:pPr>
              <a:lnSpc>
                <a:spcPct val="90000"/>
              </a:lnSpc>
              <a:buNone/>
            </a:pPr>
            <a:r>
              <a:rPr lang="en-US" sz="2000" dirty="0" smtClean="0"/>
              <a:t>Y		=	AVERAGE ANNUAL NET INCOME </a:t>
            </a:r>
          </a:p>
          <a:p>
            <a:pPr>
              <a:lnSpc>
                <a:spcPct val="90000"/>
              </a:lnSpc>
              <a:buNone/>
            </a:pPr>
            <a:r>
              <a:rPr lang="en-US" sz="2000" dirty="0" smtClean="0"/>
              <a:t>			(DEPRECIATION TAKEN INTO ACCOUNT)</a:t>
            </a:r>
          </a:p>
          <a:p>
            <a:pPr>
              <a:lnSpc>
                <a:spcPct val="90000"/>
              </a:lnSpc>
              <a:buNone/>
            </a:pPr>
            <a:r>
              <a:rPr lang="en-US" sz="2000" dirty="0" smtClean="0"/>
              <a:t>I 		=	INITIAL INVESTMENT OUTLAY</a:t>
            </a:r>
          </a:p>
          <a:p>
            <a:pPr>
              <a:lnSpc>
                <a:spcPct val="90000"/>
              </a:lnSpc>
              <a:buNone/>
            </a:pP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ACCOUNTING RATE OF RETURN - Recap</a:t>
            </a:r>
            <a:endParaRPr lang="en-US" sz="2800" dirty="0"/>
          </a:p>
        </p:txBody>
      </p:sp>
      <p:sp>
        <p:nvSpPr>
          <p:cNvPr id="3" name="Content Placeholder 2"/>
          <p:cNvSpPr>
            <a:spLocks noGrp="1"/>
          </p:cNvSpPr>
          <p:nvPr>
            <p:ph idx="1"/>
          </p:nvPr>
        </p:nvSpPr>
        <p:spPr/>
        <p:txBody>
          <a:bodyPr>
            <a:normAutofit/>
          </a:bodyPr>
          <a:lstStyle/>
          <a:p>
            <a:pPr>
              <a:buNone/>
            </a:pPr>
            <a:r>
              <a:rPr lang="en-US" sz="2000" dirty="0" smtClean="0"/>
              <a:t>			Y</a:t>
            </a:r>
            <a:r>
              <a:rPr lang="en-US" sz="2000" b="1" dirty="0" smtClean="0"/>
              <a:t> </a:t>
            </a:r>
            <a:r>
              <a:rPr lang="en-US" sz="2000" dirty="0" smtClean="0"/>
              <a:t>=(E – D)</a:t>
            </a:r>
          </a:p>
          <a:p>
            <a:pPr>
              <a:buNone/>
            </a:pPr>
            <a:endParaRPr lang="en-US" sz="2000" dirty="0" smtClean="0"/>
          </a:p>
          <a:p>
            <a:pPr>
              <a:buNone/>
            </a:pPr>
            <a:r>
              <a:rPr lang="en-US" sz="2000" dirty="0" smtClean="0"/>
              <a:t>WHERE:</a:t>
            </a:r>
          </a:p>
          <a:p>
            <a:pPr>
              <a:buNone/>
            </a:pPr>
            <a:endParaRPr lang="en-US" sz="2000" dirty="0" smtClean="0"/>
          </a:p>
          <a:p>
            <a:pPr>
              <a:buNone/>
            </a:pPr>
            <a:r>
              <a:rPr lang="en-US" sz="2000" dirty="0" smtClean="0"/>
              <a:t>Y	=	AVERAGE ANNUAL NET INCOME</a:t>
            </a:r>
          </a:p>
          <a:p>
            <a:pPr>
              <a:buNone/>
            </a:pPr>
            <a:endParaRPr lang="en-US" sz="2000" dirty="0" smtClean="0"/>
          </a:p>
          <a:p>
            <a:pPr>
              <a:buNone/>
            </a:pPr>
            <a:r>
              <a:rPr lang="en-US" sz="2000" dirty="0" smtClean="0"/>
              <a:t>E	=	TOTAL EXPECTED ANNUAL NET CASH RECEIPTS</a:t>
            </a:r>
          </a:p>
          <a:p>
            <a:pPr>
              <a:buNone/>
            </a:pPr>
            <a:endParaRPr lang="en-US" sz="2000" dirty="0" smtClean="0"/>
          </a:p>
          <a:p>
            <a:pPr>
              <a:buNone/>
            </a:pPr>
            <a:r>
              <a:rPr lang="en-US" sz="2000" dirty="0" smtClean="0"/>
              <a:t>D	=	TOTAL ANNUAL DEPRECIATION</a:t>
            </a:r>
          </a:p>
          <a:p>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609600" y="990600"/>
            <a:ext cx="7772400" cy="3733800"/>
            <a:chOff x="432" y="1152"/>
            <a:chExt cx="4896" cy="2352"/>
          </a:xfrm>
        </p:grpSpPr>
        <p:sp>
          <p:nvSpPr>
            <p:cNvPr id="60421" name="Rectangle 4"/>
            <p:cNvSpPr>
              <a:spLocks noChangeArrowheads="1"/>
            </p:cNvSpPr>
            <p:nvPr/>
          </p:nvSpPr>
          <p:spPr bwMode="ltGray">
            <a:xfrm>
              <a:off x="432" y="1152"/>
              <a:ext cx="4896" cy="2352"/>
            </a:xfrm>
            <a:prstGeom prst="rect">
              <a:avLst/>
            </a:prstGeom>
            <a:solidFill>
              <a:schemeClr val="bg2"/>
            </a:solidFill>
            <a:ln w="9525">
              <a:noFill/>
              <a:miter lim="800000"/>
              <a:headEnd/>
              <a:tailEnd/>
            </a:ln>
          </p:spPr>
          <p:txBody>
            <a:bodyPr wrap="none" anchor="ctr"/>
            <a:lstStyle/>
            <a:p>
              <a:pPr algn="ctr"/>
              <a:endParaRPr lang="en-US" sz="2400" baseline="0" dirty="0">
                <a:latin typeface="Times New Roman" pitchFamily="18" charset="0"/>
              </a:endParaRPr>
            </a:p>
          </p:txBody>
        </p:sp>
        <p:sp>
          <p:nvSpPr>
            <p:cNvPr id="60422" name="Rectangle 5"/>
            <p:cNvSpPr>
              <a:spLocks noChangeArrowheads="1"/>
            </p:cNvSpPr>
            <p:nvPr/>
          </p:nvSpPr>
          <p:spPr bwMode="auto">
            <a:xfrm>
              <a:off x="576" y="1296"/>
              <a:ext cx="4608" cy="2064"/>
            </a:xfrm>
            <a:prstGeom prst="rect">
              <a:avLst/>
            </a:prstGeom>
            <a:solidFill>
              <a:schemeClr val="bg1"/>
            </a:solidFill>
            <a:ln w="9525">
              <a:solidFill>
                <a:schemeClr val="tx1"/>
              </a:solidFill>
              <a:miter lim="800000"/>
              <a:headEnd/>
              <a:tailEnd/>
            </a:ln>
          </p:spPr>
          <p:txBody>
            <a:bodyPr wrap="none" anchor="ctr"/>
            <a:lstStyle/>
            <a:p>
              <a:endParaRPr lang="en-US" dirty="0"/>
            </a:p>
          </p:txBody>
        </p:sp>
      </p:grpSp>
      <p:sp>
        <p:nvSpPr>
          <p:cNvPr id="60420" name="Text Box 6"/>
          <p:cNvSpPr txBox="1">
            <a:spLocks noChangeArrowheads="1"/>
          </p:cNvSpPr>
          <p:nvPr/>
        </p:nvSpPr>
        <p:spPr bwMode="auto">
          <a:xfrm>
            <a:off x="1371600" y="2012950"/>
            <a:ext cx="6248400" cy="1644650"/>
          </a:xfrm>
          <a:prstGeom prst="rect">
            <a:avLst/>
          </a:prstGeom>
          <a:noFill/>
          <a:ln w="9525">
            <a:noFill/>
            <a:miter lim="800000"/>
            <a:headEnd/>
            <a:tailEnd/>
          </a:ln>
        </p:spPr>
        <p:txBody>
          <a:bodyPr>
            <a:spAutoFit/>
          </a:bodyPr>
          <a:lstStyle/>
          <a:p>
            <a:pPr algn="ctr" eaLnBrk="0" hangingPunct="0"/>
            <a:r>
              <a:rPr lang="en-US" sz="3400" baseline="0" dirty="0"/>
              <a:t>Determine the</a:t>
            </a:r>
            <a:br>
              <a:rPr lang="en-US" sz="3400" baseline="0" dirty="0"/>
            </a:br>
            <a:r>
              <a:rPr lang="en-US" sz="3400" baseline="0" dirty="0"/>
              <a:t>payback period</a:t>
            </a:r>
            <a:br>
              <a:rPr lang="en-US" sz="3400" baseline="0" dirty="0"/>
            </a:br>
            <a:r>
              <a:rPr lang="en-US" sz="3400" baseline="0" dirty="0"/>
              <a:t>for an investment.</a:t>
            </a:r>
          </a:p>
        </p:txBody>
      </p:sp>
    </p:spTree>
  </p:cSld>
  <p:clrMapOvr>
    <a:masterClrMapping/>
  </p:clrMapOvr>
  <p:transition>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944563"/>
            <a:ext cx="7772400" cy="701675"/>
          </a:xfrm>
        </p:spPr>
        <p:txBody>
          <a:bodyPr>
            <a:spAutoFit/>
          </a:bodyPr>
          <a:lstStyle/>
          <a:p>
            <a:r>
              <a:rPr lang="en-GB" dirty="0">
                <a:solidFill>
                  <a:srgbClr val="000000"/>
                </a:solidFill>
              </a:rPr>
              <a:t>Payback Period</a:t>
            </a:r>
          </a:p>
        </p:txBody>
      </p:sp>
      <p:pic>
        <p:nvPicPr>
          <p:cNvPr id="36867" name="Picture 3" descr="ia5"/>
          <p:cNvPicPr>
            <a:picLocks noChangeAspect="1" noChangeArrowheads="1"/>
          </p:cNvPicPr>
          <p:nvPr/>
        </p:nvPicPr>
        <p:blipFill>
          <a:blip r:embed="rId3"/>
          <a:srcRect/>
          <a:stretch>
            <a:fillRect/>
          </a:stretch>
        </p:blipFill>
        <p:spPr bwMode="auto">
          <a:xfrm>
            <a:off x="52388" y="2468563"/>
            <a:ext cx="9040812" cy="2560637"/>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9"/>
          <p:cNvSpPr>
            <a:spLocks noGrp="1" noChangeArrowheads="1"/>
          </p:cNvSpPr>
          <p:nvPr>
            <p:ph type="title"/>
          </p:nvPr>
        </p:nvSpPr>
        <p:spPr/>
        <p:txBody>
          <a:bodyPr>
            <a:normAutofit/>
          </a:bodyPr>
          <a:lstStyle/>
          <a:p>
            <a:pPr eaLnBrk="1" hangingPunct="1"/>
            <a:r>
              <a:rPr lang="en-US" sz="3600" dirty="0" smtClean="0"/>
              <a:t>The Payback Method</a:t>
            </a:r>
          </a:p>
        </p:txBody>
      </p:sp>
      <p:sp>
        <p:nvSpPr>
          <p:cNvPr id="143362" name="Rectangle 2"/>
          <p:cNvSpPr>
            <a:spLocks noGrp="1" noChangeArrowheads="1"/>
          </p:cNvSpPr>
          <p:nvPr>
            <p:ph type="body" idx="4294967295"/>
          </p:nvPr>
        </p:nvSpPr>
        <p:spPr>
          <a:xfrm>
            <a:off x="1208088" y="1600200"/>
            <a:ext cx="7935912" cy="4343400"/>
          </a:xfrm>
          <a:solidFill>
            <a:srgbClr val="FFFFE7"/>
          </a:solidFill>
          <a:ln w="12700">
            <a:solidFill>
              <a:srgbClr val="000000"/>
            </a:solidFill>
          </a:ln>
          <a:effectLst>
            <a:outerShdw dist="35921" dir="2700000" algn="ctr" rotWithShape="0">
              <a:srgbClr val="000000"/>
            </a:outerShdw>
          </a:effectLst>
        </p:spPr>
        <p:txBody>
          <a:bodyPr lIns="90488" tIns="44450" rIns="90488" bIns="44450">
            <a:normAutofit/>
          </a:bodyPr>
          <a:lstStyle/>
          <a:p>
            <a:pPr algn="ctr" eaLnBrk="1" hangingPunct="1">
              <a:buFont typeface="Wingdings" pitchFamily="2" charset="2"/>
              <a:buNone/>
              <a:defRPr/>
            </a:pPr>
            <a:r>
              <a:rPr lang="en-US" sz="2000" dirty="0" smtClean="0">
                <a:solidFill>
                  <a:srgbClr val="663300"/>
                </a:solidFill>
                <a:effectLst>
                  <a:outerShdw blurRad="38100" dist="38100" dir="2700000" algn="tl">
                    <a:srgbClr val="000000"/>
                  </a:outerShdw>
                </a:effectLst>
              </a:rPr>
              <a:t>The </a:t>
            </a:r>
            <a:r>
              <a:rPr lang="en-US" sz="2000" dirty="0" smtClean="0">
                <a:solidFill>
                  <a:schemeClr val="tx2"/>
                </a:solidFill>
                <a:effectLst>
                  <a:outerShdw blurRad="38100" dist="38100" dir="2700000" algn="tl">
                    <a:srgbClr val="000000"/>
                  </a:outerShdw>
                </a:effectLst>
              </a:rPr>
              <a:t>payback period</a:t>
            </a:r>
            <a:r>
              <a:rPr lang="en-US" sz="2000" dirty="0" smtClean="0">
                <a:solidFill>
                  <a:srgbClr val="663300"/>
                </a:solidFill>
                <a:effectLst>
                  <a:outerShdw blurRad="38100" dist="38100" dir="2700000" algn="tl">
                    <a:srgbClr val="000000"/>
                  </a:outerShdw>
                </a:effectLst>
              </a:rPr>
              <a:t> is the length of time that it takes for a project to recover its initial cost out of the cash receipts that it generates.</a:t>
            </a:r>
          </a:p>
          <a:p>
            <a:pPr algn="ctr" eaLnBrk="1" hangingPunct="1">
              <a:buFont typeface="Wingdings" pitchFamily="2" charset="2"/>
              <a:buNone/>
              <a:defRPr/>
            </a:pPr>
            <a:r>
              <a:rPr lang="en-US" sz="2000" dirty="0" smtClean="0">
                <a:solidFill>
                  <a:srgbClr val="663300"/>
                </a:solidFill>
                <a:effectLst>
                  <a:outerShdw blurRad="38100" dist="38100" dir="2700000" algn="tl">
                    <a:srgbClr val="000000"/>
                  </a:outerShdw>
                </a:effectLst>
              </a:rPr>
              <a:t>  When the net annual cash inflow is the same each year, this formula can be used to compute the payback period:</a:t>
            </a:r>
          </a:p>
          <a:p>
            <a:pPr algn="ctr" eaLnBrk="1" hangingPunct="1">
              <a:buFont typeface="Wingdings" pitchFamily="2" charset="2"/>
              <a:buNone/>
              <a:defRPr/>
            </a:pPr>
            <a:endParaRPr lang="en-US" sz="2000" dirty="0" smtClean="0">
              <a:solidFill>
                <a:srgbClr val="663300"/>
              </a:solidFill>
              <a:effectLst>
                <a:outerShdw blurRad="38100" dist="38100" dir="2700000" algn="tl">
                  <a:srgbClr val="000000"/>
                </a:outerShdw>
              </a:effectLst>
            </a:endParaRPr>
          </a:p>
          <a:p>
            <a:pPr algn="ctr" eaLnBrk="1" hangingPunct="1">
              <a:buFont typeface="Wingdings" pitchFamily="2" charset="2"/>
              <a:buNone/>
              <a:defRPr/>
            </a:pPr>
            <a:endParaRPr lang="en-US" sz="2000" dirty="0" smtClean="0">
              <a:solidFill>
                <a:srgbClr val="663300"/>
              </a:solidFill>
              <a:effectLst>
                <a:outerShdw blurRad="38100" dist="38100" dir="2700000" algn="tl">
                  <a:srgbClr val="000000"/>
                </a:outerShdw>
              </a:effectLst>
            </a:endParaRPr>
          </a:p>
        </p:txBody>
      </p:sp>
      <p:grpSp>
        <p:nvGrpSpPr>
          <p:cNvPr id="2" name="Group 3"/>
          <p:cNvGrpSpPr>
            <a:grpSpLocks/>
          </p:cNvGrpSpPr>
          <p:nvPr/>
        </p:nvGrpSpPr>
        <p:grpSpPr bwMode="auto">
          <a:xfrm>
            <a:off x="1371600" y="4876800"/>
            <a:ext cx="6427788" cy="828675"/>
            <a:chOff x="785" y="3228"/>
            <a:chExt cx="4049" cy="522"/>
          </a:xfrm>
        </p:grpSpPr>
        <p:grpSp>
          <p:nvGrpSpPr>
            <p:cNvPr id="3" name="Group 4"/>
            <p:cNvGrpSpPr>
              <a:grpSpLocks/>
            </p:cNvGrpSpPr>
            <p:nvPr/>
          </p:nvGrpSpPr>
          <p:grpSpPr bwMode="auto">
            <a:xfrm>
              <a:off x="785" y="3228"/>
              <a:ext cx="3763" cy="522"/>
              <a:chOff x="759" y="2487"/>
              <a:chExt cx="3763" cy="522"/>
            </a:xfrm>
          </p:grpSpPr>
          <p:sp>
            <p:nvSpPr>
              <p:cNvPr id="61447" name="Rectangle 5"/>
              <p:cNvSpPr>
                <a:spLocks noChangeArrowheads="1"/>
              </p:cNvSpPr>
              <p:nvPr/>
            </p:nvSpPr>
            <p:spPr bwMode="auto">
              <a:xfrm>
                <a:off x="759" y="2602"/>
                <a:ext cx="1857" cy="286"/>
              </a:xfrm>
              <a:prstGeom prst="rect">
                <a:avLst/>
              </a:prstGeom>
              <a:noFill/>
              <a:ln w="12700">
                <a:noFill/>
                <a:miter lim="800000"/>
                <a:headEnd/>
                <a:tailEnd/>
              </a:ln>
            </p:spPr>
            <p:txBody>
              <a:bodyPr wrap="none" lIns="90488" tIns="44450" rIns="90488" bIns="44450">
                <a:spAutoFit/>
              </a:bodyPr>
              <a:lstStyle/>
              <a:p>
                <a:pPr eaLnBrk="0" hangingPunct="0"/>
                <a:r>
                  <a:rPr lang="en-US" sz="2400" b="1" baseline="0" dirty="0">
                    <a:solidFill>
                      <a:srgbClr val="0000CC"/>
                    </a:solidFill>
                  </a:rPr>
                  <a:t>Payback period  =  </a:t>
                </a:r>
              </a:p>
            </p:txBody>
          </p:sp>
          <p:sp>
            <p:nvSpPr>
              <p:cNvPr id="61448" name="Rectangle 6"/>
              <p:cNvSpPr>
                <a:spLocks noChangeArrowheads="1"/>
              </p:cNvSpPr>
              <p:nvPr/>
            </p:nvSpPr>
            <p:spPr bwMode="auto">
              <a:xfrm>
                <a:off x="2439" y="2487"/>
                <a:ext cx="2083" cy="522"/>
              </a:xfrm>
              <a:prstGeom prst="rect">
                <a:avLst/>
              </a:prstGeom>
              <a:noFill/>
              <a:ln w="12700">
                <a:noFill/>
                <a:miter lim="800000"/>
                <a:headEnd/>
                <a:tailEnd/>
              </a:ln>
            </p:spPr>
            <p:txBody>
              <a:bodyPr wrap="none" lIns="90488" tIns="44450" rIns="90488" bIns="44450">
                <a:spAutoFit/>
              </a:bodyPr>
              <a:lstStyle/>
              <a:p>
                <a:pPr eaLnBrk="0" hangingPunct="0"/>
                <a:r>
                  <a:rPr lang="en-US" sz="2400" b="1" baseline="0" dirty="0">
                    <a:solidFill>
                      <a:srgbClr val="0000CC"/>
                    </a:solidFill>
                  </a:rPr>
                  <a:t>     Investment </a:t>
                </a:r>
                <a:r>
                  <a:rPr lang="en-US" sz="2400" b="1" baseline="0" dirty="0" smtClean="0">
                    <a:solidFill>
                      <a:srgbClr val="0000CC"/>
                    </a:solidFill>
                  </a:rPr>
                  <a:t>required</a:t>
                </a:r>
                <a:endParaRPr lang="en-US" sz="2400" b="1" baseline="0" dirty="0">
                  <a:solidFill>
                    <a:srgbClr val="0000CC"/>
                  </a:solidFill>
                </a:endParaRPr>
              </a:p>
              <a:p>
                <a:pPr eaLnBrk="0" hangingPunct="0"/>
                <a:r>
                  <a:rPr lang="en-US" sz="2400" b="1" baseline="0" dirty="0">
                    <a:solidFill>
                      <a:srgbClr val="0000CC"/>
                    </a:solidFill>
                  </a:rPr>
                  <a:t>   Net annual cash inflow</a:t>
                </a:r>
              </a:p>
            </p:txBody>
          </p:sp>
        </p:grpSp>
        <p:sp>
          <p:nvSpPr>
            <p:cNvPr id="61446" name="Line 7"/>
            <p:cNvSpPr>
              <a:spLocks noChangeShapeType="1"/>
            </p:cNvSpPr>
            <p:nvPr/>
          </p:nvSpPr>
          <p:spPr bwMode="auto">
            <a:xfrm>
              <a:off x="2626" y="3497"/>
              <a:ext cx="2208" cy="0"/>
            </a:xfrm>
            <a:prstGeom prst="line">
              <a:avLst/>
            </a:prstGeom>
            <a:noFill/>
            <a:ln w="38100">
              <a:solidFill>
                <a:srgbClr val="3333FF"/>
              </a:solidFill>
              <a:round/>
              <a:headEnd/>
              <a:tailEnd/>
            </a:ln>
          </p:spPr>
          <p:txBody>
            <a:bodyPr wrap="none"/>
            <a:lstStyle/>
            <a:p>
              <a:endParaRPr lang="en-US" dirty="0"/>
            </a:p>
          </p:txBody>
        </p:sp>
      </p:grpSp>
    </p:spTree>
  </p:cSld>
  <p:clrMapOvr>
    <a:masterClrMapping/>
  </p:clrMapOvr>
  <p:transition>
    <p:blinds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9"/>
          <p:cNvSpPr>
            <a:spLocks noGrp="1" noChangeArrowheads="1"/>
          </p:cNvSpPr>
          <p:nvPr>
            <p:ph type="title"/>
          </p:nvPr>
        </p:nvSpPr>
        <p:spPr/>
        <p:txBody>
          <a:bodyPr>
            <a:normAutofit/>
          </a:bodyPr>
          <a:lstStyle/>
          <a:p>
            <a:pPr eaLnBrk="1" hangingPunct="1"/>
            <a:r>
              <a:rPr lang="en-US" sz="3600" dirty="0" smtClean="0"/>
              <a:t>The Payback Method</a:t>
            </a:r>
          </a:p>
        </p:txBody>
      </p:sp>
      <p:sp>
        <p:nvSpPr>
          <p:cNvPr id="145410" name="Rectangle 2"/>
          <p:cNvSpPr>
            <a:spLocks noGrp="1" noChangeArrowheads="1"/>
          </p:cNvSpPr>
          <p:nvPr>
            <p:ph type="body" idx="4294967295"/>
          </p:nvPr>
        </p:nvSpPr>
        <p:spPr>
          <a:xfrm>
            <a:off x="838200" y="1565275"/>
            <a:ext cx="8305800" cy="4378325"/>
          </a:xfrm>
          <a:solidFill>
            <a:schemeClr val="bg1"/>
          </a:solidFill>
          <a:ln w="12700">
            <a:solidFill>
              <a:srgbClr val="000000"/>
            </a:solidFill>
          </a:ln>
          <a:effectLst>
            <a:outerShdw dist="35921" dir="2700000" algn="ctr" rotWithShape="0">
              <a:srgbClr val="000000"/>
            </a:outerShdw>
          </a:effectLst>
        </p:spPr>
        <p:txBody>
          <a:bodyPr lIns="90488" tIns="44450" rIns="90488" bIns="44450">
            <a:normAutofit/>
          </a:bodyPr>
          <a:lstStyle/>
          <a:p>
            <a:pPr marL="533400" indent="-533400" eaLnBrk="1" hangingPunct="1">
              <a:buFont typeface="Wingdings" pitchFamily="2" charset="2"/>
              <a:buNone/>
              <a:defRPr/>
            </a:pPr>
            <a:r>
              <a:rPr lang="en-US" sz="2000" dirty="0" smtClean="0">
                <a:solidFill>
                  <a:srgbClr val="FFFFFF"/>
                </a:solidFill>
                <a:effectLst>
                  <a:outerShdw blurRad="38100" dist="38100" dir="2700000" algn="tl">
                    <a:srgbClr val="000000"/>
                  </a:outerShdw>
                </a:effectLst>
              </a:rPr>
              <a:t>   </a:t>
            </a:r>
            <a:r>
              <a:rPr lang="en-US" sz="2000" dirty="0" smtClean="0">
                <a:effectLst>
                  <a:outerShdw blurRad="38100" dist="38100" dir="2700000" algn="tl">
                    <a:srgbClr val="000000"/>
                  </a:outerShdw>
                </a:effectLst>
              </a:rPr>
              <a:t>The management of a company wants to install an espresso coffee machine in its restaurant.</a:t>
            </a:r>
          </a:p>
          <a:p>
            <a:pPr marL="533400" indent="-533400">
              <a:buNone/>
              <a:defRPr/>
            </a:pPr>
            <a:r>
              <a:rPr lang="en-US" sz="2000" dirty="0" smtClean="0">
                <a:effectLst>
                  <a:outerShdw blurRad="38100" dist="38100" dir="2700000" algn="tl">
                    <a:srgbClr val="000000"/>
                  </a:outerShdw>
                </a:effectLst>
              </a:rPr>
              <a:t>   The espresso </a:t>
            </a:r>
            <a:r>
              <a:rPr lang="en-US" sz="2000" dirty="0">
                <a:effectLst>
                  <a:outerShdw blurRad="38100" dist="38100" dir="2700000" algn="tl">
                    <a:srgbClr val="000000"/>
                  </a:outerShdw>
                </a:effectLst>
              </a:rPr>
              <a:t>coffee machine :</a:t>
            </a:r>
            <a:endParaRPr lang="en-US" sz="2000" dirty="0" smtClean="0">
              <a:effectLst>
                <a:outerShdw blurRad="38100" dist="38100" dir="2700000" algn="tl">
                  <a:srgbClr val="000000"/>
                </a:outerShdw>
              </a:effectLst>
            </a:endParaRPr>
          </a:p>
          <a:p>
            <a:pPr marL="914400" lvl="1" indent="-457200" eaLnBrk="1" hangingPunct="1">
              <a:buClr>
                <a:srgbClr val="FFFF00"/>
              </a:buClr>
              <a:buFont typeface="Wingdings" pitchFamily="2" charset="2"/>
              <a:buAutoNum type="arabicPeriod"/>
              <a:defRPr/>
            </a:pPr>
            <a:r>
              <a:rPr lang="en-US" sz="2000" dirty="0" smtClean="0">
                <a:effectLst>
                  <a:outerShdw blurRad="38100" dist="38100" dir="2700000" algn="tl">
                    <a:srgbClr val="000000"/>
                  </a:outerShdw>
                </a:effectLst>
              </a:rPr>
              <a:t>Costs Rs140,000 and has a 10-year life.</a:t>
            </a:r>
          </a:p>
          <a:p>
            <a:pPr marL="914400" lvl="1" indent="-457200" eaLnBrk="1" hangingPunct="1">
              <a:buClr>
                <a:srgbClr val="FFFF00"/>
              </a:buClr>
              <a:buFont typeface="Wingdings" pitchFamily="2" charset="2"/>
              <a:buAutoNum type="arabicPeriod"/>
              <a:defRPr/>
            </a:pPr>
            <a:r>
              <a:rPr lang="en-US" sz="2000" dirty="0" smtClean="0">
                <a:effectLst>
                  <a:outerShdw blurRad="38100" dist="38100" dir="2700000" algn="tl">
                    <a:srgbClr val="000000"/>
                  </a:outerShdw>
                </a:effectLst>
              </a:rPr>
              <a:t>Will generate net annual cash inflows of Rs 35,000.</a:t>
            </a:r>
          </a:p>
          <a:p>
            <a:pPr marL="533400" indent="-533400" eaLnBrk="1" hangingPunct="1">
              <a:buFont typeface="Wingdings" pitchFamily="2" charset="2"/>
              <a:buNone/>
              <a:defRPr/>
            </a:pPr>
            <a:r>
              <a:rPr lang="en-US" sz="2000" dirty="0" smtClean="0">
                <a:effectLst>
                  <a:outerShdw blurRad="38100" dist="38100" dir="2700000" algn="tl">
                    <a:srgbClr val="000000"/>
                  </a:outerShdw>
                </a:effectLst>
              </a:rPr>
              <a:t>   Management requires a payback period of 5 years or less on all investments.</a:t>
            </a:r>
          </a:p>
          <a:p>
            <a:pPr marL="533400" indent="-533400" algn="ctr" eaLnBrk="1" hangingPunct="1">
              <a:buFont typeface="Wingdings" pitchFamily="2" charset="2"/>
              <a:buNone/>
              <a:defRPr/>
            </a:pPr>
            <a:r>
              <a:rPr lang="en-US" sz="2000" dirty="0" smtClean="0">
                <a:effectLst>
                  <a:outerShdw blurRad="38100" dist="38100" dir="2700000" algn="tl">
                    <a:srgbClr val="000000"/>
                  </a:outerShdw>
                </a:effectLst>
              </a:rPr>
              <a:t>What is the payback period for the espresso bar?</a:t>
            </a:r>
          </a:p>
        </p:txBody>
      </p:sp>
      <p:pic>
        <p:nvPicPr>
          <p:cNvPr id="62468" name="Picture 23" descr="j0290783"/>
          <p:cNvPicPr>
            <a:picLocks noChangeAspect="1" noChangeArrowheads="1"/>
          </p:cNvPicPr>
          <p:nvPr/>
        </p:nvPicPr>
        <p:blipFill>
          <a:blip r:embed="rId3" cstate="print"/>
          <a:srcRect/>
          <a:stretch>
            <a:fillRect/>
          </a:stretch>
        </p:blipFill>
        <p:spPr bwMode="auto">
          <a:xfrm>
            <a:off x="8267700" y="0"/>
            <a:ext cx="876300" cy="1239838"/>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ChangeArrowheads="1"/>
          </p:cNvSpPr>
          <p:nvPr/>
        </p:nvSpPr>
        <p:spPr bwMode="auto">
          <a:xfrm>
            <a:off x="1295400" y="1706563"/>
            <a:ext cx="2947988" cy="454025"/>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0000FF"/>
                </a:solidFill>
                <a:effectLst>
                  <a:outerShdw blurRad="38100" dist="38100" dir="2700000" algn="tl">
                    <a:srgbClr val="C0C0C0"/>
                  </a:outerShdw>
                </a:effectLst>
              </a:rPr>
              <a:t>Payback period  =  </a:t>
            </a:r>
          </a:p>
        </p:txBody>
      </p:sp>
      <p:sp>
        <p:nvSpPr>
          <p:cNvPr id="147459" name="Rectangle 3"/>
          <p:cNvSpPr>
            <a:spLocks noChangeArrowheads="1"/>
          </p:cNvSpPr>
          <p:nvPr/>
        </p:nvSpPr>
        <p:spPr bwMode="auto">
          <a:xfrm>
            <a:off x="4114800" y="1524000"/>
            <a:ext cx="3683000" cy="819150"/>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u="sng" baseline="0" dirty="0">
                <a:solidFill>
                  <a:srgbClr val="0000FF"/>
                </a:solidFill>
                <a:effectLst>
                  <a:outerShdw blurRad="38100" dist="38100" dir="2700000" algn="tl">
                    <a:srgbClr val="C0C0C0"/>
                  </a:outerShdw>
                </a:effectLst>
              </a:rPr>
              <a:t>  Investment required     </a:t>
            </a:r>
            <a:endParaRPr lang="en-US" sz="2400" b="1" baseline="0" dirty="0">
              <a:solidFill>
                <a:srgbClr val="0000FF"/>
              </a:solidFill>
              <a:effectLst>
                <a:outerShdw blurRad="38100" dist="38100" dir="2700000" algn="tl">
                  <a:srgbClr val="C0C0C0"/>
                </a:outerShdw>
              </a:effectLst>
            </a:endParaRPr>
          </a:p>
          <a:p>
            <a:pPr eaLnBrk="0" hangingPunct="0">
              <a:defRPr/>
            </a:pPr>
            <a:r>
              <a:rPr lang="en-US" sz="2400" b="1" baseline="0" dirty="0">
                <a:solidFill>
                  <a:srgbClr val="0000FF"/>
                </a:solidFill>
                <a:effectLst>
                  <a:outerShdw blurRad="38100" dist="38100" dir="2700000" algn="tl">
                    <a:srgbClr val="C0C0C0"/>
                  </a:outerShdw>
                </a:effectLst>
              </a:rPr>
              <a:t>Net annual cash inflow</a:t>
            </a:r>
          </a:p>
        </p:txBody>
      </p:sp>
      <p:grpSp>
        <p:nvGrpSpPr>
          <p:cNvPr id="2" name="Group 4"/>
          <p:cNvGrpSpPr>
            <a:grpSpLocks/>
          </p:cNvGrpSpPr>
          <p:nvPr/>
        </p:nvGrpSpPr>
        <p:grpSpPr bwMode="auto">
          <a:xfrm>
            <a:off x="1295400" y="2514600"/>
            <a:ext cx="5135563" cy="828675"/>
            <a:chOff x="807" y="1671"/>
            <a:chExt cx="3235" cy="522"/>
          </a:xfrm>
        </p:grpSpPr>
        <p:sp>
          <p:nvSpPr>
            <p:cNvPr id="147461" name="Rectangle 5"/>
            <p:cNvSpPr>
              <a:spLocks noChangeArrowheads="1"/>
            </p:cNvSpPr>
            <p:nvPr/>
          </p:nvSpPr>
          <p:spPr bwMode="auto">
            <a:xfrm>
              <a:off x="807" y="1834"/>
              <a:ext cx="1857"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Payback period  =  </a:t>
              </a:r>
            </a:p>
          </p:txBody>
        </p:sp>
        <p:sp>
          <p:nvSpPr>
            <p:cNvPr id="147462" name="Rectangle 6"/>
            <p:cNvSpPr>
              <a:spLocks noChangeArrowheads="1"/>
            </p:cNvSpPr>
            <p:nvPr/>
          </p:nvSpPr>
          <p:spPr bwMode="auto">
            <a:xfrm>
              <a:off x="2668" y="1671"/>
              <a:ext cx="1374" cy="522"/>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u="sng" dirty="0" smtClean="0">
                  <a:solidFill>
                    <a:srgbClr val="800000"/>
                  </a:solidFill>
                  <a:effectLst>
                    <a:outerShdw blurRad="38100" dist="38100" dir="2700000" algn="tl">
                      <a:srgbClr val="C0C0C0"/>
                    </a:outerShdw>
                  </a:effectLst>
                </a:rPr>
                <a:t>Rs</a:t>
              </a:r>
              <a:r>
                <a:rPr lang="en-US" sz="2400" b="1" u="sng" baseline="0" dirty="0" smtClean="0">
                  <a:solidFill>
                    <a:srgbClr val="800000"/>
                  </a:solidFill>
                  <a:effectLst>
                    <a:outerShdw blurRad="38100" dist="38100" dir="2700000" algn="tl">
                      <a:srgbClr val="C0C0C0"/>
                    </a:outerShdw>
                  </a:effectLst>
                </a:rPr>
                <a:t>140,000          </a:t>
              </a:r>
              <a:endParaRPr lang="en-US" sz="2400" b="1" baseline="0" dirty="0">
                <a:solidFill>
                  <a:srgbClr val="800000"/>
                </a:solidFill>
                <a:effectLst>
                  <a:outerShdw blurRad="38100" dist="38100" dir="2700000" algn="tl">
                    <a:srgbClr val="C0C0C0"/>
                  </a:outerShdw>
                </a:effectLst>
              </a:endParaRPr>
            </a:p>
            <a:p>
              <a:pPr eaLnBrk="0" hangingPunct="0">
                <a:defRPr/>
              </a:pPr>
              <a:r>
                <a:rPr lang="en-US" sz="2400" b="1" baseline="0" dirty="0">
                  <a:solidFill>
                    <a:srgbClr val="800000"/>
                  </a:solidFill>
                  <a:effectLst>
                    <a:outerShdw blurRad="38100" dist="38100" dir="2700000" algn="tl">
                      <a:srgbClr val="C0C0C0"/>
                    </a:outerShdw>
                  </a:effectLst>
                </a:rPr>
                <a:t> </a:t>
              </a:r>
              <a:r>
                <a:rPr lang="en-US" sz="2400" b="1" baseline="0" dirty="0" smtClean="0">
                  <a:solidFill>
                    <a:srgbClr val="800000"/>
                  </a:solidFill>
                  <a:effectLst>
                    <a:outerShdw blurRad="38100" dist="38100" dir="2700000" algn="tl">
                      <a:srgbClr val="C0C0C0"/>
                    </a:outerShdw>
                  </a:effectLst>
                </a:rPr>
                <a:t>Rs35,000</a:t>
              </a:r>
              <a:endParaRPr lang="en-US" sz="2400" b="1" baseline="0" dirty="0">
                <a:solidFill>
                  <a:srgbClr val="800000"/>
                </a:solidFill>
                <a:effectLst>
                  <a:outerShdw blurRad="38100" dist="38100" dir="2700000" algn="tl">
                    <a:srgbClr val="C0C0C0"/>
                  </a:outerShdw>
                </a:effectLst>
              </a:endParaRPr>
            </a:p>
          </p:txBody>
        </p:sp>
      </p:grpSp>
      <p:grpSp>
        <p:nvGrpSpPr>
          <p:cNvPr id="3" name="Group 7"/>
          <p:cNvGrpSpPr>
            <a:grpSpLocks/>
          </p:cNvGrpSpPr>
          <p:nvPr/>
        </p:nvGrpSpPr>
        <p:grpSpPr bwMode="auto">
          <a:xfrm>
            <a:off x="1295400" y="3581400"/>
            <a:ext cx="4441825" cy="484188"/>
            <a:chOff x="807" y="2631"/>
            <a:chExt cx="2798" cy="305"/>
          </a:xfrm>
        </p:grpSpPr>
        <p:sp>
          <p:nvSpPr>
            <p:cNvPr id="147464" name="Rectangle 8"/>
            <p:cNvSpPr>
              <a:spLocks noChangeArrowheads="1"/>
            </p:cNvSpPr>
            <p:nvPr/>
          </p:nvSpPr>
          <p:spPr bwMode="auto">
            <a:xfrm>
              <a:off x="807" y="2650"/>
              <a:ext cx="1857"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Payback period  =  </a:t>
              </a:r>
            </a:p>
          </p:txBody>
        </p:sp>
        <p:sp>
          <p:nvSpPr>
            <p:cNvPr id="147465" name="Rectangle 9"/>
            <p:cNvSpPr>
              <a:spLocks noChangeArrowheads="1"/>
            </p:cNvSpPr>
            <p:nvPr/>
          </p:nvSpPr>
          <p:spPr bwMode="auto">
            <a:xfrm>
              <a:off x="2668" y="2631"/>
              <a:ext cx="937"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4.0 years</a:t>
              </a:r>
            </a:p>
          </p:txBody>
        </p:sp>
      </p:grpSp>
      <p:sp>
        <p:nvSpPr>
          <p:cNvPr id="147466" name="Rectangle 10"/>
          <p:cNvSpPr>
            <a:spLocks noChangeArrowheads="1"/>
          </p:cNvSpPr>
          <p:nvPr/>
        </p:nvSpPr>
        <p:spPr bwMode="auto">
          <a:xfrm>
            <a:off x="1447800" y="4419600"/>
            <a:ext cx="6324600" cy="1689100"/>
          </a:xfrm>
          <a:prstGeom prst="rect">
            <a:avLst/>
          </a:prstGeom>
          <a:solidFill>
            <a:srgbClr val="FFCC99"/>
          </a:solidFill>
          <a:ln w="12700">
            <a:solidFill>
              <a:srgbClr val="000000"/>
            </a:solidFill>
            <a:miter lim="800000"/>
            <a:headEnd/>
            <a:tailEnd/>
          </a:ln>
          <a:effectLst>
            <a:outerShdw dist="40161" dir="1106097" algn="ctr" rotWithShape="0">
              <a:srgbClr val="000000"/>
            </a:outerShdw>
          </a:effectLst>
        </p:spPr>
        <p:txBody>
          <a:bodyPr lIns="90488" tIns="44450" rIns="90488" bIns="44450">
            <a:spAutoFit/>
          </a:bodyPr>
          <a:lstStyle/>
          <a:p>
            <a:pPr algn="ctr" eaLnBrk="0" hangingPunct="0">
              <a:defRPr/>
            </a:pPr>
            <a:r>
              <a:rPr lang="en-US" sz="2600" b="1" baseline="0" dirty="0">
                <a:solidFill>
                  <a:srgbClr val="0000CC"/>
                </a:solidFill>
                <a:effectLst>
                  <a:outerShdw blurRad="38100" dist="38100" dir="2700000" algn="tl">
                    <a:srgbClr val="000000"/>
                  </a:outerShdw>
                </a:effectLst>
              </a:rPr>
              <a:t>According to the company’s criterion, management would invest in the espresso bar because its payback period is less than 5 years.</a:t>
            </a:r>
          </a:p>
        </p:txBody>
      </p:sp>
      <p:sp>
        <p:nvSpPr>
          <p:cNvPr id="63495" name="Rectangle 12"/>
          <p:cNvSpPr>
            <a:spLocks noGrp="1" noChangeArrowheads="1"/>
          </p:cNvSpPr>
          <p:nvPr>
            <p:ph type="title"/>
          </p:nvPr>
        </p:nvSpPr>
        <p:spPr/>
        <p:txBody>
          <a:bodyPr/>
          <a:lstStyle/>
          <a:p>
            <a:pPr eaLnBrk="1" hangingPunct="1"/>
            <a:r>
              <a:rPr lang="en-US" dirty="0" smtClean="0"/>
              <a:t>The Payback Method</a:t>
            </a:r>
          </a:p>
        </p:txBody>
      </p:sp>
      <p:pic>
        <p:nvPicPr>
          <p:cNvPr id="63496" name="Picture 13" descr="j0290783"/>
          <p:cNvPicPr>
            <a:picLocks noChangeAspect="1" noChangeArrowheads="1"/>
          </p:cNvPicPr>
          <p:nvPr/>
        </p:nvPicPr>
        <p:blipFill>
          <a:blip r:embed="rId3" cstate="print"/>
          <a:srcRect/>
          <a:stretch>
            <a:fillRect/>
          </a:stretch>
        </p:blipFill>
        <p:spPr bwMode="auto">
          <a:xfrm>
            <a:off x="8267700" y="0"/>
            <a:ext cx="876300" cy="123983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74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74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8" grpId="0"/>
      <p:bldP spid="147459" grpId="0"/>
      <p:bldP spid="14746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p:txBody>
          <a:bodyPr/>
          <a:lstStyle/>
          <a:p>
            <a:pPr eaLnBrk="1" hangingPunct="1"/>
            <a:r>
              <a:rPr lang="en-US" dirty="0" smtClean="0"/>
              <a:t>Quick Check </a:t>
            </a:r>
            <a:r>
              <a:rPr lang="en-US" dirty="0" smtClean="0">
                <a:sym typeface="Wingdings" pitchFamily="2" charset="2"/>
              </a:rPr>
              <a:t></a:t>
            </a:r>
          </a:p>
        </p:txBody>
      </p:sp>
      <p:sp>
        <p:nvSpPr>
          <p:cNvPr id="149506" name="Rectangle 2"/>
          <p:cNvSpPr>
            <a:spLocks noGrp="1" noChangeArrowheads="1"/>
          </p:cNvSpPr>
          <p:nvPr>
            <p:ph type="body" idx="4294967295"/>
          </p:nvPr>
        </p:nvSpPr>
        <p:spPr>
          <a:xfrm>
            <a:off x="990600" y="1676400"/>
            <a:ext cx="8153400" cy="4495800"/>
          </a:xfrm>
          <a:solidFill>
            <a:srgbClr val="E5F2FF"/>
          </a:solidFill>
          <a:ln w="12699">
            <a:solidFill>
              <a:srgbClr val="000000"/>
            </a:solidFill>
          </a:ln>
          <a:effectLst>
            <a:outerShdw dist="35921" dir="2700000" algn="ctr" rotWithShape="0">
              <a:srgbClr val="000000"/>
            </a:outerShdw>
          </a:effectLst>
        </p:spPr>
        <p:txBody>
          <a:bodyPr lIns="90488" tIns="44450" rIns="90488" bIns="44450"/>
          <a:lstStyle/>
          <a:p>
            <a:pPr eaLnBrk="1" hangingPunct="1">
              <a:buFont typeface="Wingdings" pitchFamily="2" charset="2"/>
              <a:buNone/>
              <a:tabLst>
                <a:tab pos="5487988" algn="r"/>
                <a:tab pos="7256463" algn="r"/>
              </a:tabLst>
              <a:defRPr/>
            </a:pPr>
            <a:r>
              <a:rPr lang="en-US" sz="2400" dirty="0" smtClean="0"/>
              <a:t> 	Consider the following two investments:</a:t>
            </a:r>
          </a:p>
          <a:p>
            <a:pPr eaLnBrk="1" hangingPunct="1">
              <a:spcBef>
                <a:spcPct val="25000"/>
              </a:spcBef>
              <a:buFont typeface="Wingdings" pitchFamily="2" charset="2"/>
              <a:buNone/>
              <a:tabLst>
                <a:tab pos="5487988" algn="r"/>
                <a:tab pos="7256463" algn="r"/>
              </a:tabLst>
              <a:defRPr/>
            </a:pPr>
            <a:r>
              <a:rPr lang="en-US" sz="2400" dirty="0" smtClean="0"/>
              <a:t>	</a:t>
            </a:r>
            <a:r>
              <a:rPr lang="en-US" sz="2400" dirty="0" smtClean="0">
                <a:solidFill>
                  <a:srgbClr val="0000CC"/>
                </a:solidFill>
              </a:rPr>
              <a:t>	</a:t>
            </a:r>
            <a:r>
              <a:rPr lang="en-US" sz="2400" i="1" u="sng" dirty="0" smtClean="0">
                <a:solidFill>
                  <a:srgbClr val="0000CC"/>
                </a:solidFill>
              </a:rPr>
              <a:t>Project X</a:t>
            </a:r>
            <a:r>
              <a:rPr lang="en-US" sz="2400" i="1" dirty="0" smtClean="0">
                <a:solidFill>
                  <a:srgbClr val="0000CC"/>
                </a:solidFill>
              </a:rPr>
              <a:t>	</a:t>
            </a:r>
            <a:r>
              <a:rPr lang="en-US" sz="2400" i="1" u="sng" dirty="0" smtClean="0">
                <a:solidFill>
                  <a:srgbClr val="0000CC"/>
                </a:solidFill>
              </a:rPr>
              <a:t>Project Y</a:t>
            </a:r>
            <a:endParaRPr lang="en-US" sz="2400" u="sng" dirty="0" smtClean="0">
              <a:solidFill>
                <a:srgbClr val="0000CC"/>
              </a:solidFill>
            </a:endParaRPr>
          </a:p>
          <a:p>
            <a:pPr eaLnBrk="1" hangingPunct="1">
              <a:spcBef>
                <a:spcPct val="0"/>
              </a:spcBef>
              <a:buFont typeface="Wingdings" pitchFamily="2" charset="2"/>
              <a:buNone/>
              <a:tabLst>
                <a:tab pos="5487988" algn="r"/>
                <a:tab pos="7256463" algn="r"/>
              </a:tabLst>
              <a:defRPr/>
            </a:pPr>
            <a:r>
              <a:rPr lang="en-US" sz="2400" dirty="0" smtClean="0">
                <a:solidFill>
                  <a:srgbClr val="0000CC"/>
                </a:solidFill>
              </a:rPr>
              <a:t>	Initial investment	Rs100,000	Rs100,000</a:t>
            </a:r>
          </a:p>
          <a:p>
            <a:pPr eaLnBrk="1" hangingPunct="1">
              <a:spcBef>
                <a:spcPct val="0"/>
              </a:spcBef>
              <a:buFont typeface="Wingdings" pitchFamily="2" charset="2"/>
              <a:buNone/>
              <a:tabLst>
                <a:tab pos="5487988" algn="r"/>
                <a:tab pos="7256463" algn="r"/>
              </a:tabLst>
              <a:defRPr/>
            </a:pPr>
            <a:r>
              <a:rPr lang="en-US" sz="2400" dirty="0" smtClean="0">
                <a:solidFill>
                  <a:srgbClr val="0000CC"/>
                </a:solidFill>
              </a:rPr>
              <a:t>	Year 1 cash inflow	Rs60,000	Rs60,000</a:t>
            </a:r>
          </a:p>
          <a:p>
            <a:pPr eaLnBrk="1" hangingPunct="1">
              <a:spcBef>
                <a:spcPct val="0"/>
              </a:spcBef>
              <a:buFont typeface="Wingdings" pitchFamily="2" charset="2"/>
              <a:buNone/>
              <a:tabLst>
                <a:tab pos="5487988" algn="r"/>
                <a:tab pos="7256463" algn="r"/>
              </a:tabLst>
              <a:defRPr/>
            </a:pPr>
            <a:r>
              <a:rPr lang="en-US" sz="2400" dirty="0" smtClean="0">
                <a:solidFill>
                  <a:srgbClr val="0000CC"/>
                </a:solidFill>
              </a:rPr>
              <a:t>	Year 2 cash inflow	Rs40,000	Rs35,000</a:t>
            </a:r>
          </a:p>
          <a:p>
            <a:pPr eaLnBrk="1" hangingPunct="1">
              <a:spcBef>
                <a:spcPct val="0"/>
              </a:spcBef>
              <a:buFont typeface="Wingdings" pitchFamily="2" charset="2"/>
              <a:buNone/>
              <a:tabLst>
                <a:tab pos="5487988" algn="r"/>
                <a:tab pos="7256463" algn="r"/>
              </a:tabLst>
              <a:defRPr/>
            </a:pPr>
            <a:r>
              <a:rPr lang="en-US" sz="2400" dirty="0" smtClean="0">
                <a:solidFill>
                  <a:srgbClr val="0000CC"/>
                </a:solidFill>
              </a:rPr>
              <a:t>	Year 3-10 cash inflows	Rs0	Rs25,000</a:t>
            </a:r>
          </a:p>
          <a:p>
            <a:pPr eaLnBrk="1" hangingPunct="1">
              <a:spcBef>
                <a:spcPct val="25000"/>
              </a:spcBef>
              <a:buFont typeface="Wingdings" pitchFamily="2" charset="2"/>
              <a:buNone/>
              <a:tabLst>
                <a:tab pos="5487988" algn="r"/>
                <a:tab pos="7256463" algn="r"/>
              </a:tabLst>
              <a:defRPr/>
            </a:pPr>
            <a:r>
              <a:rPr lang="en-US" sz="2400" dirty="0" smtClean="0">
                <a:solidFill>
                  <a:schemeClr val="tx2"/>
                </a:solidFill>
              </a:rPr>
              <a:t>	</a:t>
            </a:r>
            <a:r>
              <a:rPr lang="en-US" sz="2400" dirty="0" smtClean="0"/>
              <a:t>Which project has the shortest payback period?</a:t>
            </a:r>
          </a:p>
          <a:p>
            <a:pPr lvl="1" eaLnBrk="1" hangingPunct="1">
              <a:buFont typeface="Wingdings" pitchFamily="2" charset="2"/>
              <a:buNone/>
              <a:tabLst>
                <a:tab pos="5487988" algn="r"/>
                <a:tab pos="7256463" algn="r"/>
              </a:tabLst>
              <a:defRPr/>
            </a:pPr>
            <a:r>
              <a:rPr lang="en-US" dirty="0" smtClean="0"/>
              <a:t>a. Project X</a:t>
            </a:r>
          </a:p>
          <a:p>
            <a:pPr lvl="1" eaLnBrk="1" hangingPunct="1">
              <a:buFont typeface="Wingdings" pitchFamily="2" charset="2"/>
              <a:buNone/>
              <a:tabLst>
                <a:tab pos="5487988" algn="r"/>
                <a:tab pos="7256463" algn="r"/>
              </a:tabLst>
              <a:defRPr/>
            </a:pPr>
            <a:r>
              <a:rPr lang="en-US" dirty="0" smtClean="0"/>
              <a:t>b. Project Y</a:t>
            </a:r>
          </a:p>
          <a:p>
            <a:pPr lvl="1" eaLnBrk="1" hangingPunct="1">
              <a:buFont typeface="Wingdings" pitchFamily="2" charset="2"/>
              <a:buNone/>
              <a:tabLst>
                <a:tab pos="5487988" algn="r"/>
                <a:tab pos="7256463" algn="r"/>
              </a:tabLst>
              <a:defRPr/>
            </a:pPr>
            <a:r>
              <a:rPr lang="en-US" dirty="0" smtClean="0"/>
              <a:t>c. Cannot be determined</a:t>
            </a:r>
          </a:p>
        </p:txBody>
      </p:sp>
    </p:spTree>
  </p:cSld>
  <p:clrMapOvr>
    <a:masterClrMapping/>
  </p:clrMapOvr>
  <p:transition spd="med">
    <p:blinds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9" name="Rectangle 7"/>
          <p:cNvSpPr>
            <a:spLocks noChangeArrowheads="1"/>
          </p:cNvSpPr>
          <p:nvPr/>
        </p:nvSpPr>
        <p:spPr bwMode="auto">
          <a:xfrm>
            <a:off x="533400" y="1676400"/>
            <a:ext cx="8153400" cy="4495800"/>
          </a:xfrm>
          <a:prstGeom prst="rect">
            <a:avLst/>
          </a:prstGeom>
          <a:solidFill>
            <a:srgbClr val="E5F2FF"/>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marL="342900" indent="-342900">
              <a:spcBef>
                <a:spcPct val="20000"/>
              </a:spcBef>
              <a:buClr>
                <a:schemeClr val="folHlink"/>
              </a:buClr>
              <a:buSzPct val="90000"/>
              <a:buFont typeface="Wingdings" pitchFamily="2" charset="2"/>
              <a:buNone/>
              <a:tabLst>
                <a:tab pos="5487988" algn="r"/>
                <a:tab pos="7256463" algn="r"/>
              </a:tabLst>
              <a:defRPr/>
            </a:pPr>
            <a:r>
              <a:rPr lang="en-US" sz="2400" baseline="0" dirty="0"/>
              <a:t> 	Consider the following two investments:</a:t>
            </a:r>
          </a:p>
          <a:p>
            <a:pPr marL="342900" indent="-342900">
              <a:spcBef>
                <a:spcPct val="25000"/>
              </a:spcBef>
              <a:buClr>
                <a:schemeClr val="folHlink"/>
              </a:buClr>
              <a:buSzPct val="90000"/>
              <a:buFont typeface="Wingdings" pitchFamily="2" charset="2"/>
              <a:buNone/>
              <a:tabLst>
                <a:tab pos="5487988" algn="r"/>
                <a:tab pos="7256463" algn="r"/>
              </a:tabLst>
              <a:defRPr/>
            </a:pPr>
            <a:r>
              <a:rPr lang="en-US" sz="2400" baseline="0" dirty="0"/>
              <a:t>	</a:t>
            </a:r>
            <a:r>
              <a:rPr lang="en-US" sz="2400" baseline="0" dirty="0">
                <a:solidFill>
                  <a:srgbClr val="0000CC"/>
                </a:solidFill>
              </a:rPr>
              <a:t>	</a:t>
            </a:r>
            <a:r>
              <a:rPr lang="en-US" sz="2400" i="1" u="sng" baseline="0" dirty="0">
                <a:solidFill>
                  <a:srgbClr val="0000CC"/>
                </a:solidFill>
              </a:rPr>
              <a:t>Project X</a:t>
            </a:r>
            <a:r>
              <a:rPr lang="en-US" sz="2400" i="1" baseline="0" dirty="0">
                <a:solidFill>
                  <a:srgbClr val="0000CC"/>
                </a:solidFill>
              </a:rPr>
              <a:t>	</a:t>
            </a:r>
            <a:r>
              <a:rPr lang="en-US" sz="2400" i="1" u="sng" baseline="0" dirty="0">
                <a:solidFill>
                  <a:srgbClr val="0000CC"/>
                </a:solidFill>
              </a:rPr>
              <a:t>Project Y</a:t>
            </a:r>
            <a:endParaRPr lang="en-US" sz="2400" u="sng" baseline="0" dirty="0">
              <a:solidFill>
                <a:srgbClr val="0000CC"/>
              </a:solidFill>
            </a:endParaRPr>
          </a:p>
          <a:p>
            <a:pPr marL="342900" indent="-342900">
              <a:buClr>
                <a:schemeClr val="folHlink"/>
              </a:buClr>
              <a:buSzPct val="90000"/>
              <a:buFont typeface="Wingdings" pitchFamily="2" charset="2"/>
              <a:buNone/>
              <a:tabLst>
                <a:tab pos="5487988" algn="r"/>
                <a:tab pos="7256463" algn="r"/>
              </a:tabLst>
              <a:defRPr/>
            </a:pPr>
            <a:r>
              <a:rPr lang="en-US" sz="2400" baseline="0" dirty="0">
                <a:solidFill>
                  <a:srgbClr val="0000CC"/>
                </a:solidFill>
              </a:rPr>
              <a:t>	Initial investment	</a:t>
            </a:r>
            <a:r>
              <a:rPr lang="en-US" sz="2400" baseline="0" dirty="0" smtClean="0">
                <a:solidFill>
                  <a:srgbClr val="0000CC"/>
                </a:solidFill>
              </a:rPr>
              <a:t>Rs100,000</a:t>
            </a:r>
            <a:r>
              <a:rPr lang="en-US" sz="2400" baseline="0" dirty="0">
                <a:solidFill>
                  <a:srgbClr val="0000CC"/>
                </a:solidFill>
              </a:rPr>
              <a:t>	</a:t>
            </a:r>
            <a:r>
              <a:rPr lang="en-US" sz="2400" baseline="0" dirty="0" smtClean="0">
                <a:solidFill>
                  <a:srgbClr val="0000CC"/>
                </a:solidFill>
              </a:rPr>
              <a:t>Rs100,000</a:t>
            </a:r>
            <a:endParaRPr lang="en-US" sz="2400" baseline="0" dirty="0">
              <a:solidFill>
                <a:srgbClr val="0000CC"/>
              </a:solidFill>
            </a:endParaRPr>
          </a:p>
          <a:p>
            <a:pPr marL="342900" indent="-342900">
              <a:buClr>
                <a:schemeClr val="folHlink"/>
              </a:buClr>
              <a:buSzPct val="90000"/>
              <a:buFont typeface="Wingdings" pitchFamily="2" charset="2"/>
              <a:buNone/>
              <a:tabLst>
                <a:tab pos="5487988" algn="r"/>
                <a:tab pos="7256463" algn="r"/>
              </a:tabLst>
              <a:defRPr/>
            </a:pPr>
            <a:r>
              <a:rPr lang="en-US" sz="2400" baseline="0" dirty="0">
                <a:solidFill>
                  <a:srgbClr val="0000CC"/>
                </a:solidFill>
              </a:rPr>
              <a:t>	Year 1 cash inflow	</a:t>
            </a:r>
            <a:r>
              <a:rPr lang="en-US" sz="2400" baseline="0" dirty="0" smtClean="0">
                <a:solidFill>
                  <a:srgbClr val="0000CC"/>
                </a:solidFill>
              </a:rPr>
              <a:t>Rs60,000</a:t>
            </a:r>
            <a:r>
              <a:rPr lang="en-US" sz="2400" baseline="0" dirty="0">
                <a:solidFill>
                  <a:srgbClr val="0000CC"/>
                </a:solidFill>
              </a:rPr>
              <a:t>	</a:t>
            </a:r>
            <a:r>
              <a:rPr lang="en-US" sz="2400" baseline="0" dirty="0" smtClean="0">
                <a:solidFill>
                  <a:srgbClr val="0000CC"/>
                </a:solidFill>
              </a:rPr>
              <a:t>Rs60,000</a:t>
            </a:r>
            <a:endParaRPr lang="en-US" sz="2400" baseline="0" dirty="0">
              <a:solidFill>
                <a:srgbClr val="0000CC"/>
              </a:solidFill>
            </a:endParaRPr>
          </a:p>
          <a:p>
            <a:pPr marL="342900" indent="-342900">
              <a:buClr>
                <a:schemeClr val="folHlink"/>
              </a:buClr>
              <a:buSzPct val="90000"/>
              <a:buFont typeface="Wingdings" pitchFamily="2" charset="2"/>
              <a:buNone/>
              <a:tabLst>
                <a:tab pos="5487988" algn="r"/>
                <a:tab pos="7256463" algn="r"/>
              </a:tabLst>
              <a:defRPr/>
            </a:pPr>
            <a:r>
              <a:rPr lang="en-US" sz="2400" baseline="0" dirty="0">
                <a:solidFill>
                  <a:srgbClr val="0000CC"/>
                </a:solidFill>
              </a:rPr>
              <a:t>	Year 2 cash inflow	</a:t>
            </a:r>
            <a:r>
              <a:rPr lang="en-US" sz="2400" baseline="0" dirty="0" smtClean="0">
                <a:solidFill>
                  <a:srgbClr val="0000CC"/>
                </a:solidFill>
              </a:rPr>
              <a:t>Rs40,000</a:t>
            </a:r>
            <a:r>
              <a:rPr lang="en-US" sz="2400" baseline="0" dirty="0">
                <a:solidFill>
                  <a:srgbClr val="0000CC"/>
                </a:solidFill>
              </a:rPr>
              <a:t>	</a:t>
            </a:r>
            <a:r>
              <a:rPr lang="en-US" sz="2400" baseline="0" dirty="0" smtClean="0">
                <a:solidFill>
                  <a:srgbClr val="0000CC"/>
                </a:solidFill>
              </a:rPr>
              <a:t>Rs35,000</a:t>
            </a:r>
            <a:endParaRPr lang="en-US" sz="2400" baseline="0" dirty="0">
              <a:solidFill>
                <a:srgbClr val="0000CC"/>
              </a:solidFill>
            </a:endParaRPr>
          </a:p>
          <a:p>
            <a:pPr marL="342900" indent="-342900">
              <a:buClr>
                <a:schemeClr val="folHlink"/>
              </a:buClr>
              <a:buSzPct val="90000"/>
              <a:buFont typeface="Wingdings" pitchFamily="2" charset="2"/>
              <a:buNone/>
              <a:tabLst>
                <a:tab pos="5487988" algn="r"/>
                <a:tab pos="7256463" algn="r"/>
              </a:tabLst>
              <a:defRPr/>
            </a:pPr>
            <a:r>
              <a:rPr lang="en-US" sz="2400" baseline="0" dirty="0">
                <a:solidFill>
                  <a:srgbClr val="0000CC"/>
                </a:solidFill>
              </a:rPr>
              <a:t>	Year 3-10 cash inflows	</a:t>
            </a:r>
            <a:r>
              <a:rPr lang="en-US" sz="2400" baseline="0" dirty="0" smtClean="0">
                <a:solidFill>
                  <a:srgbClr val="0000CC"/>
                </a:solidFill>
              </a:rPr>
              <a:t>Rs0</a:t>
            </a:r>
            <a:r>
              <a:rPr lang="en-US" sz="2400" baseline="0" dirty="0">
                <a:solidFill>
                  <a:srgbClr val="0000CC"/>
                </a:solidFill>
              </a:rPr>
              <a:t>	</a:t>
            </a:r>
            <a:r>
              <a:rPr lang="en-US" sz="2400" baseline="0" dirty="0" smtClean="0">
                <a:solidFill>
                  <a:srgbClr val="0000CC"/>
                </a:solidFill>
              </a:rPr>
              <a:t>Rs25,000</a:t>
            </a:r>
            <a:endParaRPr lang="en-US" sz="2400" baseline="0" dirty="0">
              <a:solidFill>
                <a:srgbClr val="0000CC"/>
              </a:solidFill>
            </a:endParaRPr>
          </a:p>
          <a:p>
            <a:pPr marL="342900" indent="-342900">
              <a:spcBef>
                <a:spcPct val="25000"/>
              </a:spcBef>
              <a:buClr>
                <a:schemeClr val="folHlink"/>
              </a:buClr>
              <a:buSzPct val="90000"/>
              <a:buFont typeface="Wingdings" pitchFamily="2" charset="2"/>
              <a:buNone/>
              <a:tabLst>
                <a:tab pos="5487988" algn="r"/>
                <a:tab pos="7256463" algn="r"/>
              </a:tabLst>
              <a:defRPr/>
            </a:pPr>
            <a:r>
              <a:rPr lang="en-US" sz="2400" baseline="0" dirty="0">
                <a:solidFill>
                  <a:schemeClr val="tx2"/>
                </a:solidFill>
              </a:rPr>
              <a:t>	</a:t>
            </a:r>
            <a:r>
              <a:rPr lang="en-US" sz="2400" baseline="0" dirty="0"/>
              <a:t>Which project has the shortest payback period?</a:t>
            </a:r>
          </a:p>
          <a:p>
            <a:pPr marL="742950" lvl="1" indent="-285750">
              <a:spcBef>
                <a:spcPct val="20000"/>
              </a:spcBef>
              <a:buClr>
                <a:schemeClr val="accent1"/>
              </a:buClr>
              <a:buSzPct val="75000"/>
              <a:buFont typeface="Wingdings" pitchFamily="2" charset="2"/>
              <a:buNone/>
              <a:tabLst>
                <a:tab pos="5487988" algn="r"/>
                <a:tab pos="7256463" algn="r"/>
              </a:tabLst>
              <a:defRPr/>
            </a:pPr>
            <a:r>
              <a:rPr lang="en-US" sz="2600" baseline="0" dirty="0"/>
              <a:t>a. Project X</a:t>
            </a:r>
          </a:p>
          <a:p>
            <a:pPr marL="742950" lvl="1" indent="-285750">
              <a:spcBef>
                <a:spcPct val="20000"/>
              </a:spcBef>
              <a:buClr>
                <a:schemeClr val="accent1"/>
              </a:buClr>
              <a:buSzPct val="75000"/>
              <a:buFont typeface="Wingdings" pitchFamily="2" charset="2"/>
              <a:buNone/>
              <a:tabLst>
                <a:tab pos="5487988" algn="r"/>
                <a:tab pos="7256463" algn="r"/>
              </a:tabLst>
              <a:defRPr/>
            </a:pPr>
            <a:r>
              <a:rPr lang="en-US" sz="2600" baseline="0" dirty="0">
                <a:solidFill>
                  <a:schemeClr val="accent1"/>
                </a:solidFill>
              </a:rPr>
              <a:t>b. Project Y</a:t>
            </a:r>
          </a:p>
          <a:p>
            <a:pPr marL="742950" lvl="1" indent="-285750">
              <a:spcBef>
                <a:spcPct val="20000"/>
              </a:spcBef>
              <a:buClr>
                <a:schemeClr val="accent1"/>
              </a:buClr>
              <a:buSzPct val="75000"/>
              <a:buFont typeface="Wingdings" pitchFamily="2" charset="2"/>
              <a:buNone/>
              <a:tabLst>
                <a:tab pos="5487988" algn="r"/>
                <a:tab pos="7256463" algn="r"/>
              </a:tabLst>
              <a:defRPr/>
            </a:pPr>
            <a:r>
              <a:rPr lang="en-US" sz="2600" baseline="0" dirty="0">
                <a:solidFill>
                  <a:schemeClr val="accent1"/>
                </a:solidFill>
              </a:rPr>
              <a:t>c. Cannot be determined</a:t>
            </a:r>
          </a:p>
        </p:txBody>
      </p:sp>
      <p:sp>
        <p:nvSpPr>
          <p:cNvPr id="65539" name="Rectangle 6"/>
          <p:cNvSpPr>
            <a:spLocks noGrp="1" noChangeArrowheads="1"/>
          </p:cNvSpPr>
          <p:nvPr>
            <p:ph type="title"/>
          </p:nvPr>
        </p:nvSpPr>
        <p:spPr/>
        <p:txBody>
          <a:bodyPr/>
          <a:lstStyle/>
          <a:p>
            <a:pPr eaLnBrk="1" hangingPunct="1"/>
            <a:r>
              <a:rPr lang="en-US" dirty="0" smtClean="0"/>
              <a:t>Quick Check </a:t>
            </a:r>
            <a:r>
              <a:rPr lang="en-US" dirty="0" smtClean="0">
                <a:sym typeface="Wingdings" pitchFamily="2" charset="2"/>
              </a:rPr>
              <a:t></a:t>
            </a:r>
          </a:p>
        </p:txBody>
      </p:sp>
      <p:sp>
        <p:nvSpPr>
          <p:cNvPr id="151555" name="Oval 3"/>
          <p:cNvSpPr>
            <a:spLocks noChangeArrowheads="1"/>
          </p:cNvSpPr>
          <p:nvPr/>
        </p:nvSpPr>
        <p:spPr bwMode="auto">
          <a:xfrm>
            <a:off x="914400" y="4495800"/>
            <a:ext cx="558800" cy="558800"/>
          </a:xfrm>
          <a:prstGeom prst="ellipse">
            <a:avLst/>
          </a:prstGeom>
          <a:noFill/>
          <a:ln w="50799">
            <a:solidFill>
              <a:srgbClr val="FF0000"/>
            </a:solidFill>
            <a:round/>
            <a:headEnd/>
            <a:tailEnd/>
          </a:ln>
          <a:effectLst>
            <a:outerShdw dist="35921" dir="2700000" algn="ctr" rotWithShape="0">
              <a:schemeClr val="tx1"/>
            </a:outerShdw>
          </a:effectLst>
        </p:spPr>
        <p:txBody>
          <a:bodyPr wrap="none" anchor="ctr"/>
          <a:lstStyle/>
          <a:p>
            <a:pPr>
              <a:defRPr/>
            </a:pPr>
            <a:endParaRPr lang="en-US" dirty="0"/>
          </a:p>
        </p:txBody>
      </p:sp>
      <p:sp>
        <p:nvSpPr>
          <p:cNvPr id="151556" name="Text Box 4"/>
          <p:cNvSpPr txBox="1">
            <a:spLocks noChangeArrowheads="1"/>
          </p:cNvSpPr>
          <p:nvPr/>
        </p:nvSpPr>
        <p:spPr bwMode="auto">
          <a:xfrm>
            <a:off x="228600" y="5181600"/>
            <a:ext cx="8763000" cy="1200150"/>
          </a:xfrm>
          <a:prstGeom prst="rect">
            <a:avLst/>
          </a:prstGeom>
          <a:solidFill>
            <a:srgbClr val="006600"/>
          </a:solidFill>
          <a:ln w="12700">
            <a:solidFill>
              <a:srgbClr val="000000"/>
            </a:solidFill>
            <a:miter lim="800000"/>
            <a:headEnd/>
            <a:tailEnd/>
          </a:ln>
          <a:effectLst>
            <a:prstShdw prst="shdw17" dist="17961" dir="2700000">
              <a:srgbClr val="000000"/>
            </a:prstShdw>
          </a:effectLst>
        </p:spPr>
        <p:txBody>
          <a:bodyPr>
            <a:spAutoFit/>
          </a:bodyPr>
          <a:lstStyle/>
          <a:p>
            <a:pPr indent="227013" eaLnBrk="0" hangingPunct="0">
              <a:buFontTx/>
              <a:buChar char="•"/>
              <a:tabLst>
                <a:tab pos="5541963" algn="r"/>
              </a:tabLst>
              <a:defRPr/>
            </a:pPr>
            <a:r>
              <a:rPr lang="en-US" sz="2400" baseline="0" dirty="0">
                <a:solidFill>
                  <a:schemeClr val="bg1"/>
                </a:solidFill>
                <a:effectLst>
                  <a:outerShdw blurRad="38100" dist="38100" dir="2700000" algn="tl">
                    <a:srgbClr val="000000"/>
                  </a:outerShdw>
                </a:effectLst>
                <a:sym typeface="Symbol" pitchFamily="18" charset="2"/>
              </a:rPr>
              <a:t>Project X has a payback period of 2 years.</a:t>
            </a:r>
          </a:p>
          <a:p>
            <a:pPr indent="227013" eaLnBrk="0" hangingPunct="0">
              <a:buFontTx/>
              <a:buChar char="•"/>
              <a:tabLst>
                <a:tab pos="5541963" algn="r"/>
              </a:tabLst>
              <a:defRPr/>
            </a:pPr>
            <a:r>
              <a:rPr lang="en-US" sz="2400" baseline="0" dirty="0">
                <a:solidFill>
                  <a:schemeClr val="bg1"/>
                </a:solidFill>
                <a:effectLst>
                  <a:outerShdw blurRad="38100" dist="38100" dir="2700000" algn="tl">
                    <a:srgbClr val="000000"/>
                  </a:outerShdw>
                </a:effectLst>
                <a:sym typeface="Symbol" pitchFamily="18" charset="2"/>
              </a:rPr>
              <a:t>Project Y has a payback period of slightly more than 2 years.</a:t>
            </a:r>
          </a:p>
          <a:p>
            <a:pPr indent="227013" eaLnBrk="0" hangingPunct="0">
              <a:buFontTx/>
              <a:buChar char="•"/>
              <a:tabLst>
                <a:tab pos="5541963" algn="r"/>
              </a:tabLst>
              <a:defRPr/>
            </a:pPr>
            <a:r>
              <a:rPr lang="en-US" sz="2400" baseline="0" dirty="0">
                <a:solidFill>
                  <a:schemeClr val="bg1"/>
                </a:solidFill>
                <a:effectLst>
                  <a:outerShdw blurRad="38100" dist="38100" dir="2700000" algn="tl">
                    <a:srgbClr val="000000"/>
                  </a:outerShdw>
                </a:effectLst>
                <a:sym typeface="Symbol" pitchFamily="18" charset="2"/>
              </a:rPr>
              <a:t>Which project do you think is better?</a:t>
            </a:r>
          </a:p>
        </p:txBody>
      </p:sp>
    </p:spTree>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1555"/>
                                        </p:tgtEl>
                                        <p:attrNameLst>
                                          <p:attrName>style.visibility</p:attrName>
                                        </p:attrNameLst>
                                      </p:cBhvr>
                                      <p:to>
                                        <p:strVal val="visible"/>
                                      </p:to>
                                    </p:set>
                                    <p:anim calcmode="lin" valueType="num">
                                      <p:cBhvr additive="base">
                                        <p:cTn id="7" dur="500" fill="hold"/>
                                        <p:tgtEl>
                                          <p:spTgt spid="151555"/>
                                        </p:tgtEl>
                                        <p:attrNameLst>
                                          <p:attrName>ppt_x</p:attrName>
                                        </p:attrNameLst>
                                      </p:cBhvr>
                                      <p:tavLst>
                                        <p:tav tm="0">
                                          <p:val>
                                            <p:strVal val="0-#ppt_w/2"/>
                                          </p:val>
                                        </p:tav>
                                        <p:tav tm="100000">
                                          <p:val>
                                            <p:strVal val="#ppt_x"/>
                                          </p:val>
                                        </p:tav>
                                      </p:tavLst>
                                    </p:anim>
                                    <p:anim calcmode="lin" valueType="num">
                                      <p:cBhvr additive="base">
                                        <p:cTn id="8" dur="500" fill="hold"/>
                                        <p:tgtEl>
                                          <p:spTgt spid="1515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724400" y="1371600"/>
            <a:ext cx="3581400" cy="2133600"/>
            <a:chOff x="2976" y="864"/>
            <a:chExt cx="2256" cy="1344"/>
          </a:xfrm>
        </p:grpSpPr>
        <p:graphicFrame>
          <p:nvGraphicFramePr>
            <p:cNvPr id="23556" name="Object 3"/>
            <p:cNvGraphicFramePr>
              <a:graphicFrameLocks/>
            </p:cNvGraphicFramePr>
            <p:nvPr/>
          </p:nvGraphicFramePr>
          <p:xfrm>
            <a:off x="2976" y="864"/>
            <a:ext cx="2256" cy="1344"/>
          </p:xfrm>
          <a:graphic>
            <a:graphicData uri="http://schemas.openxmlformats.org/presentationml/2006/ole">
              <p:oleObj spid="_x0000_s1028" name="Clip" r:id="rId4" imgW="5759280" imgH="3222360" progId="">
                <p:embed/>
              </p:oleObj>
            </a:graphicData>
          </a:graphic>
        </p:graphicFrame>
        <p:sp>
          <p:nvSpPr>
            <p:cNvPr id="153604" name="Rectangle 4"/>
            <p:cNvSpPr>
              <a:spLocks noChangeArrowheads="1"/>
            </p:cNvSpPr>
            <p:nvPr/>
          </p:nvSpPr>
          <p:spPr bwMode="auto">
            <a:xfrm>
              <a:off x="3456" y="1104"/>
              <a:ext cx="1201" cy="746"/>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400" b="1" baseline="0" dirty="0">
                  <a:effectLst>
                    <a:outerShdw blurRad="38100" dist="38100" dir="2700000" algn="tl">
                      <a:srgbClr val="C0C0C0"/>
                    </a:outerShdw>
                  </a:effectLst>
                </a:rPr>
                <a:t>Ignores the </a:t>
              </a:r>
            </a:p>
            <a:p>
              <a:pPr algn="ctr" eaLnBrk="0" hangingPunct="0">
                <a:defRPr/>
              </a:pPr>
              <a:r>
                <a:rPr lang="en-US" sz="2400" b="1" baseline="0" dirty="0">
                  <a:effectLst>
                    <a:outerShdw blurRad="38100" dist="38100" dir="2700000" algn="tl">
                      <a:srgbClr val="C0C0C0"/>
                    </a:outerShdw>
                  </a:effectLst>
                </a:rPr>
                <a:t>time value</a:t>
              </a:r>
            </a:p>
            <a:p>
              <a:pPr algn="ctr" eaLnBrk="0" hangingPunct="0">
                <a:defRPr/>
              </a:pPr>
              <a:r>
                <a:rPr lang="en-US" sz="2400" b="1" baseline="0" dirty="0">
                  <a:effectLst>
                    <a:outerShdw blurRad="38100" dist="38100" dir="2700000" algn="tl">
                      <a:srgbClr val="C0C0C0"/>
                    </a:outerShdw>
                  </a:effectLst>
                </a:rPr>
                <a:t>of money.</a:t>
              </a:r>
            </a:p>
          </p:txBody>
        </p:sp>
      </p:grpSp>
      <p:grpSp>
        <p:nvGrpSpPr>
          <p:cNvPr id="3" name="Group 5"/>
          <p:cNvGrpSpPr>
            <a:grpSpLocks/>
          </p:cNvGrpSpPr>
          <p:nvPr/>
        </p:nvGrpSpPr>
        <p:grpSpPr bwMode="auto">
          <a:xfrm>
            <a:off x="4953000" y="3429000"/>
            <a:ext cx="3733800" cy="2620963"/>
            <a:chOff x="3120" y="2160"/>
            <a:chExt cx="2352" cy="1651"/>
          </a:xfrm>
        </p:grpSpPr>
        <p:graphicFrame>
          <p:nvGraphicFramePr>
            <p:cNvPr id="23555" name="Object 6"/>
            <p:cNvGraphicFramePr>
              <a:graphicFrameLocks/>
            </p:cNvGraphicFramePr>
            <p:nvPr/>
          </p:nvGraphicFramePr>
          <p:xfrm>
            <a:off x="3120" y="2160"/>
            <a:ext cx="2352" cy="1651"/>
          </p:xfrm>
          <a:graphic>
            <a:graphicData uri="http://schemas.openxmlformats.org/presentationml/2006/ole">
              <p:oleObj spid="_x0000_s1027" name="Clip" r:id="rId5" imgW="5759280" imgH="3222360" progId="">
                <p:embed/>
              </p:oleObj>
            </a:graphicData>
          </a:graphic>
        </p:graphicFrame>
        <p:sp>
          <p:nvSpPr>
            <p:cNvPr id="153607" name="Rectangle 7"/>
            <p:cNvSpPr>
              <a:spLocks noChangeArrowheads="1"/>
            </p:cNvSpPr>
            <p:nvPr/>
          </p:nvSpPr>
          <p:spPr bwMode="auto">
            <a:xfrm>
              <a:off x="3567" y="2535"/>
              <a:ext cx="1298" cy="976"/>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400" b="1" baseline="0" dirty="0">
                  <a:effectLst>
                    <a:outerShdw blurRad="38100" dist="38100" dir="2700000" algn="tl">
                      <a:srgbClr val="C0C0C0"/>
                    </a:outerShdw>
                  </a:effectLst>
                </a:rPr>
                <a:t>Ignores cash</a:t>
              </a:r>
            </a:p>
            <a:p>
              <a:pPr algn="ctr" eaLnBrk="0" hangingPunct="0">
                <a:defRPr/>
              </a:pPr>
              <a:r>
                <a:rPr lang="en-US" sz="2400" b="1" baseline="0" dirty="0">
                  <a:effectLst>
                    <a:outerShdw blurRad="38100" dist="38100" dir="2700000" algn="tl">
                      <a:srgbClr val="C0C0C0"/>
                    </a:outerShdw>
                  </a:effectLst>
                </a:rPr>
                <a:t>flows after </a:t>
              </a:r>
            </a:p>
            <a:p>
              <a:pPr algn="ctr" eaLnBrk="0" hangingPunct="0">
                <a:defRPr/>
              </a:pPr>
              <a:r>
                <a:rPr lang="en-US" sz="2400" b="1" baseline="0" dirty="0">
                  <a:effectLst>
                    <a:outerShdw blurRad="38100" dist="38100" dir="2700000" algn="tl">
                      <a:srgbClr val="C0C0C0"/>
                    </a:outerShdw>
                  </a:effectLst>
                </a:rPr>
                <a:t>the payback</a:t>
              </a:r>
            </a:p>
            <a:p>
              <a:pPr algn="ctr" eaLnBrk="0" hangingPunct="0">
                <a:defRPr/>
              </a:pPr>
              <a:r>
                <a:rPr lang="en-US" sz="2400" b="1" baseline="0" dirty="0">
                  <a:effectLst>
                    <a:outerShdw blurRad="38100" dist="38100" dir="2700000" algn="tl">
                      <a:srgbClr val="C0C0C0"/>
                    </a:outerShdw>
                  </a:effectLst>
                </a:rPr>
                <a:t>period.</a:t>
              </a:r>
            </a:p>
          </p:txBody>
        </p:sp>
      </p:grpSp>
      <p:graphicFrame>
        <p:nvGraphicFramePr>
          <p:cNvPr id="23554" name="Object 8"/>
          <p:cNvGraphicFramePr>
            <a:graphicFrameLocks/>
          </p:cNvGraphicFramePr>
          <p:nvPr/>
        </p:nvGraphicFramePr>
        <p:xfrm>
          <a:off x="439738" y="1471613"/>
          <a:ext cx="4598987" cy="4552950"/>
        </p:xfrm>
        <a:graphic>
          <a:graphicData uri="http://schemas.openxmlformats.org/presentationml/2006/ole">
            <p:oleObj spid="_x0000_s1026" name="Clip" r:id="rId6" imgW="4608360" imgH="4562280" progId="">
              <p:embed/>
            </p:oleObj>
          </a:graphicData>
        </a:graphic>
      </p:graphicFrame>
      <p:sp>
        <p:nvSpPr>
          <p:cNvPr id="153609" name="Rectangle 9"/>
          <p:cNvSpPr>
            <a:spLocks noChangeArrowheads="1"/>
          </p:cNvSpPr>
          <p:nvPr/>
        </p:nvSpPr>
        <p:spPr bwMode="auto">
          <a:xfrm>
            <a:off x="1585913" y="3201988"/>
            <a:ext cx="2314575" cy="1184275"/>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400" b="1" baseline="0" dirty="0">
                <a:solidFill>
                  <a:srgbClr val="FC0128"/>
                </a:solidFill>
                <a:effectLst>
                  <a:outerShdw blurRad="38100" dist="38100" dir="2700000" algn="tl">
                    <a:srgbClr val="C0C0C0"/>
                  </a:outerShdw>
                </a:effectLst>
              </a:rPr>
              <a:t>Criticisms</a:t>
            </a:r>
          </a:p>
          <a:p>
            <a:pPr algn="ctr" eaLnBrk="0" hangingPunct="0">
              <a:defRPr/>
            </a:pPr>
            <a:r>
              <a:rPr lang="en-US" sz="2400" b="1" baseline="0" dirty="0">
                <a:solidFill>
                  <a:srgbClr val="FC0128"/>
                </a:solidFill>
                <a:effectLst>
                  <a:outerShdw blurRad="38100" dist="38100" dir="2700000" algn="tl">
                    <a:srgbClr val="C0C0C0"/>
                  </a:outerShdw>
                </a:effectLst>
              </a:rPr>
              <a:t>of the payback</a:t>
            </a:r>
          </a:p>
          <a:p>
            <a:pPr algn="ctr" eaLnBrk="0" hangingPunct="0">
              <a:defRPr/>
            </a:pPr>
            <a:r>
              <a:rPr lang="en-US" sz="2400" b="1" baseline="0" dirty="0">
                <a:solidFill>
                  <a:srgbClr val="FC0128"/>
                </a:solidFill>
                <a:effectLst>
                  <a:outerShdw blurRad="38100" dist="38100" dir="2700000" algn="tl">
                    <a:srgbClr val="C0C0C0"/>
                  </a:outerShdw>
                </a:effectLst>
              </a:rPr>
              <a:t>period.</a:t>
            </a:r>
          </a:p>
        </p:txBody>
      </p:sp>
      <p:sp>
        <p:nvSpPr>
          <p:cNvPr id="23560" name="Rectangle 11"/>
          <p:cNvSpPr>
            <a:spLocks noGrp="1" noChangeArrowheads="1"/>
          </p:cNvSpPr>
          <p:nvPr>
            <p:ph type="title"/>
          </p:nvPr>
        </p:nvSpPr>
        <p:spPr/>
        <p:txBody>
          <a:bodyPr>
            <a:normAutofit/>
          </a:bodyPr>
          <a:lstStyle/>
          <a:p>
            <a:pPr eaLnBrk="1" hangingPunct="1"/>
            <a:r>
              <a:rPr lang="en-US" dirty="0" smtClean="0"/>
              <a:t>Evaluation of the Payback Method</a:t>
            </a:r>
          </a:p>
        </p:txBody>
      </p:sp>
    </p:spTree>
  </p:cSld>
  <p:clrMapOvr>
    <a:masterClrMapping/>
  </p:clrMapOvr>
  <p:transition>
    <p:check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352800" y="990600"/>
            <a:ext cx="3581400" cy="2133600"/>
            <a:chOff x="2976" y="864"/>
            <a:chExt cx="2256" cy="1344"/>
          </a:xfrm>
        </p:grpSpPr>
        <p:graphicFrame>
          <p:nvGraphicFramePr>
            <p:cNvPr id="24581" name="Object 3"/>
            <p:cNvGraphicFramePr>
              <a:graphicFrameLocks/>
            </p:cNvGraphicFramePr>
            <p:nvPr/>
          </p:nvGraphicFramePr>
          <p:xfrm>
            <a:off x="2976" y="864"/>
            <a:ext cx="2256" cy="1344"/>
          </p:xfrm>
          <a:graphic>
            <a:graphicData uri="http://schemas.openxmlformats.org/presentationml/2006/ole">
              <p:oleObj spid="_x0000_s2053" name="Clip" r:id="rId4" imgW="5759280" imgH="3222360" progId="">
                <p:embed/>
              </p:oleObj>
            </a:graphicData>
          </a:graphic>
        </p:graphicFrame>
        <p:sp>
          <p:nvSpPr>
            <p:cNvPr id="155652" name="Rectangle 4"/>
            <p:cNvSpPr>
              <a:spLocks noChangeArrowheads="1"/>
            </p:cNvSpPr>
            <p:nvPr/>
          </p:nvSpPr>
          <p:spPr bwMode="auto">
            <a:xfrm>
              <a:off x="3552" y="1104"/>
              <a:ext cx="1104" cy="746"/>
            </a:xfrm>
            <a:prstGeom prst="rect">
              <a:avLst/>
            </a:prstGeom>
            <a:noFill/>
            <a:ln w="12700">
              <a:noFill/>
              <a:miter lim="800000"/>
              <a:headEnd/>
              <a:tailEnd/>
            </a:ln>
            <a:effectLst/>
          </p:spPr>
          <p:txBody>
            <a:bodyPr lIns="90488" tIns="44450" rIns="90488" bIns="44450">
              <a:spAutoFit/>
            </a:bodyPr>
            <a:lstStyle/>
            <a:p>
              <a:pPr algn="ctr" eaLnBrk="0" hangingPunct="0">
                <a:defRPr/>
              </a:pPr>
              <a:r>
                <a:rPr lang="en-US" sz="2400" b="1" baseline="0" dirty="0">
                  <a:effectLst>
                    <a:outerShdw blurRad="38100" dist="38100" dir="2700000" algn="tl">
                      <a:srgbClr val="C0C0C0"/>
                    </a:outerShdw>
                  </a:effectLst>
                </a:rPr>
                <a:t>Serves as screening tool.</a:t>
              </a:r>
            </a:p>
          </p:txBody>
        </p:sp>
      </p:grpSp>
      <p:grpSp>
        <p:nvGrpSpPr>
          <p:cNvPr id="3" name="Group 5"/>
          <p:cNvGrpSpPr>
            <a:grpSpLocks/>
          </p:cNvGrpSpPr>
          <p:nvPr/>
        </p:nvGrpSpPr>
        <p:grpSpPr bwMode="auto">
          <a:xfrm>
            <a:off x="5410200" y="2438400"/>
            <a:ext cx="3733800" cy="2620963"/>
            <a:chOff x="3408" y="1536"/>
            <a:chExt cx="2352" cy="1651"/>
          </a:xfrm>
        </p:grpSpPr>
        <p:graphicFrame>
          <p:nvGraphicFramePr>
            <p:cNvPr id="24580" name="Object 6"/>
            <p:cNvGraphicFramePr>
              <a:graphicFrameLocks/>
            </p:cNvGraphicFramePr>
            <p:nvPr/>
          </p:nvGraphicFramePr>
          <p:xfrm>
            <a:off x="3408" y="1536"/>
            <a:ext cx="2352" cy="1651"/>
          </p:xfrm>
          <a:graphic>
            <a:graphicData uri="http://schemas.openxmlformats.org/presentationml/2006/ole">
              <p:oleObj spid="_x0000_s2052" name="Clip" r:id="rId5" imgW="5759280" imgH="3222360" progId="">
                <p:embed/>
              </p:oleObj>
            </a:graphicData>
          </a:graphic>
        </p:graphicFrame>
        <p:sp>
          <p:nvSpPr>
            <p:cNvPr id="155655" name="Rectangle 7"/>
            <p:cNvSpPr>
              <a:spLocks noChangeArrowheads="1"/>
            </p:cNvSpPr>
            <p:nvPr/>
          </p:nvSpPr>
          <p:spPr bwMode="auto">
            <a:xfrm>
              <a:off x="3696" y="1728"/>
              <a:ext cx="1824" cy="1206"/>
            </a:xfrm>
            <a:prstGeom prst="rect">
              <a:avLst/>
            </a:prstGeom>
            <a:noFill/>
            <a:ln w="12700">
              <a:noFill/>
              <a:miter lim="800000"/>
              <a:headEnd/>
              <a:tailEnd/>
            </a:ln>
            <a:effectLst/>
          </p:spPr>
          <p:txBody>
            <a:bodyPr lIns="90488" tIns="44450" rIns="90488" bIns="44450">
              <a:spAutoFit/>
            </a:bodyPr>
            <a:lstStyle/>
            <a:p>
              <a:pPr algn="ctr" eaLnBrk="0" hangingPunct="0">
                <a:defRPr/>
              </a:pPr>
              <a:r>
                <a:rPr lang="en-US" sz="2400" b="1" baseline="0" dirty="0">
                  <a:effectLst>
                    <a:outerShdw blurRad="38100" dist="38100" dir="2700000" algn="tl">
                      <a:srgbClr val="C0C0C0"/>
                    </a:outerShdw>
                  </a:effectLst>
                </a:rPr>
                <a:t>Identifies investments that recoup cash investments quickly.</a:t>
              </a:r>
            </a:p>
          </p:txBody>
        </p:sp>
      </p:grpSp>
      <p:grpSp>
        <p:nvGrpSpPr>
          <p:cNvPr id="4" name="Group 8"/>
          <p:cNvGrpSpPr>
            <a:grpSpLocks/>
          </p:cNvGrpSpPr>
          <p:nvPr/>
        </p:nvGrpSpPr>
        <p:grpSpPr bwMode="auto">
          <a:xfrm>
            <a:off x="3733800" y="4237038"/>
            <a:ext cx="3733800" cy="2620962"/>
            <a:chOff x="3408" y="1536"/>
            <a:chExt cx="2352" cy="1651"/>
          </a:xfrm>
        </p:grpSpPr>
        <p:graphicFrame>
          <p:nvGraphicFramePr>
            <p:cNvPr id="24579" name="Object 9"/>
            <p:cNvGraphicFramePr>
              <a:graphicFrameLocks/>
            </p:cNvGraphicFramePr>
            <p:nvPr/>
          </p:nvGraphicFramePr>
          <p:xfrm>
            <a:off x="3408" y="1536"/>
            <a:ext cx="2352" cy="1651"/>
          </p:xfrm>
          <a:graphic>
            <a:graphicData uri="http://schemas.openxmlformats.org/presentationml/2006/ole">
              <p:oleObj spid="_x0000_s2051" name="Clip" r:id="rId6" imgW="5759280" imgH="3222360" progId="">
                <p:embed/>
              </p:oleObj>
            </a:graphicData>
          </a:graphic>
        </p:graphicFrame>
        <p:sp>
          <p:nvSpPr>
            <p:cNvPr id="155658" name="Rectangle 10"/>
            <p:cNvSpPr>
              <a:spLocks noChangeArrowheads="1"/>
            </p:cNvSpPr>
            <p:nvPr/>
          </p:nvSpPr>
          <p:spPr bwMode="auto">
            <a:xfrm>
              <a:off x="3696" y="1728"/>
              <a:ext cx="1824" cy="1206"/>
            </a:xfrm>
            <a:prstGeom prst="rect">
              <a:avLst/>
            </a:prstGeom>
            <a:noFill/>
            <a:ln w="12700">
              <a:noFill/>
              <a:miter lim="800000"/>
              <a:headEnd/>
              <a:tailEnd/>
            </a:ln>
            <a:effectLst/>
          </p:spPr>
          <p:txBody>
            <a:bodyPr lIns="90488" tIns="44450" rIns="90488" bIns="44450">
              <a:spAutoFit/>
            </a:bodyPr>
            <a:lstStyle/>
            <a:p>
              <a:pPr algn="ctr" eaLnBrk="0" hangingPunct="0">
                <a:defRPr/>
              </a:pPr>
              <a:r>
                <a:rPr lang="en-US" sz="2400" b="1" baseline="0" dirty="0">
                  <a:effectLst>
                    <a:outerShdw blurRad="38100" dist="38100" dir="2700000" algn="tl">
                      <a:srgbClr val="C0C0C0"/>
                    </a:outerShdw>
                  </a:effectLst>
                </a:rPr>
                <a:t>Identifies products that recoup initial investment quickly.</a:t>
              </a:r>
            </a:p>
          </p:txBody>
        </p:sp>
      </p:grpSp>
      <p:grpSp>
        <p:nvGrpSpPr>
          <p:cNvPr id="5" name="Group 11"/>
          <p:cNvGrpSpPr>
            <a:grpSpLocks/>
          </p:cNvGrpSpPr>
          <p:nvPr/>
        </p:nvGrpSpPr>
        <p:grpSpPr bwMode="auto">
          <a:xfrm>
            <a:off x="0" y="1471613"/>
            <a:ext cx="4598988" cy="4552950"/>
            <a:chOff x="0" y="927"/>
            <a:chExt cx="2897" cy="2868"/>
          </a:xfrm>
        </p:grpSpPr>
        <p:graphicFrame>
          <p:nvGraphicFramePr>
            <p:cNvPr id="24578" name="Object 12"/>
            <p:cNvGraphicFramePr>
              <a:graphicFrameLocks/>
            </p:cNvGraphicFramePr>
            <p:nvPr/>
          </p:nvGraphicFramePr>
          <p:xfrm>
            <a:off x="0" y="927"/>
            <a:ext cx="2897" cy="2868"/>
          </p:xfrm>
          <a:graphic>
            <a:graphicData uri="http://schemas.openxmlformats.org/presentationml/2006/ole">
              <p:oleObj spid="_x0000_s2050" name="Clip" r:id="rId7" imgW="4608360" imgH="4562280" progId="">
                <p:embed/>
              </p:oleObj>
            </a:graphicData>
          </a:graphic>
        </p:graphicFrame>
        <p:sp>
          <p:nvSpPr>
            <p:cNvPr id="155661" name="Rectangle 13"/>
            <p:cNvSpPr>
              <a:spLocks noChangeArrowheads="1"/>
            </p:cNvSpPr>
            <p:nvPr/>
          </p:nvSpPr>
          <p:spPr bwMode="auto">
            <a:xfrm>
              <a:off x="725" y="1920"/>
              <a:ext cx="1458" cy="746"/>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400" b="1" baseline="0" dirty="0">
                  <a:solidFill>
                    <a:srgbClr val="008000"/>
                  </a:solidFill>
                  <a:effectLst>
                    <a:outerShdw blurRad="38100" dist="38100" dir="2700000" algn="tl">
                      <a:srgbClr val="C0C0C0"/>
                    </a:outerShdw>
                  </a:effectLst>
                </a:rPr>
                <a:t>Strengths</a:t>
              </a:r>
            </a:p>
            <a:p>
              <a:pPr algn="ctr" eaLnBrk="0" hangingPunct="0">
                <a:defRPr/>
              </a:pPr>
              <a:r>
                <a:rPr lang="en-US" sz="2400" b="1" baseline="0" dirty="0">
                  <a:solidFill>
                    <a:srgbClr val="008000"/>
                  </a:solidFill>
                  <a:effectLst>
                    <a:outerShdw blurRad="38100" dist="38100" dir="2700000" algn="tl">
                      <a:srgbClr val="C0C0C0"/>
                    </a:outerShdw>
                  </a:effectLst>
                </a:rPr>
                <a:t>of the payback</a:t>
              </a:r>
            </a:p>
            <a:p>
              <a:pPr algn="ctr" eaLnBrk="0" hangingPunct="0">
                <a:defRPr/>
              </a:pPr>
              <a:r>
                <a:rPr lang="en-US" sz="2400" b="1" baseline="0" dirty="0">
                  <a:solidFill>
                    <a:srgbClr val="008000"/>
                  </a:solidFill>
                  <a:effectLst>
                    <a:outerShdw blurRad="38100" dist="38100" dir="2700000" algn="tl">
                      <a:srgbClr val="C0C0C0"/>
                    </a:outerShdw>
                  </a:effectLst>
                </a:rPr>
                <a:t>period.</a:t>
              </a:r>
            </a:p>
          </p:txBody>
        </p:sp>
      </p:grpSp>
      <p:sp>
        <p:nvSpPr>
          <p:cNvPr id="24586" name="Rectangle 15"/>
          <p:cNvSpPr>
            <a:spLocks noGrp="1" noChangeArrowheads="1"/>
          </p:cNvSpPr>
          <p:nvPr>
            <p:ph type="title"/>
          </p:nvPr>
        </p:nvSpPr>
        <p:spPr/>
        <p:txBody>
          <a:bodyPr>
            <a:normAutofit/>
          </a:bodyPr>
          <a:lstStyle/>
          <a:p>
            <a:pPr eaLnBrk="1" hangingPunct="1"/>
            <a:r>
              <a:rPr lang="en-US" dirty="0" smtClean="0"/>
              <a:t>Evaluation of the Payback Method</a:t>
            </a:r>
          </a:p>
        </p:txBody>
      </p:sp>
    </p:spTree>
  </p:cSld>
  <p:clrMapOvr>
    <a:masterClrMapping/>
  </p:clrMapOvr>
  <p:transition>
    <p:check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825625" y="4572000"/>
            <a:ext cx="6099175" cy="1901825"/>
            <a:chOff x="624" y="2880"/>
            <a:chExt cx="3842" cy="1198"/>
          </a:xfrm>
        </p:grpSpPr>
        <p:graphicFrame>
          <p:nvGraphicFramePr>
            <p:cNvPr id="25602" name="Object 3"/>
            <p:cNvGraphicFramePr>
              <a:graphicFrameLocks/>
            </p:cNvGraphicFramePr>
            <p:nvPr/>
          </p:nvGraphicFramePr>
          <p:xfrm>
            <a:off x="624" y="3138"/>
            <a:ext cx="810" cy="686"/>
          </p:xfrm>
          <a:graphic>
            <a:graphicData uri="http://schemas.openxmlformats.org/presentationml/2006/ole">
              <p:oleObj spid="_x0000_s3074" name="Clip" r:id="rId4" imgW="6551280" imgH="5546520" progId="">
                <p:embed/>
              </p:oleObj>
            </a:graphicData>
          </a:graphic>
        </p:graphicFrame>
        <p:graphicFrame>
          <p:nvGraphicFramePr>
            <p:cNvPr id="25603" name="Object 4"/>
            <p:cNvGraphicFramePr>
              <a:graphicFrameLocks/>
            </p:cNvGraphicFramePr>
            <p:nvPr/>
          </p:nvGraphicFramePr>
          <p:xfrm>
            <a:off x="1383" y="3138"/>
            <a:ext cx="810" cy="686"/>
          </p:xfrm>
          <a:graphic>
            <a:graphicData uri="http://schemas.openxmlformats.org/presentationml/2006/ole">
              <p:oleObj spid="_x0000_s3075" name="Clip" r:id="rId5" imgW="6551280" imgH="5546520" progId="">
                <p:embed/>
              </p:oleObj>
            </a:graphicData>
          </a:graphic>
        </p:graphicFrame>
        <p:graphicFrame>
          <p:nvGraphicFramePr>
            <p:cNvPr id="25604" name="Object 5"/>
            <p:cNvGraphicFramePr>
              <a:graphicFrameLocks/>
            </p:cNvGraphicFramePr>
            <p:nvPr/>
          </p:nvGraphicFramePr>
          <p:xfrm>
            <a:off x="2129" y="3138"/>
            <a:ext cx="810" cy="686"/>
          </p:xfrm>
          <a:graphic>
            <a:graphicData uri="http://schemas.openxmlformats.org/presentationml/2006/ole">
              <p:oleObj spid="_x0000_s3076" name="Clip" r:id="rId6" imgW="6551280" imgH="5546520" progId="">
                <p:embed/>
              </p:oleObj>
            </a:graphicData>
          </a:graphic>
        </p:graphicFrame>
        <p:graphicFrame>
          <p:nvGraphicFramePr>
            <p:cNvPr id="25605" name="Object 6"/>
            <p:cNvGraphicFramePr>
              <a:graphicFrameLocks/>
            </p:cNvGraphicFramePr>
            <p:nvPr/>
          </p:nvGraphicFramePr>
          <p:xfrm>
            <a:off x="2884" y="3138"/>
            <a:ext cx="810" cy="686"/>
          </p:xfrm>
          <a:graphic>
            <a:graphicData uri="http://schemas.openxmlformats.org/presentationml/2006/ole">
              <p:oleObj spid="_x0000_s3077" name="Clip" r:id="rId7" imgW="6551280" imgH="5546520" progId="">
                <p:embed/>
              </p:oleObj>
            </a:graphicData>
          </a:graphic>
        </p:graphicFrame>
        <p:graphicFrame>
          <p:nvGraphicFramePr>
            <p:cNvPr id="25606" name="Object 7"/>
            <p:cNvGraphicFramePr>
              <a:graphicFrameLocks/>
            </p:cNvGraphicFramePr>
            <p:nvPr/>
          </p:nvGraphicFramePr>
          <p:xfrm>
            <a:off x="3656" y="3138"/>
            <a:ext cx="810" cy="686"/>
          </p:xfrm>
          <a:graphic>
            <a:graphicData uri="http://schemas.openxmlformats.org/presentationml/2006/ole">
              <p:oleObj spid="_x0000_s3078" name="Clip" r:id="rId8" imgW="6551280" imgH="5546520" progId="">
                <p:embed/>
              </p:oleObj>
            </a:graphicData>
          </a:graphic>
        </p:graphicFrame>
        <p:sp>
          <p:nvSpPr>
            <p:cNvPr id="157704" name="Rectangle 8"/>
            <p:cNvSpPr>
              <a:spLocks noChangeArrowheads="1"/>
            </p:cNvSpPr>
            <p:nvPr/>
          </p:nvSpPr>
          <p:spPr bwMode="auto">
            <a:xfrm>
              <a:off x="1182" y="3792"/>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0000CC"/>
                  </a:solidFill>
                  <a:effectLst>
                    <a:outerShdw blurRad="38100" dist="38100" dir="2700000" algn="tl">
                      <a:srgbClr val="C0C0C0"/>
                    </a:outerShdw>
                  </a:effectLst>
                </a:rPr>
                <a:t>1</a:t>
              </a:r>
            </a:p>
          </p:txBody>
        </p:sp>
        <p:sp>
          <p:nvSpPr>
            <p:cNvPr id="157705" name="Rectangle 9"/>
            <p:cNvSpPr>
              <a:spLocks noChangeArrowheads="1"/>
            </p:cNvSpPr>
            <p:nvPr/>
          </p:nvSpPr>
          <p:spPr bwMode="auto">
            <a:xfrm>
              <a:off x="1950" y="3792"/>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0000CC"/>
                  </a:solidFill>
                  <a:effectLst>
                    <a:outerShdw blurRad="38100" dist="38100" dir="2700000" algn="tl">
                      <a:srgbClr val="C0C0C0"/>
                    </a:outerShdw>
                  </a:effectLst>
                </a:rPr>
                <a:t>2</a:t>
              </a:r>
            </a:p>
          </p:txBody>
        </p:sp>
        <p:sp>
          <p:nvSpPr>
            <p:cNvPr id="157706" name="Rectangle 10"/>
            <p:cNvSpPr>
              <a:spLocks noChangeArrowheads="1"/>
            </p:cNvSpPr>
            <p:nvPr/>
          </p:nvSpPr>
          <p:spPr bwMode="auto">
            <a:xfrm>
              <a:off x="2692" y="3792"/>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0000CC"/>
                  </a:solidFill>
                  <a:effectLst>
                    <a:outerShdw blurRad="38100" dist="38100" dir="2700000" algn="tl">
                      <a:srgbClr val="C0C0C0"/>
                    </a:outerShdw>
                  </a:effectLst>
                </a:rPr>
                <a:t>3</a:t>
              </a:r>
            </a:p>
          </p:txBody>
        </p:sp>
        <p:sp>
          <p:nvSpPr>
            <p:cNvPr id="157707" name="Rectangle 11"/>
            <p:cNvSpPr>
              <a:spLocks noChangeArrowheads="1"/>
            </p:cNvSpPr>
            <p:nvPr/>
          </p:nvSpPr>
          <p:spPr bwMode="auto">
            <a:xfrm>
              <a:off x="3451" y="3792"/>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0000CC"/>
                  </a:solidFill>
                  <a:effectLst>
                    <a:outerShdw blurRad="38100" dist="38100" dir="2700000" algn="tl">
                      <a:srgbClr val="C0C0C0"/>
                    </a:outerShdw>
                  </a:effectLst>
                </a:rPr>
                <a:t>4</a:t>
              </a:r>
            </a:p>
          </p:txBody>
        </p:sp>
        <p:sp>
          <p:nvSpPr>
            <p:cNvPr id="157708" name="Rectangle 12"/>
            <p:cNvSpPr>
              <a:spLocks noChangeArrowheads="1"/>
            </p:cNvSpPr>
            <p:nvPr/>
          </p:nvSpPr>
          <p:spPr bwMode="auto">
            <a:xfrm>
              <a:off x="4210" y="3792"/>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0000CC"/>
                  </a:solidFill>
                  <a:effectLst>
                    <a:outerShdw blurRad="38100" dist="38100" dir="2700000" algn="tl">
                      <a:srgbClr val="C0C0C0"/>
                    </a:outerShdw>
                  </a:effectLst>
                </a:rPr>
                <a:t>5</a:t>
              </a:r>
            </a:p>
          </p:txBody>
        </p:sp>
        <p:sp>
          <p:nvSpPr>
            <p:cNvPr id="157709" name="Rectangle 13"/>
            <p:cNvSpPr>
              <a:spLocks noChangeArrowheads="1"/>
            </p:cNvSpPr>
            <p:nvPr/>
          </p:nvSpPr>
          <p:spPr bwMode="auto">
            <a:xfrm>
              <a:off x="672" y="2880"/>
              <a:ext cx="744"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Rs1,000</a:t>
              </a:r>
              <a:endParaRPr lang="en-US" sz="2400" b="1" baseline="0" dirty="0">
                <a:effectLst>
                  <a:outerShdw blurRad="38100" dist="38100" dir="2700000" algn="tl">
                    <a:srgbClr val="C0C0C0"/>
                  </a:outerShdw>
                </a:effectLst>
              </a:endParaRPr>
            </a:p>
          </p:txBody>
        </p:sp>
        <p:sp>
          <p:nvSpPr>
            <p:cNvPr id="157710" name="Rectangle 14"/>
            <p:cNvSpPr>
              <a:spLocks noChangeArrowheads="1"/>
            </p:cNvSpPr>
            <p:nvPr/>
          </p:nvSpPr>
          <p:spPr bwMode="auto">
            <a:xfrm>
              <a:off x="1592" y="2880"/>
              <a:ext cx="400"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Rs0</a:t>
              </a:r>
              <a:endParaRPr lang="en-US" sz="2400" b="1" baseline="0" dirty="0">
                <a:effectLst>
                  <a:outerShdw blurRad="38100" dist="38100" dir="2700000" algn="tl">
                    <a:srgbClr val="C0C0C0"/>
                  </a:outerShdw>
                </a:effectLst>
              </a:endParaRPr>
            </a:p>
          </p:txBody>
        </p:sp>
        <p:sp>
          <p:nvSpPr>
            <p:cNvPr id="157711" name="Rectangle 15"/>
            <p:cNvSpPr>
              <a:spLocks noChangeArrowheads="1"/>
            </p:cNvSpPr>
            <p:nvPr/>
          </p:nvSpPr>
          <p:spPr bwMode="auto">
            <a:xfrm>
              <a:off x="2130" y="2880"/>
              <a:ext cx="744"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Rs2,000</a:t>
              </a:r>
              <a:endParaRPr lang="en-US" sz="2400" b="1" baseline="0" dirty="0">
                <a:effectLst>
                  <a:outerShdw blurRad="38100" dist="38100" dir="2700000" algn="tl">
                    <a:srgbClr val="C0C0C0"/>
                  </a:outerShdw>
                </a:effectLst>
              </a:endParaRPr>
            </a:p>
          </p:txBody>
        </p:sp>
        <p:sp>
          <p:nvSpPr>
            <p:cNvPr id="157712" name="Rectangle 16"/>
            <p:cNvSpPr>
              <a:spLocks noChangeArrowheads="1"/>
            </p:cNvSpPr>
            <p:nvPr/>
          </p:nvSpPr>
          <p:spPr bwMode="auto">
            <a:xfrm>
              <a:off x="2880" y="2880"/>
              <a:ext cx="744"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Rs1,000</a:t>
              </a:r>
              <a:endParaRPr lang="en-US" sz="2400" b="1" baseline="0" dirty="0">
                <a:effectLst>
                  <a:outerShdw blurRad="38100" dist="38100" dir="2700000" algn="tl">
                    <a:srgbClr val="C0C0C0"/>
                  </a:outerShdw>
                </a:effectLst>
              </a:endParaRPr>
            </a:p>
          </p:txBody>
        </p:sp>
        <p:sp>
          <p:nvSpPr>
            <p:cNvPr id="157713" name="Rectangle 17"/>
            <p:cNvSpPr>
              <a:spLocks noChangeArrowheads="1"/>
            </p:cNvSpPr>
            <p:nvPr/>
          </p:nvSpPr>
          <p:spPr bwMode="auto">
            <a:xfrm>
              <a:off x="3726" y="2880"/>
              <a:ext cx="596"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Rs500</a:t>
              </a:r>
              <a:endParaRPr lang="en-US" sz="2400" b="1" baseline="0" dirty="0">
                <a:effectLst>
                  <a:outerShdw blurRad="38100" dist="38100" dir="2700000" algn="tl">
                    <a:srgbClr val="C0C0C0"/>
                  </a:outerShdw>
                </a:effectLst>
              </a:endParaRPr>
            </a:p>
          </p:txBody>
        </p:sp>
      </p:grpSp>
      <p:sp>
        <p:nvSpPr>
          <p:cNvPr id="157714" name="Text Box 18"/>
          <p:cNvSpPr txBox="1">
            <a:spLocks noChangeArrowheads="1"/>
          </p:cNvSpPr>
          <p:nvPr/>
        </p:nvSpPr>
        <p:spPr bwMode="auto">
          <a:xfrm>
            <a:off x="533400" y="1524000"/>
            <a:ext cx="8305800" cy="2878138"/>
          </a:xfrm>
          <a:prstGeom prst="rect">
            <a:avLst/>
          </a:prstGeom>
          <a:solidFill>
            <a:srgbClr val="FFFFCC"/>
          </a:solidFill>
          <a:ln w="9525">
            <a:solidFill>
              <a:schemeClr val="tx1"/>
            </a:solidFill>
            <a:miter lim="800000"/>
            <a:headEnd/>
            <a:tailEnd/>
          </a:ln>
          <a:effectLst>
            <a:outerShdw dist="35921" dir="2700000" algn="ctr" rotWithShape="0">
              <a:schemeClr val="tx1"/>
            </a:outerShdw>
          </a:effectLst>
        </p:spPr>
        <p:txBody>
          <a:bodyPr>
            <a:spAutoFit/>
          </a:bodyPr>
          <a:lstStyle/>
          <a:p>
            <a:pPr algn="ctr" eaLnBrk="0" hangingPunct="0">
              <a:spcBef>
                <a:spcPct val="50000"/>
              </a:spcBef>
              <a:defRPr/>
            </a:pPr>
            <a:r>
              <a:rPr lang="en-US" sz="2800" b="1" baseline="0" dirty="0"/>
              <a:t>When the cash flows associated with an investment project change from year to year, the payback formula introduced earlier cannot be used.  </a:t>
            </a:r>
          </a:p>
          <a:p>
            <a:pPr algn="ctr" eaLnBrk="0" hangingPunct="0">
              <a:spcBef>
                <a:spcPct val="50000"/>
              </a:spcBef>
              <a:defRPr/>
            </a:pPr>
            <a:r>
              <a:rPr lang="en-US" sz="2800" b="1" baseline="0" dirty="0">
                <a:solidFill>
                  <a:srgbClr val="008000"/>
                </a:solidFill>
              </a:rPr>
              <a:t>Instead, the un-recovered investment must be tracked year by year</a:t>
            </a:r>
            <a:r>
              <a:rPr lang="en-US" sz="2800" b="1" baseline="0" dirty="0"/>
              <a:t>.</a:t>
            </a:r>
          </a:p>
        </p:txBody>
      </p:sp>
      <p:sp>
        <p:nvSpPr>
          <p:cNvPr id="25609" name="Rectangle 20"/>
          <p:cNvSpPr>
            <a:spLocks noGrp="1" noChangeArrowheads="1"/>
          </p:cNvSpPr>
          <p:nvPr>
            <p:ph type="title"/>
          </p:nvPr>
        </p:nvSpPr>
        <p:spPr/>
        <p:txBody>
          <a:bodyPr>
            <a:normAutofit/>
          </a:bodyPr>
          <a:lstStyle/>
          <a:p>
            <a:pPr eaLnBrk="1" hangingPunct="1"/>
            <a:r>
              <a:rPr lang="en-US" dirty="0" smtClean="0"/>
              <a:t>Payback and Uneven Cash Flows</a:t>
            </a:r>
          </a:p>
        </p:txBody>
      </p:sp>
    </p:spTree>
  </p:cSld>
  <p:clrMapOvr>
    <a:masterClrMapping/>
  </p:clrMapOvr>
  <p:transition>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825625" y="4572000"/>
            <a:ext cx="6099175" cy="1901825"/>
            <a:chOff x="624" y="2880"/>
            <a:chExt cx="3842" cy="1198"/>
          </a:xfrm>
        </p:grpSpPr>
        <p:graphicFrame>
          <p:nvGraphicFramePr>
            <p:cNvPr id="26626" name="Object 3"/>
            <p:cNvGraphicFramePr>
              <a:graphicFrameLocks/>
            </p:cNvGraphicFramePr>
            <p:nvPr/>
          </p:nvGraphicFramePr>
          <p:xfrm>
            <a:off x="624" y="3138"/>
            <a:ext cx="810" cy="686"/>
          </p:xfrm>
          <a:graphic>
            <a:graphicData uri="http://schemas.openxmlformats.org/presentationml/2006/ole">
              <p:oleObj spid="_x0000_s4098" name="Clip" r:id="rId4" imgW="6551280" imgH="5546520" progId="">
                <p:embed/>
              </p:oleObj>
            </a:graphicData>
          </a:graphic>
        </p:graphicFrame>
        <p:graphicFrame>
          <p:nvGraphicFramePr>
            <p:cNvPr id="26627" name="Object 4"/>
            <p:cNvGraphicFramePr>
              <a:graphicFrameLocks/>
            </p:cNvGraphicFramePr>
            <p:nvPr/>
          </p:nvGraphicFramePr>
          <p:xfrm>
            <a:off x="1383" y="3138"/>
            <a:ext cx="810" cy="686"/>
          </p:xfrm>
          <a:graphic>
            <a:graphicData uri="http://schemas.openxmlformats.org/presentationml/2006/ole">
              <p:oleObj spid="_x0000_s4099" name="Clip" r:id="rId5" imgW="6551280" imgH="5546520" progId="">
                <p:embed/>
              </p:oleObj>
            </a:graphicData>
          </a:graphic>
        </p:graphicFrame>
        <p:graphicFrame>
          <p:nvGraphicFramePr>
            <p:cNvPr id="26628" name="Object 5"/>
            <p:cNvGraphicFramePr>
              <a:graphicFrameLocks/>
            </p:cNvGraphicFramePr>
            <p:nvPr/>
          </p:nvGraphicFramePr>
          <p:xfrm>
            <a:off x="2129" y="3138"/>
            <a:ext cx="810" cy="686"/>
          </p:xfrm>
          <a:graphic>
            <a:graphicData uri="http://schemas.openxmlformats.org/presentationml/2006/ole">
              <p:oleObj spid="_x0000_s4100" name="Clip" r:id="rId6" imgW="6551280" imgH="5546520" progId="">
                <p:embed/>
              </p:oleObj>
            </a:graphicData>
          </a:graphic>
        </p:graphicFrame>
        <p:graphicFrame>
          <p:nvGraphicFramePr>
            <p:cNvPr id="26629" name="Object 6"/>
            <p:cNvGraphicFramePr>
              <a:graphicFrameLocks/>
            </p:cNvGraphicFramePr>
            <p:nvPr/>
          </p:nvGraphicFramePr>
          <p:xfrm>
            <a:off x="2884" y="3138"/>
            <a:ext cx="810" cy="686"/>
          </p:xfrm>
          <a:graphic>
            <a:graphicData uri="http://schemas.openxmlformats.org/presentationml/2006/ole">
              <p:oleObj spid="_x0000_s4101" name="Clip" r:id="rId7" imgW="6551280" imgH="5546520" progId="">
                <p:embed/>
              </p:oleObj>
            </a:graphicData>
          </a:graphic>
        </p:graphicFrame>
        <p:graphicFrame>
          <p:nvGraphicFramePr>
            <p:cNvPr id="26630" name="Object 7"/>
            <p:cNvGraphicFramePr>
              <a:graphicFrameLocks/>
            </p:cNvGraphicFramePr>
            <p:nvPr/>
          </p:nvGraphicFramePr>
          <p:xfrm>
            <a:off x="3656" y="3138"/>
            <a:ext cx="810" cy="686"/>
          </p:xfrm>
          <a:graphic>
            <a:graphicData uri="http://schemas.openxmlformats.org/presentationml/2006/ole">
              <p:oleObj spid="_x0000_s4102" name="Clip" r:id="rId8" imgW="6551280" imgH="5546520" progId="">
                <p:embed/>
              </p:oleObj>
            </a:graphicData>
          </a:graphic>
        </p:graphicFrame>
        <p:sp>
          <p:nvSpPr>
            <p:cNvPr id="159752" name="Rectangle 8"/>
            <p:cNvSpPr>
              <a:spLocks noChangeArrowheads="1"/>
            </p:cNvSpPr>
            <p:nvPr/>
          </p:nvSpPr>
          <p:spPr bwMode="auto">
            <a:xfrm>
              <a:off x="1182" y="3792"/>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1</a:t>
              </a:r>
            </a:p>
          </p:txBody>
        </p:sp>
        <p:sp>
          <p:nvSpPr>
            <p:cNvPr id="159753" name="Rectangle 9"/>
            <p:cNvSpPr>
              <a:spLocks noChangeArrowheads="1"/>
            </p:cNvSpPr>
            <p:nvPr/>
          </p:nvSpPr>
          <p:spPr bwMode="auto">
            <a:xfrm>
              <a:off x="1950" y="3792"/>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2</a:t>
              </a:r>
            </a:p>
          </p:txBody>
        </p:sp>
        <p:sp>
          <p:nvSpPr>
            <p:cNvPr id="159754" name="Rectangle 10"/>
            <p:cNvSpPr>
              <a:spLocks noChangeArrowheads="1"/>
            </p:cNvSpPr>
            <p:nvPr/>
          </p:nvSpPr>
          <p:spPr bwMode="auto">
            <a:xfrm>
              <a:off x="2692" y="3792"/>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3</a:t>
              </a:r>
            </a:p>
          </p:txBody>
        </p:sp>
        <p:sp>
          <p:nvSpPr>
            <p:cNvPr id="159755" name="Rectangle 11"/>
            <p:cNvSpPr>
              <a:spLocks noChangeArrowheads="1"/>
            </p:cNvSpPr>
            <p:nvPr/>
          </p:nvSpPr>
          <p:spPr bwMode="auto">
            <a:xfrm>
              <a:off x="3451" y="3792"/>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4</a:t>
              </a:r>
            </a:p>
          </p:txBody>
        </p:sp>
        <p:sp>
          <p:nvSpPr>
            <p:cNvPr id="159756" name="Rectangle 12"/>
            <p:cNvSpPr>
              <a:spLocks noChangeArrowheads="1"/>
            </p:cNvSpPr>
            <p:nvPr/>
          </p:nvSpPr>
          <p:spPr bwMode="auto">
            <a:xfrm>
              <a:off x="4210" y="3792"/>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5</a:t>
              </a:r>
            </a:p>
          </p:txBody>
        </p:sp>
        <p:sp>
          <p:nvSpPr>
            <p:cNvPr id="159757" name="Rectangle 13"/>
            <p:cNvSpPr>
              <a:spLocks noChangeArrowheads="1"/>
            </p:cNvSpPr>
            <p:nvPr/>
          </p:nvSpPr>
          <p:spPr bwMode="auto">
            <a:xfrm>
              <a:off x="672" y="2880"/>
              <a:ext cx="744"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Rs1,000</a:t>
              </a:r>
              <a:endParaRPr lang="en-US" sz="2400" b="1" baseline="0" dirty="0">
                <a:effectLst>
                  <a:outerShdw blurRad="38100" dist="38100" dir="2700000" algn="tl">
                    <a:srgbClr val="C0C0C0"/>
                  </a:outerShdw>
                </a:effectLst>
              </a:endParaRPr>
            </a:p>
          </p:txBody>
        </p:sp>
        <p:sp>
          <p:nvSpPr>
            <p:cNvPr id="159758" name="Rectangle 14"/>
            <p:cNvSpPr>
              <a:spLocks noChangeArrowheads="1"/>
            </p:cNvSpPr>
            <p:nvPr/>
          </p:nvSpPr>
          <p:spPr bwMode="auto">
            <a:xfrm>
              <a:off x="1592" y="2880"/>
              <a:ext cx="400"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Rs0</a:t>
              </a:r>
              <a:endParaRPr lang="en-US" sz="2400" b="1" baseline="0" dirty="0">
                <a:effectLst>
                  <a:outerShdw blurRad="38100" dist="38100" dir="2700000" algn="tl">
                    <a:srgbClr val="C0C0C0"/>
                  </a:outerShdw>
                </a:effectLst>
              </a:endParaRPr>
            </a:p>
          </p:txBody>
        </p:sp>
        <p:sp>
          <p:nvSpPr>
            <p:cNvPr id="159759" name="Rectangle 15"/>
            <p:cNvSpPr>
              <a:spLocks noChangeArrowheads="1"/>
            </p:cNvSpPr>
            <p:nvPr/>
          </p:nvSpPr>
          <p:spPr bwMode="auto">
            <a:xfrm>
              <a:off x="2130" y="2880"/>
              <a:ext cx="744"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Rs2,000</a:t>
              </a:r>
              <a:endParaRPr lang="en-US" sz="2400" b="1" baseline="0" dirty="0">
                <a:effectLst>
                  <a:outerShdw blurRad="38100" dist="38100" dir="2700000" algn="tl">
                    <a:srgbClr val="C0C0C0"/>
                  </a:outerShdw>
                </a:effectLst>
              </a:endParaRPr>
            </a:p>
          </p:txBody>
        </p:sp>
        <p:sp>
          <p:nvSpPr>
            <p:cNvPr id="159760" name="Rectangle 16"/>
            <p:cNvSpPr>
              <a:spLocks noChangeArrowheads="1"/>
            </p:cNvSpPr>
            <p:nvPr/>
          </p:nvSpPr>
          <p:spPr bwMode="auto">
            <a:xfrm>
              <a:off x="2880" y="2880"/>
              <a:ext cx="744"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Rs1,000</a:t>
              </a:r>
              <a:endParaRPr lang="en-US" sz="2400" b="1" baseline="0" dirty="0">
                <a:effectLst>
                  <a:outerShdw blurRad="38100" dist="38100" dir="2700000" algn="tl">
                    <a:srgbClr val="C0C0C0"/>
                  </a:outerShdw>
                </a:effectLst>
              </a:endParaRPr>
            </a:p>
          </p:txBody>
        </p:sp>
        <p:sp>
          <p:nvSpPr>
            <p:cNvPr id="159761" name="Rectangle 17"/>
            <p:cNvSpPr>
              <a:spLocks noChangeArrowheads="1"/>
            </p:cNvSpPr>
            <p:nvPr/>
          </p:nvSpPr>
          <p:spPr bwMode="auto">
            <a:xfrm>
              <a:off x="3726" y="2880"/>
              <a:ext cx="596"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Rs500</a:t>
              </a:r>
              <a:endParaRPr lang="en-US" sz="2400" b="1" baseline="0" dirty="0">
                <a:effectLst>
                  <a:outerShdw blurRad="38100" dist="38100" dir="2700000" algn="tl">
                    <a:srgbClr val="C0C0C0"/>
                  </a:outerShdw>
                </a:effectLst>
              </a:endParaRPr>
            </a:p>
          </p:txBody>
        </p:sp>
      </p:grpSp>
      <p:sp>
        <p:nvSpPr>
          <p:cNvPr id="26632" name="Text Box 18"/>
          <p:cNvSpPr txBox="1">
            <a:spLocks noChangeArrowheads="1"/>
          </p:cNvSpPr>
          <p:nvPr/>
        </p:nvSpPr>
        <p:spPr bwMode="auto">
          <a:xfrm>
            <a:off x="304800" y="1676400"/>
            <a:ext cx="533400" cy="244475"/>
          </a:xfrm>
          <a:prstGeom prst="rect">
            <a:avLst/>
          </a:prstGeom>
          <a:noFill/>
          <a:ln w="9525">
            <a:noFill/>
            <a:miter lim="800000"/>
            <a:headEnd/>
            <a:tailEnd/>
          </a:ln>
        </p:spPr>
        <p:txBody>
          <a:bodyPr>
            <a:spAutoFit/>
          </a:bodyPr>
          <a:lstStyle/>
          <a:p>
            <a:pPr eaLnBrk="0" hangingPunct="0">
              <a:spcBef>
                <a:spcPct val="50000"/>
              </a:spcBef>
            </a:pPr>
            <a:endParaRPr lang="en-US" sz="1000" baseline="0" dirty="0">
              <a:latin typeface="Times" pitchFamily="18" charset="0"/>
            </a:endParaRPr>
          </a:p>
        </p:txBody>
      </p:sp>
      <p:sp>
        <p:nvSpPr>
          <p:cNvPr id="159763" name="Text Box 19"/>
          <p:cNvSpPr txBox="1">
            <a:spLocks noChangeArrowheads="1"/>
          </p:cNvSpPr>
          <p:nvPr/>
        </p:nvSpPr>
        <p:spPr bwMode="auto">
          <a:xfrm>
            <a:off x="152400" y="1524000"/>
            <a:ext cx="8839200" cy="2308324"/>
          </a:xfrm>
          <a:prstGeom prst="rect">
            <a:avLst/>
          </a:prstGeom>
          <a:solidFill>
            <a:srgbClr val="FFFFE7"/>
          </a:solidFill>
          <a:ln w="9525">
            <a:solidFill>
              <a:schemeClr val="tx1"/>
            </a:solidFill>
            <a:miter lim="800000"/>
            <a:headEnd/>
            <a:tailEnd/>
          </a:ln>
          <a:effectLst>
            <a:outerShdw dist="35921" dir="2700000" algn="ctr" rotWithShape="0">
              <a:schemeClr val="tx1"/>
            </a:outerShdw>
          </a:effectLst>
        </p:spPr>
        <p:txBody>
          <a:bodyPr wrap="square">
            <a:spAutoFit/>
          </a:bodyPr>
          <a:lstStyle/>
          <a:p>
            <a:pPr algn="ctr" eaLnBrk="0" hangingPunct="0">
              <a:spcBef>
                <a:spcPct val="50000"/>
              </a:spcBef>
              <a:defRPr/>
            </a:pPr>
            <a:r>
              <a:rPr lang="en-US" sz="3600" baseline="0" dirty="0">
                <a:solidFill>
                  <a:srgbClr val="663300"/>
                </a:solidFill>
                <a:effectLst>
                  <a:outerShdw blurRad="38100" dist="38100" dir="2700000" algn="tl">
                    <a:srgbClr val="000000"/>
                  </a:outerShdw>
                </a:effectLst>
              </a:rPr>
              <a:t>For example, if a project requires an initial investment of </a:t>
            </a:r>
            <a:r>
              <a:rPr lang="en-US" sz="3600" baseline="0" dirty="0" smtClean="0">
                <a:solidFill>
                  <a:srgbClr val="663300"/>
                </a:solidFill>
                <a:effectLst>
                  <a:outerShdw blurRad="38100" dist="38100" dir="2700000" algn="tl">
                    <a:srgbClr val="000000"/>
                  </a:outerShdw>
                </a:effectLst>
              </a:rPr>
              <a:t>Rs4,000 </a:t>
            </a:r>
            <a:r>
              <a:rPr lang="en-US" sz="3600" baseline="0" dirty="0">
                <a:solidFill>
                  <a:srgbClr val="663300"/>
                </a:solidFill>
                <a:effectLst>
                  <a:outerShdw blurRad="38100" dist="38100" dir="2700000" algn="tl">
                    <a:srgbClr val="000000"/>
                  </a:outerShdw>
                </a:effectLst>
              </a:rPr>
              <a:t>and provides uneven net cash inflows in years 1-5, as shown, the investment would be fully recovered in year 4.</a:t>
            </a:r>
          </a:p>
        </p:txBody>
      </p:sp>
      <p:sp>
        <p:nvSpPr>
          <p:cNvPr id="26634" name="Rectangle 21"/>
          <p:cNvSpPr>
            <a:spLocks noGrp="1" noChangeArrowheads="1"/>
          </p:cNvSpPr>
          <p:nvPr>
            <p:ph type="title"/>
          </p:nvPr>
        </p:nvSpPr>
        <p:spPr/>
        <p:txBody>
          <a:bodyPr>
            <a:normAutofit/>
          </a:bodyPr>
          <a:lstStyle/>
          <a:p>
            <a:pPr eaLnBrk="1" hangingPunct="1"/>
            <a:r>
              <a:rPr lang="en-US" dirty="0" smtClean="0"/>
              <a:t>Payback and Uneven Cash Flows</a:t>
            </a:r>
          </a:p>
        </p:txBody>
      </p:sp>
    </p:spTree>
  </p:cSld>
  <p:clrMapOvr>
    <a:masterClrMapping/>
  </p:clrMapOvr>
  <p:transition>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dirty="0" smtClean="0"/>
              <a:t>Payback Method</a:t>
            </a:r>
          </a:p>
        </p:txBody>
      </p:sp>
      <p:sp>
        <p:nvSpPr>
          <p:cNvPr id="24579" name="Rectangle 3"/>
          <p:cNvSpPr>
            <a:spLocks noGrp="1" noChangeArrowheads="1"/>
          </p:cNvSpPr>
          <p:nvPr>
            <p:ph idx="1"/>
          </p:nvPr>
        </p:nvSpPr>
        <p:spPr/>
        <p:txBody>
          <a:bodyPr/>
          <a:lstStyle/>
          <a:p>
            <a:pPr eaLnBrk="1" hangingPunct="1">
              <a:lnSpc>
                <a:spcPct val="90000"/>
              </a:lnSpc>
            </a:pPr>
            <a:r>
              <a:rPr lang="en-US" dirty="0" smtClean="0"/>
              <a:t>Payback measures the time it will take to recoup, in the form of expected future cash flows, the net initial investment in a project</a:t>
            </a:r>
          </a:p>
          <a:p>
            <a:pPr eaLnBrk="1" hangingPunct="1">
              <a:lnSpc>
                <a:spcPct val="90000"/>
              </a:lnSpc>
            </a:pPr>
            <a:r>
              <a:rPr lang="en-US" dirty="0" smtClean="0"/>
              <a:t>Shorter payback period are preferable</a:t>
            </a:r>
          </a:p>
          <a:p>
            <a:pPr eaLnBrk="1" hangingPunct="1">
              <a:lnSpc>
                <a:spcPct val="90000"/>
              </a:lnSpc>
            </a:pPr>
            <a:r>
              <a:rPr lang="en-US" dirty="0" smtClean="0"/>
              <a:t>Organizations choose a project payback period.  The greater the risk, the shorter the payback period</a:t>
            </a:r>
          </a:p>
          <a:p>
            <a:pPr eaLnBrk="1" hangingPunct="1">
              <a:lnSpc>
                <a:spcPct val="90000"/>
              </a:lnSpc>
            </a:pPr>
            <a:r>
              <a:rPr lang="en-US" dirty="0" smtClean="0"/>
              <a:t>Easy to understand</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dirty="0" smtClean="0"/>
              <a:t>Payback Method</a:t>
            </a:r>
          </a:p>
        </p:txBody>
      </p:sp>
      <p:graphicFrame>
        <p:nvGraphicFramePr>
          <p:cNvPr id="21508" name="Object 4"/>
          <p:cNvGraphicFramePr>
            <a:graphicFrameLocks noChangeAspect="1"/>
          </p:cNvGraphicFramePr>
          <p:nvPr>
            <p:ph idx="1"/>
          </p:nvPr>
        </p:nvGraphicFramePr>
        <p:xfrm>
          <a:off x="609600" y="2438400"/>
          <a:ext cx="8151813" cy="1041400"/>
        </p:xfrm>
        <a:graphic>
          <a:graphicData uri="http://schemas.openxmlformats.org/presentationml/2006/ole">
            <p:oleObj spid="_x0000_s5122" name="Worksheet" r:id="rId4" imgW="4486635" imgH="572981" progId="Excel.Sheet.8">
              <p:embed/>
            </p:oleObj>
          </a:graphicData>
        </a:graphic>
      </p:graphicFrame>
      <p:sp>
        <p:nvSpPr>
          <p:cNvPr id="21507" name="Rectangle 3"/>
          <p:cNvSpPr>
            <a:spLocks noGrp="1" noChangeArrowheads="1"/>
          </p:cNvSpPr>
          <p:nvPr>
            <p:ph type="body" idx="4294967295"/>
          </p:nvPr>
        </p:nvSpPr>
        <p:spPr>
          <a:xfrm>
            <a:off x="990600" y="1828800"/>
            <a:ext cx="8153400" cy="4038600"/>
          </a:xfrm>
        </p:spPr>
        <p:txBody>
          <a:bodyPr>
            <a:normAutofit lnSpcReduction="10000"/>
          </a:bodyPr>
          <a:lstStyle/>
          <a:p>
            <a:pPr eaLnBrk="1" hangingPunct="1"/>
            <a:r>
              <a:rPr lang="en-US" dirty="0" smtClean="0"/>
              <a:t>With uniform cash flows:</a:t>
            </a:r>
          </a:p>
          <a:p>
            <a:pPr eaLnBrk="1" hangingPunct="1">
              <a:buFont typeface="Wingdings 2" pitchFamily="18" charset="2"/>
              <a:buNone/>
            </a:pPr>
            <a:endParaRPr lang="en-US" dirty="0" smtClean="0"/>
          </a:p>
          <a:p>
            <a:pPr eaLnBrk="1" hangingPunct="1"/>
            <a:endParaRPr lang="en-US" dirty="0" smtClean="0"/>
          </a:p>
          <a:p>
            <a:pPr eaLnBrk="1" hangingPunct="1"/>
            <a:endParaRPr lang="en-US" dirty="0" smtClean="0"/>
          </a:p>
          <a:p>
            <a:pPr eaLnBrk="1" hangingPunct="1"/>
            <a:r>
              <a:rPr lang="en-US" dirty="0" smtClean="0"/>
              <a:t>With non-uniform cash flows: add cash flows period-by-period until the initial investment is recovered; count the number of periods included for payback period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2000"/>
                                        <p:tgtEl>
                                          <p:spTgt spid="2150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1507">
                                            <p:txEl>
                                              <p:pRg st="0" end="0"/>
                                            </p:txEl>
                                          </p:spTgt>
                                        </p:tgtEl>
                                        <p:attrNameLst>
                                          <p:attrName>style.visibility</p:attrName>
                                        </p:attrNameLst>
                                      </p:cBhvr>
                                      <p:to>
                                        <p:strVal val="visible"/>
                                      </p:to>
                                    </p:set>
                                    <p:anim calcmode="lin" valueType="num">
                                      <p:cBhvr additive="base">
                                        <p:cTn id="12"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1508">
                                            <p:bg/>
                                          </p:spTgt>
                                        </p:tgtEl>
                                        <p:attrNameLst>
                                          <p:attrName>style.visibility</p:attrName>
                                        </p:attrNameLst>
                                      </p:cBhvr>
                                      <p:to>
                                        <p:strVal val="visible"/>
                                      </p:to>
                                    </p:set>
                                    <p:anim calcmode="lin" valueType="num">
                                      <p:cBhvr additive="base">
                                        <p:cTn id="18" dur="500" fill="hold"/>
                                        <p:tgtEl>
                                          <p:spTgt spid="21508">
                                            <p:bg/>
                                          </p:spTgt>
                                        </p:tgtEl>
                                        <p:attrNameLst>
                                          <p:attrName>ppt_x</p:attrName>
                                        </p:attrNameLst>
                                      </p:cBhvr>
                                      <p:tavLst>
                                        <p:tav tm="0">
                                          <p:val>
                                            <p:strVal val="#ppt_x"/>
                                          </p:val>
                                        </p:tav>
                                        <p:tav tm="100000">
                                          <p:val>
                                            <p:strVal val="#ppt_x"/>
                                          </p:val>
                                        </p:tav>
                                      </p:tavLst>
                                    </p:anim>
                                    <p:anim calcmode="lin" valueType="num">
                                      <p:cBhvr additive="base">
                                        <p:cTn id="19" dur="500" fill="hold"/>
                                        <p:tgtEl>
                                          <p:spTgt spid="21508">
                                            <p:bg/>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1507">
                                            <p:txEl>
                                              <p:pRg st="4" end="4"/>
                                            </p:txEl>
                                          </p:spTgt>
                                        </p:tgtEl>
                                        <p:attrNameLst>
                                          <p:attrName>style.visibility</p:attrName>
                                        </p:attrNameLst>
                                      </p:cBhvr>
                                      <p:to>
                                        <p:strVal val="visible"/>
                                      </p:to>
                                    </p:set>
                                    <p:anim calcmode="lin" valueType="num">
                                      <p:cBhvr additive="base">
                                        <p:cTn id="24" dur="5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150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8" grpId="0" build="p" animBg="1"/>
      <p:bldP spid="2150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p:spPr>
        <p:txBody>
          <a:bodyPr lIns="90488" tIns="44450" rIns="90488" bIns="44450" anchor="ctr">
            <a:normAutofit/>
          </a:bodyPr>
          <a:lstStyle/>
          <a:p>
            <a:pPr eaLnBrk="1" hangingPunct="1"/>
            <a:r>
              <a:rPr lang="en-US" sz="2800" dirty="0" smtClean="0"/>
              <a:t>PAYBACK METHOD</a:t>
            </a:r>
          </a:p>
        </p:txBody>
      </p:sp>
      <p:sp>
        <p:nvSpPr>
          <p:cNvPr id="11267" name="Rectangle 3"/>
          <p:cNvSpPr>
            <a:spLocks noGrp="1" noChangeArrowheads="1"/>
          </p:cNvSpPr>
          <p:nvPr>
            <p:ph idx="1"/>
          </p:nvPr>
        </p:nvSpPr>
        <p:spPr>
          <a:noFill/>
        </p:spPr>
        <p:txBody>
          <a:bodyPr lIns="90488" tIns="44450" rIns="90488" bIns="44450">
            <a:normAutofit/>
          </a:bodyPr>
          <a:lstStyle/>
          <a:p>
            <a:pPr eaLnBrk="1" hangingPunct="1"/>
            <a:r>
              <a:rPr lang="en-US" sz="1800" dirty="0" smtClean="0"/>
              <a:t>The payback method gives the number of years necessary to recover the initial investment. </a:t>
            </a:r>
          </a:p>
          <a:p>
            <a:pPr eaLnBrk="1" hangingPunct="1"/>
            <a:endParaRPr lang="en-US" sz="1800" dirty="0" smtClean="0"/>
          </a:p>
          <a:p>
            <a:pPr eaLnBrk="1" hangingPunct="1"/>
            <a:r>
              <a:rPr lang="en-US" sz="1800" dirty="0" smtClean="0"/>
              <a:t>Does not account for the timing of cash flows.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en-GB" sz="2800" dirty="0"/>
              <a:t>Payback Method</a:t>
            </a:r>
            <a:endParaRPr lang="en-US" sz="2800" dirty="0"/>
          </a:p>
        </p:txBody>
      </p:sp>
      <p:sp>
        <p:nvSpPr>
          <p:cNvPr id="12291" name="Rectangle 3"/>
          <p:cNvSpPr>
            <a:spLocks noGrp="1" noChangeArrowheads="1"/>
          </p:cNvSpPr>
          <p:nvPr>
            <p:ph idx="1"/>
          </p:nvPr>
        </p:nvSpPr>
        <p:spPr/>
        <p:txBody>
          <a:bodyPr>
            <a:normAutofit/>
          </a:bodyPr>
          <a:lstStyle/>
          <a:p>
            <a:pPr>
              <a:lnSpc>
                <a:spcPct val="90000"/>
              </a:lnSpc>
            </a:pPr>
            <a:r>
              <a:rPr lang="en-GB" sz="2000" b="1" dirty="0"/>
              <a:t>The length of time taken to repay the initial capital cost</a:t>
            </a:r>
          </a:p>
          <a:p>
            <a:pPr>
              <a:lnSpc>
                <a:spcPct val="90000"/>
              </a:lnSpc>
            </a:pPr>
            <a:r>
              <a:rPr lang="en-GB" sz="2000" dirty="0"/>
              <a:t>Requires information on the returns the investment generates</a:t>
            </a:r>
          </a:p>
          <a:p>
            <a:pPr>
              <a:lnSpc>
                <a:spcPct val="90000"/>
              </a:lnSpc>
            </a:pPr>
            <a:r>
              <a:rPr lang="en-GB" sz="2000" dirty="0"/>
              <a:t>e.g. A machine costs </a:t>
            </a:r>
            <a:r>
              <a:rPr lang="en-GB" sz="2000" dirty="0" smtClean="0"/>
              <a:t>Rs 600,000</a:t>
            </a:r>
            <a:endParaRPr lang="en-GB" sz="2000" dirty="0"/>
          </a:p>
          <a:p>
            <a:pPr>
              <a:lnSpc>
                <a:spcPct val="90000"/>
              </a:lnSpc>
            </a:pPr>
            <a:r>
              <a:rPr lang="en-GB" sz="2000" dirty="0"/>
              <a:t>It produces items that generate a profit of </a:t>
            </a:r>
            <a:r>
              <a:rPr lang="en-GB" sz="2000" dirty="0" smtClean="0"/>
              <a:t>Rs 5 </a:t>
            </a:r>
            <a:r>
              <a:rPr lang="en-GB" sz="2000" dirty="0"/>
              <a:t>each on a production run of 60,000 units per year</a:t>
            </a:r>
          </a:p>
          <a:p>
            <a:pPr>
              <a:lnSpc>
                <a:spcPct val="90000"/>
              </a:lnSpc>
            </a:pPr>
            <a:r>
              <a:rPr lang="en-GB" sz="2000" dirty="0"/>
              <a:t>Payback period will be 2 years</a:t>
            </a:r>
            <a:endParaRPr lang="en-US" sz="2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GB" sz="2800" dirty="0"/>
              <a:t>Payback method</a:t>
            </a:r>
            <a:endParaRPr lang="en-US" sz="2800" dirty="0"/>
          </a:p>
        </p:txBody>
      </p:sp>
      <p:sp>
        <p:nvSpPr>
          <p:cNvPr id="13315" name="Rectangle 3"/>
          <p:cNvSpPr>
            <a:spLocks noGrp="1" noChangeArrowheads="1"/>
          </p:cNvSpPr>
          <p:nvPr>
            <p:ph idx="1"/>
          </p:nvPr>
        </p:nvSpPr>
        <p:spPr/>
        <p:txBody>
          <a:bodyPr>
            <a:normAutofit/>
          </a:bodyPr>
          <a:lstStyle/>
          <a:p>
            <a:r>
              <a:rPr lang="en-GB" sz="1800" dirty="0"/>
              <a:t>Payback could occur during a year </a:t>
            </a:r>
          </a:p>
          <a:p>
            <a:r>
              <a:rPr lang="en-GB" sz="1800" dirty="0"/>
              <a:t>Can take account of this by reducing the cash inflows from the investment to days, weeks or </a:t>
            </a:r>
            <a:r>
              <a:rPr lang="en-GB" sz="1800" dirty="0" smtClean="0"/>
              <a:t>years</a:t>
            </a:r>
          </a:p>
          <a:p>
            <a:endParaRPr lang="en-GB" sz="1800" dirty="0"/>
          </a:p>
          <a:p>
            <a:pPr>
              <a:buFontTx/>
              <a:buNone/>
            </a:pPr>
            <a:r>
              <a:rPr lang="en-GB" sz="1800" dirty="0"/>
              <a:t>			</a:t>
            </a:r>
            <a:r>
              <a:rPr lang="en-GB" sz="1800" b="1" dirty="0">
                <a:solidFill>
                  <a:srgbClr val="003366"/>
                </a:solidFill>
              </a:rPr>
              <a:t>Days/Weeks/Months x Initial Investment </a:t>
            </a:r>
          </a:p>
          <a:p>
            <a:pPr>
              <a:buFontTx/>
              <a:buNone/>
            </a:pPr>
            <a:r>
              <a:rPr lang="en-GB" sz="1800" b="1" dirty="0">
                <a:solidFill>
                  <a:srgbClr val="003366"/>
                </a:solidFill>
              </a:rPr>
              <a:t>    Payback = ------------------------------------------</a:t>
            </a:r>
          </a:p>
          <a:p>
            <a:pPr>
              <a:buFontTx/>
              <a:buNone/>
            </a:pPr>
            <a:r>
              <a:rPr lang="en-GB" sz="1800" b="1" dirty="0">
                <a:solidFill>
                  <a:srgbClr val="003366"/>
                </a:solidFill>
              </a:rPr>
              <a:t>                               Total Cash Received</a:t>
            </a:r>
            <a:endParaRPr lang="en-US" sz="1800" b="1" dirty="0">
              <a:solidFill>
                <a:srgbClr val="003366"/>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dirty="0"/>
              <a:t>Payback Method</a:t>
            </a:r>
            <a:endParaRPr lang="en-US" dirty="0"/>
          </a:p>
        </p:txBody>
      </p:sp>
      <p:sp>
        <p:nvSpPr>
          <p:cNvPr id="14339" name="Rectangle 3"/>
          <p:cNvSpPr>
            <a:spLocks noGrp="1" noChangeArrowheads="1"/>
          </p:cNvSpPr>
          <p:nvPr>
            <p:ph type="body" sz="half" idx="1"/>
          </p:nvPr>
        </p:nvSpPr>
        <p:spPr>
          <a:xfrm>
            <a:off x="395288" y="1773238"/>
            <a:ext cx="3810000" cy="4114800"/>
          </a:xfrm>
        </p:spPr>
        <p:txBody>
          <a:bodyPr/>
          <a:lstStyle/>
          <a:p>
            <a:r>
              <a:rPr lang="en-GB" sz="2400" dirty="0">
                <a:solidFill>
                  <a:srgbClr val="003366"/>
                </a:solidFill>
              </a:rPr>
              <a:t>e.g.</a:t>
            </a:r>
          </a:p>
          <a:p>
            <a:pPr lvl="1"/>
            <a:r>
              <a:rPr lang="en-GB" sz="2000" dirty="0"/>
              <a:t>Cost of machine = </a:t>
            </a:r>
            <a:r>
              <a:rPr lang="en-GB" sz="2000" dirty="0" smtClean="0"/>
              <a:t>Rs 600,000</a:t>
            </a:r>
            <a:endParaRPr lang="en-GB" sz="2000" dirty="0"/>
          </a:p>
          <a:p>
            <a:pPr lvl="1"/>
            <a:r>
              <a:rPr lang="en-GB" sz="2000" dirty="0"/>
              <a:t>Annual income streams from investment = </a:t>
            </a:r>
            <a:r>
              <a:rPr lang="en-GB" sz="2000" dirty="0" smtClean="0"/>
              <a:t>Rs 255,000 </a:t>
            </a:r>
            <a:r>
              <a:rPr lang="en-GB" sz="2000" dirty="0"/>
              <a:t>per year</a:t>
            </a:r>
          </a:p>
          <a:p>
            <a:r>
              <a:rPr lang="en-GB" sz="2400" dirty="0"/>
              <a:t>Payback = 36 x 600,000/765,000</a:t>
            </a:r>
          </a:p>
          <a:p>
            <a:pPr lvl="1"/>
            <a:r>
              <a:rPr lang="en-GB" sz="2000" dirty="0"/>
              <a:t>= 28.23 months </a:t>
            </a:r>
          </a:p>
          <a:p>
            <a:pPr lvl="1"/>
            <a:r>
              <a:rPr lang="en-GB" sz="2000" dirty="0"/>
              <a:t>(2 yrs, 6¾ months)</a:t>
            </a:r>
          </a:p>
          <a:p>
            <a:pPr lvl="1">
              <a:buFontTx/>
              <a:buNone/>
            </a:pPr>
            <a:endParaRPr lang="en-GB" sz="2000" dirty="0"/>
          </a:p>
        </p:txBody>
      </p:sp>
      <p:graphicFrame>
        <p:nvGraphicFramePr>
          <p:cNvPr id="14379" name="Group 43"/>
          <p:cNvGraphicFramePr>
            <a:graphicFrameLocks noGrp="1"/>
          </p:cNvGraphicFramePr>
          <p:nvPr>
            <p:ph sz="half" idx="2"/>
          </p:nvPr>
        </p:nvGraphicFramePr>
        <p:xfrm>
          <a:off x="4356100" y="2060575"/>
          <a:ext cx="4244975" cy="3500439"/>
        </p:xfrm>
        <a:graphic>
          <a:graphicData uri="http://schemas.openxmlformats.org/drawingml/2006/table">
            <a:tbl>
              <a:tblPr/>
              <a:tblGrid>
                <a:gridCol w="2082800"/>
                <a:gridCol w="2162175"/>
              </a:tblGrid>
              <a:tr h="1030288">
                <a:tc>
                  <a:txBody>
                    <a:bodyPr/>
                    <a:lstStyle/>
                    <a:p>
                      <a:pPr marL="0" marR="0" lvl="0" indent="0" algn="ctr" defTabSz="914400" rtl="0" eaLnBrk="1" fontAlgn="base" latinLnBrk="0" hangingPunct="1">
                        <a:lnSpc>
                          <a:spcPct val="100000"/>
                        </a:lnSpc>
                        <a:spcBef>
                          <a:spcPct val="20000"/>
                        </a:spcBef>
                        <a:spcAft>
                          <a:spcPct val="0"/>
                        </a:spcAft>
                        <a:buClr>
                          <a:srgbClr val="5C89C2"/>
                        </a:buClr>
                        <a:buSzTx/>
                        <a:buFontTx/>
                        <a:buNone/>
                        <a:tabLst/>
                      </a:pPr>
                      <a:endParaRPr kumimoji="0" lang="en-GB" sz="2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5C89C2"/>
                        </a:buClr>
                        <a:buSzTx/>
                        <a:buFontTx/>
                        <a:buNone/>
                        <a:tabLst/>
                      </a:pPr>
                      <a:r>
                        <a:rPr kumimoji="0" lang="en-GB" sz="2800" b="0" i="0" u="none" strike="noStrike" cap="none" normalizeH="0" baseline="0" dirty="0" smtClean="0">
                          <a:ln>
                            <a:noFill/>
                          </a:ln>
                          <a:solidFill>
                            <a:schemeClr val="tx1"/>
                          </a:solidFill>
                          <a:effectLst/>
                          <a:latin typeface="Verdana" pitchFamily="34" charset="0"/>
                          <a:cs typeface="Times New Roman" pitchFamily="18" charset="0"/>
                        </a:rPr>
                        <a:t>Income</a:t>
                      </a:r>
                      <a:endParaRPr kumimoji="0" lang="en-US" sz="2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823913">
                <a:tc>
                  <a:txBody>
                    <a:bodyPr/>
                    <a:lstStyle/>
                    <a:p>
                      <a:pPr marL="0" marR="0" lvl="0" indent="0" algn="ctr" defTabSz="914400" rtl="0" eaLnBrk="1" fontAlgn="base" latinLnBrk="0" hangingPunct="1">
                        <a:lnSpc>
                          <a:spcPct val="100000"/>
                        </a:lnSpc>
                        <a:spcBef>
                          <a:spcPct val="20000"/>
                        </a:spcBef>
                        <a:spcAft>
                          <a:spcPct val="0"/>
                        </a:spcAft>
                        <a:buClr>
                          <a:srgbClr val="5C89C2"/>
                        </a:buClr>
                        <a:buSzTx/>
                        <a:buFontTx/>
                        <a:buNone/>
                        <a:tabLst/>
                      </a:pPr>
                      <a:r>
                        <a:rPr kumimoji="0" lang="en-GB" sz="2800" b="0" i="0" u="none" strike="noStrike" cap="none" normalizeH="0" baseline="0" dirty="0" smtClean="0">
                          <a:ln>
                            <a:noFill/>
                          </a:ln>
                          <a:solidFill>
                            <a:schemeClr val="tx1"/>
                          </a:solidFill>
                          <a:effectLst/>
                          <a:latin typeface="Verdana" pitchFamily="34" charset="0"/>
                          <a:cs typeface="Times New Roman" pitchFamily="18" charset="0"/>
                        </a:rPr>
                        <a:t>Year 1</a:t>
                      </a:r>
                      <a:endParaRPr kumimoji="0" lang="en-US" sz="2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rgbClr val="5C89C2"/>
                        </a:buClr>
                        <a:buSzTx/>
                        <a:buFontTx/>
                        <a:buNone/>
                        <a:tabLst/>
                      </a:pPr>
                      <a:r>
                        <a:rPr kumimoji="0" lang="en-GB" sz="2800" b="0" i="0" u="none" strike="noStrike" cap="none" normalizeH="0" baseline="0" dirty="0" smtClean="0">
                          <a:ln>
                            <a:noFill/>
                          </a:ln>
                          <a:solidFill>
                            <a:schemeClr val="tx1"/>
                          </a:solidFill>
                          <a:effectLst/>
                          <a:latin typeface="Verdana" pitchFamily="34" charset="0"/>
                          <a:cs typeface="Times New Roman" pitchFamily="18" charset="0"/>
                        </a:rPr>
                        <a:t>255,000</a:t>
                      </a:r>
                      <a:endParaRPr kumimoji="0" lang="en-US" sz="2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822325">
                <a:tc>
                  <a:txBody>
                    <a:bodyPr/>
                    <a:lstStyle/>
                    <a:p>
                      <a:pPr marL="0" marR="0" lvl="0" indent="0" algn="ctr" defTabSz="914400" rtl="0" eaLnBrk="1" fontAlgn="base" latinLnBrk="0" hangingPunct="1">
                        <a:lnSpc>
                          <a:spcPct val="100000"/>
                        </a:lnSpc>
                        <a:spcBef>
                          <a:spcPct val="20000"/>
                        </a:spcBef>
                        <a:spcAft>
                          <a:spcPct val="0"/>
                        </a:spcAft>
                        <a:buClr>
                          <a:srgbClr val="5C89C2"/>
                        </a:buClr>
                        <a:buSzTx/>
                        <a:buFontTx/>
                        <a:buNone/>
                        <a:tabLst/>
                      </a:pPr>
                      <a:r>
                        <a:rPr kumimoji="0" lang="en-GB" sz="2800" b="0" i="0" u="none" strike="noStrike" cap="none" normalizeH="0" baseline="0" dirty="0" smtClean="0">
                          <a:ln>
                            <a:noFill/>
                          </a:ln>
                          <a:solidFill>
                            <a:schemeClr val="tx1"/>
                          </a:solidFill>
                          <a:effectLst/>
                          <a:latin typeface="Verdana" pitchFamily="34" charset="0"/>
                          <a:cs typeface="Times New Roman" pitchFamily="18" charset="0"/>
                        </a:rPr>
                        <a:t>Year 2</a:t>
                      </a:r>
                      <a:endParaRPr kumimoji="0" lang="en-US" sz="2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rgbClr val="5C89C2"/>
                        </a:buClr>
                        <a:buSzTx/>
                        <a:buFontTx/>
                        <a:buNone/>
                        <a:tabLst/>
                      </a:pPr>
                      <a:r>
                        <a:rPr kumimoji="0" lang="en-GB" sz="2800" b="0" i="0" u="none" strike="noStrike" cap="none" normalizeH="0" baseline="0" dirty="0" smtClean="0">
                          <a:ln>
                            <a:noFill/>
                          </a:ln>
                          <a:solidFill>
                            <a:schemeClr val="tx1"/>
                          </a:solidFill>
                          <a:effectLst/>
                          <a:latin typeface="Verdana" pitchFamily="34" charset="0"/>
                          <a:cs typeface="Times New Roman" pitchFamily="18" charset="0"/>
                        </a:rPr>
                        <a:t>255,000</a:t>
                      </a:r>
                      <a:endParaRPr kumimoji="0" lang="en-US" sz="2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823913">
                <a:tc>
                  <a:txBody>
                    <a:bodyPr/>
                    <a:lstStyle/>
                    <a:p>
                      <a:pPr marL="0" marR="0" lvl="0" indent="0" algn="ctr" defTabSz="914400" rtl="0" eaLnBrk="1" fontAlgn="base" latinLnBrk="0" hangingPunct="1">
                        <a:lnSpc>
                          <a:spcPct val="100000"/>
                        </a:lnSpc>
                        <a:spcBef>
                          <a:spcPct val="20000"/>
                        </a:spcBef>
                        <a:spcAft>
                          <a:spcPct val="0"/>
                        </a:spcAft>
                        <a:buClr>
                          <a:srgbClr val="5C89C2"/>
                        </a:buClr>
                        <a:buSzTx/>
                        <a:buFontTx/>
                        <a:buNone/>
                        <a:tabLst/>
                      </a:pPr>
                      <a:r>
                        <a:rPr kumimoji="0" lang="en-GB" sz="2800" b="0" i="0" u="none" strike="noStrike" cap="none" normalizeH="0" baseline="0" dirty="0" smtClean="0">
                          <a:ln>
                            <a:noFill/>
                          </a:ln>
                          <a:solidFill>
                            <a:schemeClr val="tx1"/>
                          </a:solidFill>
                          <a:effectLst/>
                          <a:latin typeface="Verdana" pitchFamily="34" charset="0"/>
                          <a:cs typeface="Times New Roman" pitchFamily="18" charset="0"/>
                        </a:rPr>
                        <a:t>Year 3</a:t>
                      </a:r>
                      <a:endParaRPr kumimoji="0" lang="en-US" sz="2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1" fontAlgn="base" latinLnBrk="0" hangingPunct="1">
                        <a:lnSpc>
                          <a:spcPct val="100000"/>
                        </a:lnSpc>
                        <a:spcBef>
                          <a:spcPct val="20000"/>
                        </a:spcBef>
                        <a:spcAft>
                          <a:spcPct val="0"/>
                        </a:spcAft>
                        <a:buClr>
                          <a:srgbClr val="5C89C2"/>
                        </a:buClr>
                        <a:buSzTx/>
                        <a:buFontTx/>
                        <a:buNone/>
                        <a:tabLst/>
                      </a:pPr>
                      <a:r>
                        <a:rPr kumimoji="0" lang="en-GB" sz="2800" b="0" i="0" u="none" strike="noStrike" cap="none" normalizeH="0" baseline="0" dirty="0" smtClean="0">
                          <a:ln>
                            <a:noFill/>
                          </a:ln>
                          <a:solidFill>
                            <a:schemeClr val="tx1"/>
                          </a:solidFill>
                          <a:effectLst/>
                          <a:latin typeface="Verdana" pitchFamily="34" charset="0"/>
                          <a:cs typeface="Times New Roman" pitchFamily="18" charset="0"/>
                        </a:rPr>
                        <a:t>255,000</a:t>
                      </a:r>
                      <a:endParaRPr kumimoji="0" lang="en-US" sz="2800" b="0" i="0" u="none" strike="noStrike" cap="none" normalizeH="0" baseline="0" dirty="0" smtClean="0">
                        <a:ln>
                          <a:noFill/>
                        </a:ln>
                        <a:solidFill>
                          <a:schemeClr val="tx1"/>
                        </a:solidFill>
                        <a:effectLst/>
                        <a:latin typeface="Verdana" pitchFamily="34"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PAYBACK METHOD</a:t>
            </a:r>
            <a:endParaRPr lang="en-US" sz="2800" dirty="0"/>
          </a:p>
        </p:txBody>
      </p:sp>
      <p:sp>
        <p:nvSpPr>
          <p:cNvPr id="3" name="Content Placeholder 2"/>
          <p:cNvSpPr>
            <a:spLocks noGrp="1"/>
          </p:cNvSpPr>
          <p:nvPr>
            <p:ph idx="1"/>
          </p:nvPr>
        </p:nvSpPr>
        <p:spPr/>
        <p:txBody>
          <a:bodyPr>
            <a:normAutofit/>
          </a:bodyPr>
          <a:lstStyle/>
          <a:p>
            <a:pPr algn="ctr">
              <a:buNone/>
            </a:pPr>
            <a:r>
              <a:rPr lang="en-US" sz="2400" dirty="0" smtClean="0"/>
              <a:t>P = I / E</a:t>
            </a:r>
          </a:p>
          <a:p>
            <a:pPr>
              <a:buNone/>
            </a:pPr>
            <a:r>
              <a:rPr lang="en-US" sz="2400" dirty="0" smtClean="0"/>
              <a:t>Where:</a:t>
            </a:r>
          </a:p>
          <a:p>
            <a:pPr>
              <a:buNone/>
            </a:pPr>
            <a:endParaRPr lang="en-US" sz="2400" dirty="0" smtClean="0"/>
          </a:p>
          <a:p>
            <a:pPr>
              <a:buNone/>
            </a:pPr>
            <a:r>
              <a:rPr lang="en-US" sz="2400" dirty="0" smtClean="0"/>
              <a:t>P	=	payback period in years</a:t>
            </a:r>
          </a:p>
          <a:p>
            <a:pPr>
              <a:buNone/>
            </a:pPr>
            <a:r>
              <a:rPr lang="en-US" sz="2400" dirty="0" smtClean="0"/>
              <a:t>I	=	initial investment outlay</a:t>
            </a:r>
          </a:p>
          <a:p>
            <a:pPr>
              <a:buNone/>
            </a:pPr>
            <a:r>
              <a:rPr lang="en-US" sz="2400" dirty="0" smtClean="0"/>
              <a:t>E	=	annual net cash flows </a:t>
            </a:r>
          </a:p>
          <a:p>
            <a:pPr>
              <a:buNone/>
            </a:pPr>
            <a:r>
              <a:rPr lang="en-US" sz="2400" dirty="0" smtClean="0"/>
              <a:t>		</a:t>
            </a:r>
            <a:r>
              <a:rPr lang="en-US" sz="1800" dirty="0" smtClean="0"/>
              <a:t>(cash receipts less cash expenses)</a:t>
            </a:r>
          </a:p>
          <a:p>
            <a:endParaRPr lang="en-US" sz="2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pPr eaLnBrk="1" hangingPunct="1"/>
            <a:r>
              <a:rPr lang="en-US" dirty="0" smtClean="0"/>
              <a:t>CASH FLOWS FOR THREE INVESTMENTS</a:t>
            </a:r>
          </a:p>
        </p:txBody>
      </p:sp>
      <p:sp>
        <p:nvSpPr>
          <p:cNvPr id="27651" name="Rectangle 3"/>
          <p:cNvSpPr>
            <a:spLocks noGrp="1" noChangeArrowheads="1"/>
          </p:cNvSpPr>
          <p:nvPr>
            <p:ph idx="1"/>
          </p:nvPr>
        </p:nvSpPr>
        <p:spPr/>
        <p:txBody>
          <a:bodyPr/>
          <a:lstStyle/>
          <a:p>
            <a:pPr eaLnBrk="1" hangingPunct="1"/>
            <a:endParaRPr lang="en-US" dirty="0" smtClean="0"/>
          </a:p>
        </p:txBody>
      </p:sp>
      <p:graphicFrame>
        <p:nvGraphicFramePr>
          <p:cNvPr id="30787" name="Group 67"/>
          <p:cNvGraphicFramePr>
            <a:graphicFrameLocks noGrp="1"/>
          </p:cNvGraphicFramePr>
          <p:nvPr/>
        </p:nvGraphicFramePr>
        <p:xfrm>
          <a:off x="914400" y="1981200"/>
          <a:ext cx="8077200" cy="4616450"/>
        </p:xfrm>
        <a:graphic>
          <a:graphicData uri="http://schemas.openxmlformats.org/drawingml/2006/table">
            <a:tbl>
              <a:tblPr/>
              <a:tblGrid>
                <a:gridCol w="2019300"/>
                <a:gridCol w="2019300"/>
                <a:gridCol w="2019300"/>
                <a:gridCol w="2019300"/>
              </a:tblGrid>
              <a:tr h="577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YEAR</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INV A</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INV B</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INV C</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46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0</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-20,000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- 20,000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- 20,000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7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1</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2,000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5,800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10,000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7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2</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4,000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5,800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8,000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7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3</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6,000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5,800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6,000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467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4</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8,000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5,800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3,000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7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5</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10,000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5,800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1,000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78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AVG </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6,000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5,800</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Verdana" pitchFamily="34" charset="0"/>
                        </a:rPr>
                        <a:t>5,600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871538" y="381000"/>
            <a:ext cx="8162925" cy="762000"/>
          </a:xfrm>
        </p:spPr>
        <p:txBody>
          <a:bodyPr>
            <a:normAutofit/>
          </a:bodyPr>
          <a:lstStyle/>
          <a:p>
            <a:pPr eaLnBrk="1" hangingPunct="1"/>
            <a:r>
              <a:rPr lang="en-US" sz="3200" dirty="0" smtClean="0">
                <a:latin typeface="Arial" pitchFamily="34" charset="0"/>
                <a:cs typeface="Arial" pitchFamily="34" charset="0"/>
              </a:rPr>
              <a:t>PAYBACK PERIOD</a:t>
            </a:r>
          </a:p>
        </p:txBody>
      </p:sp>
      <p:sp>
        <p:nvSpPr>
          <p:cNvPr id="28675" name="Rectangle 3"/>
          <p:cNvSpPr>
            <a:spLocks noGrp="1" noChangeArrowheads="1"/>
          </p:cNvSpPr>
          <p:nvPr>
            <p:ph idx="1"/>
          </p:nvPr>
        </p:nvSpPr>
        <p:spPr/>
        <p:txBody>
          <a:bodyPr>
            <a:normAutofit/>
          </a:bodyPr>
          <a:lstStyle/>
          <a:p>
            <a:pPr eaLnBrk="1" hangingPunct="1"/>
            <a:r>
              <a:rPr lang="en-US" sz="2000" dirty="0" smtClean="0">
                <a:latin typeface="Arial" pitchFamily="34" charset="0"/>
                <a:cs typeface="Arial" pitchFamily="34" charset="0"/>
              </a:rPr>
              <a:t>A		20000/6000  = 3.33 YEARS</a:t>
            </a:r>
          </a:p>
          <a:p>
            <a:pPr eaLnBrk="1" hangingPunct="1"/>
            <a:endParaRPr lang="en-US" sz="2000" dirty="0" smtClean="0">
              <a:latin typeface="Arial" pitchFamily="34" charset="0"/>
              <a:cs typeface="Arial" pitchFamily="34" charset="0"/>
            </a:endParaRPr>
          </a:p>
          <a:p>
            <a:pPr eaLnBrk="1" hangingPunct="1"/>
            <a:r>
              <a:rPr lang="en-US" sz="2000" dirty="0" smtClean="0">
                <a:latin typeface="Arial" pitchFamily="34" charset="0"/>
                <a:cs typeface="Arial" pitchFamily="34" charset="0"/>
              </a:rPr>
              <a:t>B		20000/5800  = 3.45 YEARS</a:t>
            </a:r>
          </a:p>
          <a:p>
            <a:pPr eaLnBrk="1" hangingPunct="1"/>
            <a:endParaRPr lang="en-US" sz="2000" dirty="0" smtClean="0">
              <a:latin typeface="Arial" pitchFamily="34" charset="0"/>
              <a:cs typeface="Arial" pitchFamily="34" charset="0"/>
            </a:endParaRPr>
          </a:p>
          <a:p>
            <a:pPr eaLnBrk="1" hangingPunct="1"/>
            <a:r>
              <a:rPr lang="en-US" sz="2000" dirty="0" smtClean="0">
                <a:latin typeface="Arial" pitchFamily="34" charset="0"/>
                <a:cs typeface="Arial" pitchFamily="34" charset="0"/>
              </a:rPr>
              <a:t>C		20000/5600  = 3.57 YEARS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871538" y="381000"/>
            <a:ext cx="8162925" cy="762000"/>
          </a:xfrm>
        </p:spPr>
        <p:txBody>
          <a:bodyPr>
            <a:normAutofit/>
          </a:bodyPr>
          <a:lstStyle/>
          <a:p>
            <a:pPr eaLnBrk="1" hangingPunct="1"/>
            <a:r>
              <a:rPr lang="en-US" sz="3200" dirty="0" smtClean="0">
                <a:latin typeface="Arial" pitchFamily="34" charset="0"/>
                <a:cs typeface="Arial" pitchFamily="34" charset="0"/>
              </a:rPr>
              <a:t>ACCOUNTING RATE OF RETURN</a:t>
            </a:r>
          </a:p>
        </p:txBody>
      </p:sp>
      <p:sp>
        <p:nvSpPr>
          <p:cNvPr id="29699" name="Rectangle 3"/>
          <p:cNvSpPr>
            <a:spLocks noGrp="1" noChangeArrowheads="1"/>
          </p:cNvSpPr>
          <p:nvPr>
            <p:ph idx="1"/>
          </p:nvPr>
        </p:nvSpPr>
        <p:spPr>
          <a:xfrm>
            <a:off x="912813" y="1905000"/>
            <a:ext cx="8110537" cy="4953000"/>
          </a:xfrm>
        </p:spPr>
        <p:txBody>
          <a:bodyPr>
            <a:normAutofit/>
          </a:bodyPr>
          <a:lstStyle/>
          <a:p>
            <a:pPr eaLnBrk="1" hangingPunct="1">
              <a:lnSpc>
                <a:spcPct val="90000"/>
              </a:lnSpc>
            </a:pPr>
            <a:r>
              <a:rPr lang="en-US" sz="2000" dirty="0" smtClean="0">
                <a:latin typeface="Arial" pitchFamily="34" charset="0"/>
                <a:cs typeface="Arial" pitchFamily="34" charset="0"/>
              </a:rPr>
              <a:t>A	(30000-20000)/5  = 2000</a:t>
            </a:r>
          </a:p>
          <a:p>
            <a:pPr lvl="2" eaLnBrk="1" hangingPunct="1">
              <a:lnSpc>
                <a:spcPct val="90000"/>
              </a:lnSpc>
            </a:pPr>
            <a:r>
              <a:rPr lang="en-US" sz="2000" dirty="0" smtClean="0">
                <a:latin typeface="Arial" pitchFamily="34" charset="0"/>
                <a:cs typeface="Arial" pitchFamily="34" charset="0"/>
              </a:rPr>
              <a:t>2000/20000  = 0.10	10%</a:t>
            </a:r>
          </a:p>
          <a:p>
            <a:pPr eaLnBrk="1" hangingPunct="1">
              <a:lnSpc>
                <a:spcPct val="90000"/>
              </a:lnSpc>
            </a:pPr>
            <a:endParaRPr lang="en-US" sz="2000" dirty="0" smtClean="0">
              <a:latin typeface="Arial" pitchFamily="34" charset="0"/>
              <a:cs typeface="Arial" pitchFamily="34" charset="0"/>
            </a:endParaRPr>
          </a:p>
          <a:p>
            <a:pPr eaLnBrk="1" hangingPunct="1">
              <a:lnSpc>
                <a:spcPct val="90000"/>
              </a:lnSpc>
            </a:pPr>
            <a:r>
              <a:rPr lang="en-US" sz="2000" dirty="0" smtClean="0">
                <a:latin typeface="Arial" pitchFamily="34" charset="0"/>
                <a:cs typeface="Arial" pitchFamily="34" charset="0"/>
              </a:rPr>
              <a:t>B	(29000-20000)/5  = 1800</a:t>
            </a:r>
          </a:p>
          <a:p>
            <a:pPr lvl="2" eaLnBrk="1" hangingPunct="1">
              <a:lnSpc>
                <a:spcPct val="90000"/>
              </a:lnSpc>
            </a:pPr>
            <a:r>
              <a:rPr lang="en-US" sz="2000" dirty="0" smtClean="0">
                <a:latin typeface="Arial" pitchFamily="34" charset="0"/>
                <a:cs typeface="Arial" pitchFamily="34" charset="0"/>
              </a:rPr>
              <a:t>1800/20000  = 0.09	9%</a:t>
            </a:r>
          </a:p>
          <a:p>
            <a:pPr eaLnBrk="1" hangingPunct="1">
              <a:lnSpc>
                <a:spcPct val="90000"/>
              </a:lnSpc>
            </a:pPr>
            <a:endParaRPr lang="en-US" sz="2000" dirty="0" smtClean="0">
              <a:latin typeface="Arial" pitchFamily="34" charset="0"/>
              <a:cs typeface="Arial" pitchFamily="34" charset="0"/>
            </a:endParaRPr>
          </a:p>
          <a:p>
            <a:pPr eaLnBrk="1" hangingPunct="1">
              <a:lnSpc>
                <a:spcPct val="90000"/>
              </a:lnSpc>
            </a:pPr>
            <a:r>
              <a:rPr lang="en-US" sz="2000" dirty="0" smtClean="0">
                <a:latin typeface="Arial" pitchFamily="34" charset="0"/>
                <a:cs typeface="Arial" pitchFamily="34" charset="0"/>
              </a:rPr>
              <a:t>C  (28000-20000)/5  = 1600</a:t>
            </a:r>
          </a:p>
          <a:p>
            <a:pPr lvl="2" eaLnBrk="1" hangingPunct="1">
              <a:lnSpc>
                <a:spcPct val="90000"/>
              </a:lnSpc>
            </a:pPr>
            <a:r>
              <a:rPr lang="en-US" sz="2000" dirty="0" smtClean="0">
                <a:latin typeface="Arial" pitchFamily="34" charset="0"/>
                <a:cs typeface="Arial" pitchFamily="34" charset="0"/>
              </a:rPr>
              <a:t>1600/20000  = 0.08	8%</a:t>
            </a:r>
          </a:p>
          <a:p>
            <a:pPr eaLnBrk="1" hangingPunct="1">
              <a:lnSpc>
                <a:spcPct val="90000"/>
              </a:lnSpc>
            </a:pPr>
            <a:endParaRPr lang="en-US" sz="2000" dirty="0" smtClean="0">
              <a:latin typeface="Arial" pitchFamily="34" charset="0"/>
              <a:cs typeface="Arial" pitchFamily="34" charset="0"/>
            </a:endParaRPr>
          </a:p>
          <a:p>
            <a:pPr eaLnBrk="1" hangingPunct="1">
              <a:lnSpc>
                <a:spcPct val="90000"/>
              </a:lnSpc>
            </a:pPr>
            <a:r>
              <a:rPr lang="en-US" sz="2000" dirty="0" smtClean="0">
                <a:latin typeface="Arial" pitchFamily="34" charset="0"/>
                <a:cs typeface="Arial" pitchFamily="34" charset="0"/>
              </a:rPr>
              <a:t>* Assume that the investment is fully depreciated in 5 years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510</TotalTime>
  <Words>1647</Words>
  <Application>Microsoft Office PowerPoint</Application>
  <PresentationFormat>On-screen Show (4:3)</PresentationFormat>
  <Paragraphs>360</Paragraphs>
  <Slides>36</Slides>
  <Notes>21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39" baseType="lpstr">
      <vt:lpstr>Office Theme</vt:lpstr>
      <vt:lpstr>Clip</vt:lpstr>
      <vt:lpstr>Worksheet</vt:lpstr>
      <vt:lpstr>Investment Analysis  </vt:lpstr>
      <vt:lpstr>Recap</vt:lpstr>
      <vt:lpstr>Outline</vt:lpstr>
      <vt:lpstr>Investment analysis - recap</vt:lpstr>
      <vt:lpstr>Typical Investment Analysis</vt:lpstr>
      <vt:lpstr>Investment Appraisal</vt:lpstr>
      <vt:lpstr>Investment Analysis - Methods</vt:lpstr>
      <vt:lpstr>Accounting Rate of Return</vt:lpstr>
      <vt:lpstr>ACCOUNTING RATE OF RETURN</vt:lpstr>
      <vt:lpstr>Accounting Rate of Return Method</vt:lpstr>
      <vt:lpstr>Accounting Rate of Return Method</vt:lpstr>
      <vt:lpstr>Accounting Rate of Return Method</vt:lpstr>
      <vt:lpstr>Accounting Rate of Return - Example</vt:lpstr>
      <vt:lpstr>ACCOUNTING RATE OF RETURN - Recap</vt:lpstr>
      <vt:lpstr>ACCOUNTING RATE OF RETURN - Recap</vt:lpstr>
      <vt:lpstr>Slide 16</vt:lpstr>
      <vt:lpstr>Payback Period</vt:lpstr>
      <vt:lpstr>The Payback Method</vt:lpstr>
      <vt:lpstr>The Payback Method</vt:lpstr>
      <vt:lpstr>The Payback Method</vt:lpstr>
      <vt:lpstr>Quick Check </vt:lpstr>
      <vt:lpstr>Quick Check </vt:lpstr>
      <vt:lpstr>Evaluation of the Payback Method</vt:lpstr>
      <vt:lpstr>Evaluation of the Payback Method</vt:lpstr>
      <vt:lpstr>Payback and Uneven Cash Flows</vt:lpstr>
      <vt:lpstr>Payback and Uneven Cash Flows</vt:lpstr>
      <vt:lpstr>Payback Method</vt:lpstr>
      <vt:lpstr>Payback Method</vt:lpstr>
      <vt:lpstr>PAYBACK METHOD</vt:lpstr>
      <vt:lpstr>Payback Method</vt:lpstr>
      <vt:lpstr>Payback method</vt:lpstr>
      <vt:lpstr>Payback Method</vt:lpstr>
      <vt:lpstr>PAYBACK METHOD</vt:lpstr>
      <vt:lpstr>CASH FLOWS FOR THREE INVESTMENTS</vt:lpstr>
      <vt:lpstr>PAYBACK PERIOD</vt:lpstr>
      <vt:lpstr>ACCOUNTING RATE OF RETURN</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Windows User</cp:lastModifiedBy>
  <cp:revision>87</cp:revision>
  <dcterms:created xsi:type="dcterms:W3CDTF">2013-05-28T09:18:01Z</dcterms:created>
  <dcterms:modified xsi:type="dcterms:W3CDTF">2013-06-01T09:31:26Z</dcterms:modified>
</cp:coreProperties>
</file>