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27"/>
  </p:notesMasterIdLst>
  <p:sldIdLst>
    <p:sldId id="256" r:id="rId2"/>
    <p:sldId id="374" r:id="rId3"/>
    <p:sldId id="257" r:id="rId4"/>
    <p:sldId id="378" r:id="rId5"/>
    <p:sldId id="379" r:id="rId6"/>
    <p:sldId id="380" r:id="rId7"/>
    <p:sldId id="361" r:id="rId8"/>
    <p:sldId id="362" r:id="rId9"/>
    <p:sldId id="373" r:id="rId10"/>
    <p:sldId id="388" r:id="rId11"/>
    <p:sldId id="366" r:id="rId12"/>
    <p:sldId id="384" r:id="rId13"/>
    <p:sldId id="363" r:id="rId14"/>
    <p:sldId id="364" r:id="rId15"/>
    <p:sldId id="382" r:id="rId16"/>
    <p:sldId id="365" r:id="rId17"/>
    <p:sldId id="367" r:id="rId18"/>
    <p:sldId id="368" r:id="rId19"/>
    <p:sldId id="376" r:id="rId20"/>
    <p:sldId id="377" r:id="rId21"/>
    <p:sldId id="386" r:id="rId22"/>
    <p:sldId id="369" r:id="rId23"/>
    <p:sldId id="370" r:id="rId24"/>
    <p:sldId id="371" r:id="rId25"/>
    <p:sldId id="372"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BBD23-AED4-415E-84BF-C0D9AA0D411F}" type="datetimeFigureOut">
              <a:rPr lang="en-US" smtClean="0"/>
              <a:pPr/>
              <a:t>01-Jun-13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15E6C-FB61-4EE5-B106-C600EE34320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01-Jun-13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01-Jun-13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BAFB9-21E7-4D5F-BF74-28B051AA8FE0}" type="datetimeFigureOut">
              <a:rPr lang="en-US" smtClean="0"/>
              <a:pPr/>
              <a:t>01-Jun-13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2BAFB9-21E7-4D5F-BF74-28B051AA8FE0}" type="datetimeFigureOut">
              <a:rPr lang="en-US" smtClean="0"/>
              <a:pPr/>
              <a:t>01-Jun-13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2BAFB9-21E7-4D5F-BF74-28B051AA8FE0}" type="datetimeFigureOut">
              <a:rPr lang="en-US" smtClean="0"/>
              <a:pPr/>
              <a:t>01-Jun-13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2BAFB9-21E7-4D5F-BF74-28B051AA8FE0}" type="datetimeFigureOut">
              <a:rPr lang="en-US" smtClean="0"/>
              <a:pPr/>
              <a:t>01-Jun-13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AFB9-21E7-4D5F-BF74-28B051AA8FE0}" type="datetimeFigureOut">
              <a:rPr lang="en-US" smtClean="0"/>
              <a:pPr/>
              <a:t>01-Jun-13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01-Jun-13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01-Jun-13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01-Jun-13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01-Jun-13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BAFB9-21E7-4D5F-BF74-28B051AA8FE0}" type="datetimeFigureOut">
              <a:rPr lang="en-US" smtClean="0"/>
              <a:pPr/>
              <a:t>01-Jun-13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ED3EA-8254-4E09-8A32-DF4215BAD0B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latin typeface="Arial" pitchFamily="34" charset="0"/>
                <a:cs typeface="Arial" pitchFamily="34" charset="0"/>
              </a:rPr>
              <a:t>Basic Introduction</a:t>
            </a:r>
            <a:br>
              <a:rPr lang="en-US" dirty="0" smtClean="0">
                <a:latin typeface="Arial" pitchFamily="34" charset="0"/>
                <a:cs typeface="Arial" pitchFamily="34" charset="0"/>
              </a:rPr>
            </a:br>
            <a:r>
              <a:rPr lang="en-US" dirty="0" smtClean="0">
                <a:latin typeface="Arial" pitchFamily="34" charset="0"/>
                <a:cs typeface="Arial" pitchFamily="34" charset="0"/>
              </a:rPr>
              <a:t>Investment Analysis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 4</a:t>
            </a:r>
          </a:p>
          <a:p>
            <a:r>
              <a:rPr lang="en-US" dirty="0" smtClean="0">
                <a:latin typeface="Arial" pitchFamily="34" charset="0"/>
                <a:cs typeface="Arial" pitchFamily="34" charset="0"/>
              </a:rPr>
              <a:t>Course Code: MBF 702</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Recap</a:t>
            </a:r>
            <a:endParaRPr lang="en-US" sz="2800" dirty="0"/>
          </a:p>
        </p:txBody>
      </p:sp>
      <p:sp>
        <p:nvSpPr>
          <p:cNvPr id="3" name="Content Placeholder 2"/>
          <p:cNvSpPr>
            <a:spLocks noGrp="1"/>
          </p:cNvSpPr>
          <p:nvPr>
            <p:ph idx="1"/>
          </p:nvPr>
        </p:nvSpPr>
        <p:spPr/>
        <p:txBody>
          <a:bodyPr>
            <a:noAutofit/>
          </a:bodyPr>
          <a:lstStyle/>
          <a:p>
            <a:pPr algn="just">
              <a:buNone/>
            </a:pPr>
            <a:r>
              <a:rPr lang="en-US" sz="1800" dirty="0" smtClean="0"/>
              <a:t>	Our earlier lectures have introduced us about investment analysis and defined the concept of a security. It has looked at the securities that are traded and where they are traded. In addition, it has begun the development of the concepts of risk and return that characterize securities. The fact that these are related - an investor cannot have more of one without more of another - has been stressed. This theme will recur throughout the book. The chapter has also emphasized the role of uncertainty in investment analysis. This, too, is a continuing theme.</a:t>
            </a:r>
            <a:endParaRPr lang="en-US" sz="1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lgn="ctr">
              <a:buNone/>
            </a:pPr>
            <a:endParaRPr lang="en-US" sz="1700" dirty="0" smtClean="0">
              <a:latin typeface="Arial" pitchFamily="34" charset="0"/>
              <a:cs typeface="Arial" pitchFamily="34" charset="0"/>
            </a:endParaRP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Investment process</a:t>
            </a:r>
          </a:p>
          <a:p>
            <a:r>
              <a:rPr lang="en-US" sz="1800" dirty="0" smtClean="0">
                <a:latin typeface="Arial" pitchFamily="34" charset="0"/>
                <a:cs typeface="Arial" pitchFamily="34" charset="0"/>
              </a:rPr>
              <a:t>Buying and selling</a:t>
            </a:r>
          </a:p>
          <a:p>
            <a:r>
              <a:rPr lang="en-US" sz="1800" dirty="0" smtClean="0">
                <a:latin typeface="Arial" pitchFamily="34" charset="0"/>
                <a:cs typeface="Arial" pitchFamily="34" charset="0"/>
              </a:rPr>
              <a:t>Markets</a:t>
            </a:r>
          </a:p>
          <a:p>
            <a:r>
              <a:rPr lang="en-US" sz="1800" dirty="0" smtClean="0">
                <a:latin typeface="Arial" pitchFamily="34" charset="0"/>
                <a:cs typeface="Arial" pitchFamily="34" charset="0"/>
              </a:rPr>
              <a:t>Characteristics of good market</a:t>
            </a:r>
          </a:p>
          <a:p>
            <a:r>
              <a:rPr lang="en-US" sz="1800" dirty="0" smtClean="0">
                <a:latin typeface="Arial" pitchFamily="34" charset="0"/>
                <a:cs typeface="Arial" pitchFamily="34" charset="0"/>
              </a:rPr>
              <a:t>Classification of market</a:t>
            </a:r>
          </a:p>
          <a:p>
            <a:r>
              <a:rPr lang="en-US" sz="1800" dirty="0" smtClean="0">
                <a:latin typeface="Arial" pitchFamily="34" charset="0"/>
                <a:cs typeface="Arial" pitchFamily="34" charset="0"/>
              </a:rPr>
              <a:t>Investment companies</a:t>
            </a:r>
          </a:p>
          <a:p>
            <a:r>
              <a:rPr lang="en-US" sz="1800" dirty="0" smtClean="0">
                <a:latin typeface="Arial" pitchFamily="34" charset="0"/>
                <a:cs typeface="Arial" pitchFamily="34" charset="0"/>
              </a:rPr>
              <a:t>Intermediaries</a:t>
            </a:r>
          </a:p>
          <a:p>
            <a:r>
              <a:rPr lang="en-US" sz="1800" dirty="0" smtClean="0">
                <a:latin typeface="Arial" pitchFamily="34" charset="0"/>
                <a:cs typeface="Arial" pitchFamily="34" charset="0"/>
              </a:rPr>
              <a:t>Brokers</a:t>
            </a:r>
          </a:p>
          <a:p>
            <a:r>
              <a:rPr lang="en-US" sz="1800" dirty="0" smtClean="0">
                <a:latin typeface="Arial" pitchFamily="34" charset="0"/>
                <a:cs typeface="Arial" pitchFamily="34" charset="0"/>
              </a:rPr>
              <a:t>Summary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wipe(down)">
                                      <p:cBhvr>
                                        <p:cTn id="35" dur="500"/>
                                        <p:tgtEl>
                                          <p:spTgt spid="3">
                                            <p:txEl>
                                              <p:pRg st="9" end="9"/>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animEffect transition="in" filter="wipe(down)">
                                      <p:cBhvr>
                                        <p:cTn id="40"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Investment Process</a:t>
            </a:r>
            <a:endParaRPr lang="en-US" sz="2800" dirty="0"/>
          </a:p>
        </p:txBody>
      </p:sp>
      <p:sp>
        <p:nvSpPr>
          <p:cNvPr id="3" name="Content Placeholder 2"/>
          <p:cNvSpPr>
            <a:spLocks noGrp="1"/>
          </p:cNvSpPr>
          <p:nvPr>
            <p:ph idx="1"/>
          </p:nvPr>
        </p:nvSpPr>
        <p:spPr/>
        <p:txBody>
          <a:bodyPr>
            <a:normAutofit lnSpcReduction="10000"/>
          </a:bodyPr>
          <a:lstStyle/>
          <a:p>
            <a:pPr>
              <a:buNone/>
            </a:pPr>
            <a:r>
              <a:rPr lang="en-US" sz="1800" dirty="0" smtClean="0"/>
              <a:t>	The investment process is description of the steps that an investor should take to construct and manage their portfolio. These proceed from the initial task of identifying investment objectives through to the continuing revision of the portfolio in order to best attain those objectives.</a:t>
            </a:r>
          </a:p>
          <a:p>
            <a:pPr>
              <a:buNone/>
            </a:pPr>
            <a:endParaRPr lang="en-US" sz="1800" dirty="0" smtClean="0"/>
          </a:p>
          <a:p>
            <a:pPr>
              <a:buNone/>
            </a:pPr>
            <a:r>
              <a:rPr lang="en-US" sz="1800" dirty="0" smtClean="0"/>
              <a:t>	The steps in this process are:</a:t>
            </a:r>
          </a:p>
          <a:p>
            <a:pPr>
              <a:buNone/>
            </a:pPr>
            <a:endParaRPr lang="en-US" sz="1800" dirty="0" smtClean="0"/>
          </a:p>
          <a:p>
            <a:pPr algn="just"/>
            <a:r>
              <a:rPr lang="en-US" sz="1800" b="1" dirty="0" smtClean="0"/>
              <a:t>Determine Objectives:</a:t>
            </a:r>
            <a:r>
              <a:rPr lang="en-US" sz="1800" dirty="0" smtClean="0"/>
              <a:t> Investment policy has to be guided by a set of objectives. Before investment can be undertaken, a clear idea of the purpose of the investment must be obtained. The purpose will vary between investors. Some may be concerned only with preserving their current wealth. Others may see investment as a means of enhancing wealth. What primarily drives objectives is the attitude towards taking on risk. Some investors may wish to eliminate risk as much as is possible, while others may be </a:t>
            </a:r>
            <a:r>
              <a:rPr lang="en-US" sz="1800" dirty="0" err="1" smtClean="0"/>
              <a:t>focussed</a:t>
            </a:r>
            <a:r>
              <a:rPr lang="en-US" sz="1800" dirty="0" smtClean="0"/>
              <a:t> almost entirely on return and be willing to accept significant risks.</a:t>
            </a:r>
            <a:endParaRPr lang="en-US" sz="1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Investment Process</a:t>
            </a:r>
            <a:endParaRPr lang="en-US" sz="2800" dirty="0"/>
          </a:p>
        </p:txBody>
      </p:sp>
      <p:sp>
        <p:nvSpPr>
          <p:cNvPr id="3" name="Content Placeholder 2"/>
          <p:cNvSpPr>
            <a:spLocks noGrp="1"/>
          </p:cNvSpPr>
          <p:nvPr>
            <p:ph idx="1"/>
          </p:nvPr>
        </p:nvSpPr>
        <p:spPr/>
        <p:txBody>
          <a:bodyPr>
            <a:noAutofit/>
          </a:bodyPr>
          <a:lstStyle/>
          <a:p>
            <a:r>
              <a:rPr lang="en-US" sz="1800" b="1" dirty="0" smtClean="0"/>
              <a:t>Choose Value: </a:t>
            </a:r>
            <a:r>
              <a:rPr lang="en-US" sz="1800" dirty="0" smtClean="0"/>
              <a:t>The second decision concerns the amount to be invested. This decision can be considered a separate one or it can be subsumed in the allocation decision between assets (what is not invested must either be held in some other form which, by definition, is an investment in its own right or else it must be consumed).</a:t>
            </a:r>
          </a:p>
          <a:p>
            <a:endParaRPr lang="en-US" sz="1800" dirty="0" smtClean="0"/>
          </a:p>
          <a:p>
            <a:pPr algn="just"/>
            <a:r>
              <a:rPr lang="en-US" sz="1800" b="1" dirty="0" smtClean="0"/>
              <a:t>Conduct Security Analysis: </a:t>
            </a:r>
            <a:r>
              <a:rPr lang="en-US" sz="1800" dirty="0" smtClean="0"/>
              <a:t>Security analysis is the study of the returns and risks of securities. This is undertaken to determine in which classes of assets investments will be placed and to determine which particular securities should be purchased within a class. Many investors find it simpler to remain with the more basic assets such as stocks and fixed income securities rather than venture into complex instruments such as derivatives. Once the class of assets has been determined, the next step is to analyze the chosen set of securities to identify relevant characteristics of the assets such as their expected returns and risks. This information will be required for any informed attempt at portfolio construction.</a:t>
            </a:r>
            <a:endParaRPr lang="en-US" sz="1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Investment process</a:t>
            </a:r>
            <a:endParaRPr lang="en-US" sz="2800" dirty="0"/>
          </a:p>
        </p:txBody>
      </p:sp>
      <p:sp>
        <p:nvSpPr>
          <p:cNvPr id="3" name="Content Placeholder 2"/>
          <p:cNvSpPr>
            <a:spLocks noGrp="1"/>
          </p:cNvSpPr>
          <p:nvPr>
            <p:ph idx="1"/>
          </p:nvPr>
        </p:nvSpPr>
        <p:spPr/>
        <p:txBody>
          <a:bodyPr>
            <a:normAutofit/>
          </a:bodyPr>
          <a:lstStyle/>
          <a:p>
            <a:pPr algn="just"/>
            <a:r>
              <a:rPr lang="en-US" sz="1800" b="1" dirty="0" smtClean="0"/>
              <a:t>Portfolio Construction: </a:t>
            </a:r>
            <a:r>
              <a:rPr lang="en-US" sz="1800" dirty="0" smtClean="0"/>
              <a:t>Portfolio construction follows from security analysis. It is the determination of the precise quantity to purchase of each of the chosen securities. A factor that is important to consider is the extent of diversification. Diversifying a portfolio across many assets may reduce risk but it involves increased transactions costs and increases the effort required to manage the portfolio. </a:t>
            </a:r>
          </a:p>
          <a:p>
            <a:endParaRPr lang="en-US" sz="1800" dirty="0" smtClean="0"/>
          </a:p>
          <a:p>
            <a:pPr algn="just"/>
            <a:r>
              <a:rPr lang="en-US" sz="1800" b="1" dirty="0" smtClean="0"/>
              <a:t>Evaluation: </a:t>
            </a:r>
            <a:r>
              <a:rPr lang="en-US" sz="1800" dirty="0" smtClean="0"/>
              <a:t>Portfolio evaluation involves the assessment of the performance of the chosen portfolio. To do this it is necessary to have some yardstick for comparison since a meaningful comparison is only achieved by comparing the return on the portfolio with that on other portfolios with similar risk characteristics.</a:t>
            </a:r>
            <a:endParaRPr lang="en-US" sz="1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Buying and selling</a:t>
            </a:r>
            <a:endParaRPr lang="en-US" sz="2800" dirty="0"/>
          </a:p>
        </p:txBody>
      </p:sp>
      <p:sp>
        <p:nvSpPr>
          <p:cNvPr id="3" name="Content Placeholder 2"/>
          <p:cNvSpPr>
            <a:spLocks noGrp="1"/>
          </p:cNvSpPr>
          <p:nvPr>
            <p:ph idx="1"/>
          </p:nvPr>
        </p:nvSpPr>
        <p:spPr/>
        <p:txBody>
          <a:bodyPr>
            <a:normAutofit/>
          </a:bodyPr>
          <a:lstStyle/>
          <a:p>
            <a:pPr algn="just">
              <a:buNone/>
            </a:pPr>
            <a:r>
              <a:rPr lang="en-US" sz="1800" dirty="0" smtClean="0"/>
              <a:t>	A fundamental step in the investment process is the purchase and sale of securities. There is more to this than is apparent at first sight. An order to buy or sell can take several forms, with characteristics that need to be determined by the investor. A variety of brokers with different levels of service, and corresponding fees, compete to act on the investor’s behalf. Some brokers are even prepared to loan funds for the investor to purchase assets.</a:t>
            </a:r>
          </a:p>
          <a:p>
            <a:pPr algn="just">
              <a:buNone/>
            </a:pPr>
            <a:endParaRPr lang="en-US" sz="1800" dirty="0" smtClean="0"/>
          </a:p>
          <a:p>
            <a:pPr algn="just">
              <a:buNone/>
            </a:pPr>
            <a:r>
              <a:rPr lang="en-US" sz="1800" dirty="0" smtClean="0"/>
              <a:t>	The discussion begins with a discussion of the markets on which securities are traded. The role and characteristics of brokers are then described. Following this, the focus turns to the purchase of common stock since it is here that there is the greatest variety of purchasing methods. The choice of method can affect the return on a portfolio just as significantly as can the choice of asset so the implications for returns are considered.</a:t>
            </a:r>
            <a:endParaRPr lang="en-US" sz="1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Markets</a:t>
            </a:r>
            <a:endParaRPr lang="en-US" sz="2800" dirty="0"/>
          </a:p>
        </p:txBody>
      </p:sp>
      <p:sp>
        <p:nvSpPr>
          <p:cNvPr id="3" name="Content Placeholder 2"/>
          <p:cNvSpPr>
            <a:spLocks noGrp="1"/>
          </p:cNvSpPr>
          <p:nvPr>
            <p:ph idx="1"/>
          </p:nvPr>
        </p:nvSpPr>
        <p:spPr>
          <a:xfrm>
            <a:off x="457200" y="1295400"/>
            <a:ext cx="8229600" cy="4830763"/>
          </a:xfrm>
        </p:spPr>
        <p:txBody>
          <a:bodyPr>
            <a:normAutofit/>
          </a:bodyPr>
          <a:lstStyle/>
          <a:p>
            <a:pPr algn="just">
              <a:buNone/>
            </a:pPr>
            <a:r>
              <a:rPr lang="en-US" sz="1800" dirty="0" smtClean="0"/>
              <a:t>	Securities are traded on markets. A market is a place where buyers and sellers of securities meet or any organized system for connecting buyers and sellers.</a:t>
            </a:r>
          </a:p>
          <a:p>
            <a:pPr algn="just">
              <a:buNone/>
            </a:pPr>
            <a:endParaRPr lang="en-US" sz="1800" dirty="0" smtClean="0"/>
          </a:p>
          <a:p>
            <a:pPr algn="just">
              <a:buNone/>
            </a:pPr>
            <a:r>
              <a:rPr lang="en-US" sz="1800" dirty="0" smtClean="0"/>
              <a:t>	Markets are fundamental for the trading of securities.</a:t>
            </a:r>
          </a:p>
          <a:p>
            <a:pPr algn="just">
              <a:buNone/>
            </a:pPr>
            <a:endParaRPr lang="en-US" sz="1800" dirty="0" smtClean="0"/>
          </a:p>
          <a:p>
            <a:pPr algn="just">
              <a:buNone/>
            </a:pPr>
            <a:r>
              <a:rPr lang="en-US" sz="1800" dirty="0" smtClean="0"/>
              <a:t>	Markets can have a physical location such as the Karachi Stock Exchange, New York Stock Exchange or the London International Financial Futures Exchange. Both of these have a trading floor where trade is conducted. It is not necessary for there to be a physical location. Stock Exchange once possessed a physical location, but now trade is conducted through a computer network that links dealers. The </a:t>
            </a:r>
            <a:r>
              <a:rPr lang="en-US" sz="1800" dirty="0" err="1" smtClean="0"/>
              <a:t>Nasdaq</a:t>
            </a:r>
            <a:r>
              <a:rPr lang="en-US" sz="1800" dirty="0" smtClean="0"/>
              <a:t> Stock Market also has no location but relies on a network to link dealers. Recent innovations such as internet-based markets also have no physical location.</a:t>
            </a:r>
          </a:p>
          <a:p>
            <a:pPr algn="just">
              <a:buNone/>
            </a:pPr>
            <a:endParaRPr lang="en-US" sz="1800" dirty="0" smtClean="0"/>
          </a:p>
          <a:p>
            <a:pPr algn="just">
              <a:buNone/>
            </a:pPr>
            <a:r>
              <a:rPr lang="en-US" sz="1800" dirty="0" smtClean="0"/>
              <a:t>	</a:t>
            </a:r>
            <a:endParaRPr lang="en-US" sz="1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latin typeface="Arial" pitchFamily="34" charset="0"/>
                <a:cs typeface="Arial" pitchFamily="34" charset="0"/>
              </a:rPr>
              <a:t>Characteristics of good market</a:t>
            </a:r>
            <a:br>
              <a:rPr lang="en-US" sz="2800" dirty="0" smtClean="0">
                <a:latin typeface="Arial" pitchFamily="34" charset="0"/>
                <a:cs typeface="Arial" pitchFamily="34" charset="0"/>
              </a:rPr>
            </a:br>
            <a:endParaRPr lang="en-US" sz="2800" dirty="0"/>
          </a:p>
        </p:txBody>
      </p:sp>
      <p:sp>
        <p:nvSpPr>
          <p:cNvPr id="3" name="Content Placeholder 2"/>
          <p:cNvSpPr>
            <a:spLocks noGrp="1"/>
          </p:cNvSpPr>
          <p:nvPr>
            <p:ph idx="1"/>
          </p:nvPr>
        </p:nvSpPr>
        <p:spPr/>
        <p:txBody>
          <a:bodyPr>
            <a:normAutofit/>
          </a:bodyPr>
          <a:lstStyle/>
          <a:p>
            <a:pPr>
              <a:buNone/>
            </a:pPr>
            <a:r>
              <a:rPr lang="en-US" sz="1800" dirty="0" smtClean="0"/>
              <a:t>A good market has the following characteristics:</a:t>
            </a:r>
          </a:p>
          <a:p>
            <a:pPr algn="just"/>
            <a:r>
              <a:rPr lang="en-US" sz="1800" dirty="0" smtClean="0"/>
              <a:t>Timely and accurate information is available on the price and volume of past transactions and the prevailing bid and ask prices.</a:t>
            </a:r>
          </a:p>
          <a:p>
            <a:pPr algn="just"/>
            <a:endParaRPr lang="en-US" sz="1800" dirty="0" smtClean="0"/>
          </a:p>
          <a:p>
            <a:pPr algn="just"/>
            <a:r>
              <a:rPr lang="en-US" sz="1800" dirty="0" smtClean="0"/>
              <a:t>It is liquid, meaning an asset can be bought or sold quickly at a price close to the prices for previous transactions (has price continuity), assuming no new information has been received. In turn, price continuity requires depth.</a:t>
            </a:r>
          </a:p>
          <a:p>
            <a:endParaRPr lang="en-US" sz="1800" dirty="0" smtClean="0"/>
          </a:p>
          <a:p>
            <a:r>
              <a:rPr lang="en-US" sz="1800" dirty="0" smtClean="0"/>
              <a:t>Transactions entail low costs, including the cost of reaching the market, the actual brokerage costs, and the cost of transferring the asset.</a:t>
            </a:r>
          </a:p>
          <a:p>
            <a:endParaRPr lang="en-US" sz="1800" dirty="0" smtClean="0"/>
          </a:p>
          <a:p>
            <a:r>
              <a:rPr lang="en-US" sz="1800" dirty="0" smtClean="0"/>
              <a:t>Prices rapidly adjust to new information; thus, the prevailing price is fair because it reflects all available information regarding the asset.</a:t>
            </a:r>
            <a:endParaRPr lang="en-US" sz="1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0882" name="Rectangle 2050"/>
          <p:cNvSpPr>
            <a:spLocks noGrp="1" noChangeArrowheads="1"/>
          </p:cNvSpPr>
          <p:nvPr>
            <p:ph type="title"/>
          </p:nvPr>
        </p:nvSpPr>
        <p:spPr/>
        <p:txBody>
          <a:bodyPr>
            <a:normAutofit/>
          </a:bodyPr>
          <a:lstStyle/>
          <a:p>
            <a:pPr>
              <a:buClr>
                <a:srgbClr val="000000"/>
              </a:buClr>
            </a:pPr>
            <a:r>
              <a:rPr lang="en-US" sz="2800" dirty="0" smtClean="0">
                <a:latin typeface="Arial" pitchFamily="34" charset="0"/>
                <a:cs typeface="Arial" pitchFamily="34" charset="0"/>
              </a:rPr>
              <a:t>Characteristics of good market</a:t>
            </a:r>
            <a:br>
              <a:rPr lang="en-US" sz="2800" dirty="0" smtClean="0">
                <a:latin typeface="Arial" pitchFamily="34" charset="0"/>
                <a:cs typeface="Arial" pitchFamily="34" charset="0"/>
              </a:rPr>
            </a:br>
            <a:r>
              <a:rPr lang="en-US" sz="2800" b="1" i="1" dirty="0" smtClean="0">
                <a:latin typeface="Arial" charset="0"/>
              </a:rPr>
              <a:t> </a:t>
            </a:r>
            <a:r>
              <a:rPr lang="en-US" sz="2800" i="1" dirty="0">
                <a:latin typeface="Arial" charset="0"/>
              </a:rPr>
              <a:t>	</a:t>
            </a:r>
          </a:p>
        </p:txBody>
      </p:sp>
      <p:sp>
        <p:nvSpPr>
          <p:cNvPr id="250883" name="Rectangle 2051"/>
          <p:cNvSpPr>
            <a:spLocks noGrp="1" noChangeArrowheads="1"/>
          </p:cNvSpPr>
          <p:nvPr>
            <p:ph type="body" idx="1"/>
          </p:nvPr>
        </p:nvSpPr>
        <p:spPr>
          <a:xfrm>
            <a:off x="609600" y="1752600"/>
            <a:ext cx="8077200" cy="4114800"/>
          </a:xfrm>
        </p:spPr>
        <p:txBody>
          <a:bodyPr>
            <a:normAutofit lnSpcReduction="10000"/>
          </a:bodyPr>
          <a:lstStyle/>
          <a:p>
            <a:pPr algn="just">
              <a:lnSpc>
                <a:spcPct val="80000"/>
              </a:lnSpc>
              <a:buClr>
                <a:srgbClr val="000000"/>
              </a:buClr>
              <a:buSzTx/>
              <a:buFontTx/>
              <a:buNone/>
            </a:pPr>
            <a:r>
              <a:rPr lang="en-US" sz="1800" dirty="0">
                <a:latin typeface="Arial" charset="0"/>
              </a:rPr>
              <a:t>	</a:t>
            </a:r>
            <a:r>
              <a:rPr lang="en-US" sz="1800" b="1" dirty="0" smtClean="0">
                <a:latin typeface="Arial" charset="0"/>
              </a:rPr>
              <a:t>Efficient market</a:t>
            </a:r>
          </a:p>
          <a:p>
            <a:pPr algn="just">
              <a:lnSpc>
                <a:spcPct val="80000"/>
              </a:lnSpc>
              <a:buClr>
                <a:srgbClr val="000000"/>
              </a:buClr>
              <a:buSzTx/>
              <a:buFontTx/>
              <a:buNone/>
            </a:pPr>
            <a:endParaRPr lang="en-US" sz="1800" dirty="0" smtClean="0">
              <a:latin typeface="Arial" charset="0"/>
            </a:endParaRPr>
          </a:p>
          <a:p>
            <a:pPr algn="just">
              <a:lnSpc>
                <a:spcPct val="80000"/>
              </a:lnSpc>
              <a:buClr>
                <a:srgbClr val="000000"/>
              </a:buClr>
              <a:buSzTx/>
              <a:buFontTx/>
              <a:buNone/>
            </a:pPr>
            <a:r>
              <a:rPr lang="en-US" sz="1800" dirty="0" smtClean="0">
                <a:latin typeface="Arial" charset="0"/>
              </a:rPr>
              <a:t>	This </a:t>
            </a:r>
            <a:r>
              <a:rPr lang="en-US" sz="1800" dirty="0">
                <a:latin typeface="Arial" charset="0"/>
              </a:rPr>
              <a:t>means that orders are executed and transactions are settled in the fastest possible </a:t>
            </a:r>
            <a:r>
              <a:rPr lang="en-US" sz="1800" dirty="0" smtClean="0">
                <a:latin typeface="Arial" charset="0"/>
              </a:rPr>
              <a:t>way</a:t>
            </a:r>
          </a:p>
          <a:p>
            <a:pPr>
              <a:lnSpc>
                <a:spcPct val="80000"/>
              </a:lnSpc>
              <a:buClr>
                <a:srgbClr val="000000"/>
              </a:buClr>
              <a:buSzTx/>
              <a:buFontTx/>
              <a:buNone/>
            </a:pPr>
            <a:endParaRPr lang="en-US" sz="1800" dirty="0" smtClean="0">
              <a:latin typeface="Arial" charset="0"/>
            </a:endParaRPr>
          </a:p>
          <a:p>
            <a:pPr>
              <a:lnSpc>
                <a:spcPct val="80000"/>
              </a:lnSpc>
              <a:buClr>
                <a:srgbClr val="000000"/>
              </a:buClr>
              <a:buSzTx/>
              <a:buFontTx/>
              <a:buNone/>
            </a:pPr>
            <a:r>
              <a:rPr lang="en-US" sz="1800" dirty="0" smtClean="0">
                <a:latin typeface="Arial" charset="0"/>
              </a:rPr>
              <a:t>	</a:t>
            </a:r>
            <a:r>
              <a:rPr lang="en-US" sz="1800" b="1" dirty="0" smtClean="0">
                <a:latin typeface="Arial" charset="0"/>
              </a:rPr>
              <a:t>Transparency</a:t>
            </a:r>
          </a:p>
          <a:p>
            <a:pPr>
              <a:lnSpc>
                <a:spcPct val="80000"/>
              </a:lnSpc>
              <a:buClr>
                <a:srgbClr val="000000"/>
              </a:buClr>
              <a:buSzTx/>
              <a:buFontTx/>
              <a:buNone/>
            </a:pPr>
            <a:endParaRPr lang="en-US" sz="1800" dirty="0" smtClean="0">
              <a:latin typeface="Arial" charset="0"/>
            </a:endParaRPr>
          </a:p>
          <a:p>
            <a:pPr algn="just">
              <a:lnSpc>
                <a:spcPct val="80000"/>
              </a:lnSpc>
              <a:buClr>
                <a:srgbClr val="000000"/>
              </a:buClr>
              <a:buSzTx/>
              <a:buFontTx/>
              <a:buNone/>
            </a:pPr>
            <a:r>
              <a:rPr lang="en-US" sz="1800" dirty="0" smtClean="0">
                <a:latin typeface="Arial" charset="0"/>
              </a:rPr>
              <a:t>	Investor make informed and intelligent decision about the particular stock  based on information</a:t>
            </a:r>
          </a:p>
          <a:p>
            <a:pPr>
              <a:lnSpc>
                <a:spcPct val="80000"/>
              </a:lnSpc>
              <a:buClr>
                <a:srgbClr val="000000"/>
              </a:buClr>
              <a:buSzTx/>
              <a:buFontTx/>
              <a:buNone/>
            </a:pPr>
            <a:endParaRPr lang="en-US" sz="1800" dirty="0" smtClean="0">
              <a:latin typeface="Arial" charset="0"/>
            </a:endParaRPr>
          </a:p>
          <a:p>
            <a:pPr algn="just">
              <a:lnSpc>
                <a:spcPct val="80000"/>
              </a:lnSpc>
              <a:buClr>
                <a:srgbClr val="000000"/>
              </a:buClr>
              <a:buSzTx/>
              <a:buFontTx/>
              <a:buNone/>
            </a:pPr>
            <a:r>
              <a:rPr lang="en-US" sz="1800" dirty="0" smtClean="0">
                <a:latin typeface="Arial" charset="0"/>
              </a:rPr>
              <a:t>	Listed companies  must disclose information in   timely, complete and accurate manner to the Exchange and the public on a regular basis</a:t>
            </a:r>
          </a:p>
          <a:p>
            <a:pPr algn="just">
              <a:lnSpc>
                <a:spcPct val="80000"/>
              </a:lnSpc>
              <a:buClr>
                <a:srgbClr val="000000"/>
              </a:buClr>
              <a:buSzTx/>
              <a:buFontTx/>
              <a:buNone/>
            </a:pPr>
            <a:endParaRPr lang="en-US" sz="1800" dirty="0" smtClean="0">
              <a:latin typeface="Arial" charset="0"/>
            </a:endParaRPr>
          </a:p>
          <a:p>
            <a:pPr algn="just">
              <a:lnSpc>
                <a:spcPct val="80000"/>
              </a:lnSpc>
              <a:buClr>
                <a:srgbClr val="000000"/>
              </a:buClr>
              <a:buSzTx/>
              <a:buFontTx/>
              <a:buNone/>
            </a:pPr>
            <a:r>
              <a:rPr lang="en-US" sz="1800" dirty="0" smtClean="0">
                <a:latin typeface="Arial" charset="0"/>
              </a:rPr>
              <a:t>	Required  information include stock price, corporate conditions and developments dividend, mergers and joint ventures, and management changes etc</a:t>
            </a:r>
            <a:endParaRPr lang="en-US" sz="18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0882"/>
                                        </p:tgtEl>
                                        <p:attrNameLst>
                                          <p:attrName>style.visibility</p:attrName>
                                        </p:attrNameLst>
                                      </p:cBhvr>
                                      <p:to>
                                        <p:strVal val="visible"/>
                                      </p:to>
                                    </p:set>
                                    <p:anim calcmode="lin" valueType="num">
                                      <p:cBhvr additive="base">
                                        <p:cTn id="7" dur="500" fill="hold"/>
                                        <p:tgtEl>
                                          <p:spTgt spid="250882"/>
                                        </p:tgtEl>
                                        <p:attrNameLst>
                                          <p:attrName>ppt_x</p:attrName>
                                        </p:attrNameLst>
                                      </p:cBhvr>
                                      <p:tavLst>
                                        <p:tav tm="0">
                                          <p:val>
                                            <p:strVal val="0-#ppt_w/2"/>
                                          </p:val>
                                        </p:tav>
                                        <p:tav tm="100000">
                                          <p:val>
                                            <p:strVal val="#ppt_x"/>
                                          </p:val>
                                        </p:tav>
                                      </p:tavLst>
                                    </p:anim>
                                    <p:anim calcmode="lin" valueType="num">
                                      <p:cBhvr additive="base">
                                        <p:cTn id="8" dur="500" fill="hold"/>
                                        <p:tgtEl>
                                          <p:spTgt spid="25088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0883">
                                            <p:txEl>
                                              <p:pRg st="0" end="0"/>
                                            </p:txEl>
                                          </p:spTgt>
                                        </p:tgtEl>
                                        <p:attrNameLst>
                                          <p:attrName>style.visibility</p:attrName>
                                        </p:attrNameLst>
                                      </p:cBhvr>
                                      <p:to>
                                        <p:strVal val="visible"/>
                                      </p:to>
                                    </p:set>
                                    <p:anim calcmode="lin" valueType="num">
                                      <p:cBhvr additive="base">
                                        <p:cTn id="13" dur="500" fill="hold"/>
                                        <p:tgtEl>
                                          <p:spTgt spid="25088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508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50883">
                                            <p:txEl>
                                              <p:pRg st="2" end="2"/>
                                            </p:txEl>
                                          </p:spTgt>
                                        </p:tgtEl>
                                        <p:attrNameLst>
                                          <p:attrName>style.visibility</p:attrName>
                                        </p:attrNameLst>
                                      </p:cBhvr>
                                      <p:to>
                                        <p:strVal val="visible"/>
                                      </p:to>
                                    </p:set>
                                    <p:anim calcmode="lin" valueType="num">
                                      <p:cBhvr additive="base">
                                        <p:cTn id="19" dur="500" fill="hold"/>
                                        <p:tgtEl>
                                          <p:spTgt spid="25088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5088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50883">
                                            <p:txEl>
                                              <p:pRg st="4" end="4"/>
                                            </p:txEl>
                                          </p:spTgt>
                                        </p:tgtEl>
                                        <p:attrNameLst>
                                          <p:attrName>style.visibility</p:attrName>
                                        </p:attrNameLst>
                                      </p:cBhvr>
                                      <p:to>
                                        <p:strVal val="visible"/>
                                      </p:to>
                                    </p:set>
                                    <p:anim calcmode="lin" valueType="num">
                                      <p:cBhvr additive="base">
                                        <p:cTn id="25" dur="500" fill="hold"/>
                                        <p:tgtEl>
                                          <p:spTgt spid="25088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5088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50883">
                                            <p:txEl>
                                              <p:pRg st="6" end="6"/>
                                            </p:txEl>
                                          </p:spTgt>
                                        </p:tgtEl>
                                        <p:attrNameLst>
                                          <p:attrName>style.visibility</p:attrName>
                                        </p:attrNameLst>
                                      </p:cBhvr>
                                      <p:to>
                                        <p:strVal val="visible"/>
                                      </p:to>
                                    </p:set>
                                    <p:anim calcmode="lin" valueType="num">
                                      <p:cBhvr additive="base">
                                        <p:cTn id="31" dur="500" fill="hold"/>
                                        <p:tgtEl>
                                          <p:spTgt spid="250883">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5088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50883">
                                            <p:txEl>
                                              <p:pRg st="8" end="8"/>
                                            </p:txEl>
                                          </p:spTgt>
                                        </p:tgtEl>
                                        <p:attrNameLst>
                                          <p:attrName>style.visibility</p:attrName>
                                        </p:attrNameLst>
                                      </p:cBhvr>
                                      <p:to>
                                        <p:strVal val="visible"/>
                                      </p:to>
                                    </p:set>
                                    <p:anim calcmode="lin" valueType="num">
                                      <p:cBhvr additive="base">
                                        <p:cTn id="37" dur="500" fill="hold"/>
                                        <p:tgtEl>
                                          <p:spTgt spid="250883">
                                            <p:txEl>
                                              <p:pRg st="8" end="8"/>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5088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50883">
                                            <p:txEl>
                                              <p:pRg st="10" end="10"/>
                                            </p:txEl>
                                          </p:spTgt>
                                        </p:tgtEl>
                                        <p:attrNameLst>
                                          <p:attrName>style.visibility</p:attrName>
                                        </p:attrNameLst>
                                      </p:cBhvr>
                                      <p:to>
                                        <p:strVal val="visible"/>
                                      </p:to>
                                    </p:set>
                                    <p:anim calcmode="lin" valueType="num">
                                      <p:cBhvr additive="base">
                                        <p:cTn id="43" dur="500" fill="hold"/>
                                        <p:tgtEl>
                                          <p:spTgt spid="250883">
                                            <p:txEl>
                                              <p:pRg st="10" end="10"/>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50883">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882" grpId="0" autoUpdateAnimBg="0"/>
      <p:bldP spid="250883" grpId="0" build="p" bldLvl="2"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Classification of market</a:t>
            </a:r>
            <a:endParaRPr lang="en-US" sz="2800" dirty="0"/>
          </a:p>
        </p:txBody>
      </p:sp>
      <p:sp>
        <p:nvSpPr>
          <p:cNvPr id="3" name="Content Placeholder 2"/>
          <p:cNvSpPr>
            <a:spLocks noGrp="1"/>
          </p:cNvSpPr>
          <p:nvPr>
            <p:ph idx="1"/>
          </p:nvPr>
        </p:nvSpPr>
        <p:spPr/>
        <p:txBody>
          <a:bodyPr/>
          <a:lstStyle/>
          <a:p>
            <a:pPr algn="just">
              <a:buNone/>
            </a:pPr>
            <a:r>
              <a:rPr lang="en-US" dirty="0" smtClean="0"/>
              <a:t>	</a:t>
            </a:r>
            <a:r>
              <a:rPr lang="en-US" sz="1800" dirty="0" smtClean="0"/>
              <a:t>Markets can be classified in a number of different ways. Each classification draws out some important aspects of the role and functioning of markets.</a:t>
            </a:r>
          </a:p>
          <a:p>
            <a:pPr algn="just">
              <a:buNone/>
            </a:pPr>
            <a:endParaRPr lang="en-US" sz="1800" dirty="0" smtClean="0"/>
          </a:p>
          <a:p>
            <a:pPr algn="just">
              <a:buFont typeface="Wingdings" pitchFamily="2" charset="2"/>
              <a:buChar char="§"/>
            </a:pPr>
            <a:r>
              <a:rPr lang="en-US" sz="1800" dirty="0" smtClean="0"/>
              <a:t>Primary and secondary markets</a:t>
            </a:r>
          </a:p>
          <a:p>
            <a:pPr algn="just">
              <a:buFont typeface="Wingdings" pitchFamily="2" charset="2"/>
              <a:buChar char="§"/>
            </a:pPr>
            <a:r>
              <a:rPr lang="en-US" sz="1800" dirty="0" smtClean="0"/>
              <a:t>Call and </a:t>
            </a:r>
            <a:r>
              <a:rPr lang="en-US" sz="1800" dirty="0" err="1" smtClean="0"/>
              <a:t>contionous</a:t>
            </a:r>
            <a:endParaRPr lang="en-US" sz="1800" dirty="0" smtClean="0"/>
          </a:p>
          <a:p>
            <a:pPr algn="just">
              <a:buFont typeface="Wingdings" pitchFamily="2" charset="2"/>
              <a:buChar char="§"/>
            </a:pPr>
            <a:r>
              <a:rPr lang="en-US" sz="1800" dirty="0" smtClean="0"/>
              <a:t>Auction and over the counter</a:t>
            </a:r>
          </a:p>
          <a:p>
            <a:pPr algn="just">
              <a:buFont typeface="Wingdings" pitchFamily="2" charset="2"/>
              <a:buChar char="§"/>
            </a:pPr>
            <a:r>
              <a:rPr lang="en-US" sz="1800" dirty="0" smtClean="0"/>
              <a:t>Money and capital</a:t>
            </a:r>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down)">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ChangeArrowheads="1"/>
          </p:cNvSpPr>
          <p:nvPr/>
        </p:nvSpPr>
        <p:spPr bwMode="auto">
          <a:xfrm>
            <a:off x="887413" y="381000"/>
            <a:ext cx="7370762" cy="523220"/>
          </a:xfrm>
          <a:prstGeom prst="rect">
            <a:avLst/>
          </a:prstGeom>
          <a:noFill/>
          <a:ln w="9525">
            <a:noFill/>
            <a:miter lim="800000"/>
            <a:headEnd/>
            <a:tailEnd/>
          </a:ln>
          <a:effectLst/>
        </p:spPr>
        <p:txBody>
          <a:bodyPr>
            <a:spAutoFit/>
          </a:bodyPr>
          <a:lstStyle/>
          <a:p>
            <a:pPr algn="ctr"/>
            <a:r>
              <a:rPr lang="en-US" sz="2800" b="1" dirty="0">
                <a:latin typeface="+mj-lt"/>
              </a:rPr>
              <a:t>The Hierarchy of Markets</a:t>
            </a:r>
          </a:p>
        </p:txBody>
      </p:sp>
      <p:sp>
        <p:nvSpPr>
          <p:cNvPr id="132104" name="Line 8"/>
          <p:cNvSpPr>
            <a:spLocks noChangeShapeType="1"/>
          </p:cNvSpPr>
          <p:nvPr/>
        </p:nvSpPr>
        <p:spPr bwMode="auto">
          <a:xfrm flipH="1">
            <a:off x="457200" y="1219200"/>
            <a:ext cx="3657600" cy="5181600"/>
          </a:xfrm>
          <a:prstGeom prst="line">
            <a:avLst/>
          </a:prstGeom>
          <a:noFill/>
          <a:ln w="76200">
            <a:solidFill>
              <a:schemeClr val="tx1"/>
            </a:solidFill>
            <a:round/>
            <a:headEnd/>
            <a:tailEnd/>
          </a:ln>
        </p:spPr>
        <p:txBody>
          <a:bodyPr/>
          <a:lstStyle/>
          <a:p>
            <a:endParaRPr lang="en-US"/>
          </a:p>
        </p:txBody>
      </p:sp>
      <p:sp>
        <p:nvSpPr>
          <p:cNvPr id="132105" name="Line 9"/>
          <p:cNvSpPr>
            <a:spLocks noChangeShapeType="1"/>
          </p:cNvSpPr>
          <p:nvPr/>
        </p:nvSpPr>
        <p:spPr bwMode="auto">
          <a:xfrm>
            <a:off x="4114800" y="1143000"/>
            <a:ext cx="5029200" cy="5334000"/>
          </a:xfrm>
          <a:prstGeom prst="line">
            <a:avLst/>
          </a:prstGeom>
          <a:noFill/>
          <a:ln w="76200">
            <a:solidFill>
              <a:schemeClr val="tx1"/>
            </a:solidFill>
            <a:round/>
            <a:headEnd/>
            <a:tailEnd/>
          </a:ln>
        </p:spPr>
        <p:txBody>
          <a:bodyPr/>
          <a:lstStyle/>
          <a:p>
            <a:endParaRPr lang="en-US"/>
          </a:p>
        </p:txBody>
      </p:sp>
      <p:sp>
        <p:nvSpPr>
          <p:cNvPr id="132106" name="Text Box 10"/>
          <p:cNvSpPr txBox="1">
            <a:spLocks noChangeArrowheads="1"/>
          </p:cNvSpPr>
          <p:nvPr/>
        </p:nvSpPr>
        <p:spPr bwMode="auto">
          <a:xfrm>
            <a:off x="2667000" y="5638800"/>
            <a:ext cx="4267200" cy="369332"/>
          </a:xfrm>
          <a:prstGeom prst="rect">
            <a:avLst/>
          </a:prstGeom>
          <a:noFill/>
          <a:ln w="9525">
            <a:noFill/>
            <a:miter lim="800000"/>
            <a:headEnd/>
            <a:tailEnd/>
          </a:ln>
          <a:effectLst/>
        </p:spPr>
        <p:txBody>
          <a:bodyPr>
            <a:spAutoFit/>
          </a:bodyPr>
          <a:lstStyle/>
          <a:p>
            <a:pPr algn="ctr">
              <a:spcBef>
                <a:spcPct val="50000"/>
              </a:spcBef>
            </a:pPr>
            <a:r>
              <a:rPr lang="en-US" dirty="0">
                <a:latin typeface="Arial" charset="0"/>
              </a:rPr>
              <a:t>Money market</a:t>
            </a:r>
          </a:p>
        </p:txBody>
      </p:sp>
      <p:sp>
        <p:nvSpPr>
          <p:cNvPr id="132107" name="Text Box 11"/>
          <p:cNvSpPr txBox="1">
            <a:spLocks noChangeArrowheads="1"/>
          </p:cNvSpPr>
          <p:nvPr/>
        </p:nvSpPr>
        <p:spPr bwMode="auto">
          <a:xfrm>
            <a:off x="2819400" y="4487863"/>
            <a:ext cx="3657600" cy="369332"/>
          </a:xfrm>
          <a:prstGeom prst="rect">
            <a:avLst/>
          </a:prstGeom>
          <a:noFill/>
          <a:ln w="9525">
            <a:noFill/>
            <a:miter lim="800000"/>
            <a:headEnd/>
            <a:tailEnd/>
          </a:ln>
          <a:effectLst/>
        </p:spPr>
        <p:txBody>
          <a:bodyPr>
            <a:spAutoFit/>
          </a:bodyPr>
          <a:lstStyle/>
          <a:p>
            <a:pPr>
              <a:spcBef>
                <a:spcPct val="50000"/>
              </a:spcBef>
            </a:pPr>
            <a:r>
              <a:rPr lang="en-US" dirty="0">
                <a:latin typeface="Arial" charset="0"/>
              </a:rPr>
              <a:t>Government bond market</a:t>
            </a:r>
          </a:p>
        </p:txBody>
      </p:sp>
      <p:sp>
        <p:nvSpPr>
          <p:cNvPr id="132108" name="Line 12"/>
          <p:cNvSpPr>
            <a:spLocks noChangeShapeType="1"/>
          </p:cNvSpPr>
          <p:nvPr/>
        </p:nvSpPr>
        <p:spPr bwMode="auto">
          <a:xfrm flipV="1">
            <a:off x="4343400" y="5181600"/>
            <a:ext cx="0" cy="685800"/>
          </a:xfrm>
          <a:prstGeom prst="line">
            <a:avLst/>
          </a:prstGeom>
          <a:noFill/>
          <a:ln w="76200">
            <a:solidFill>
              <a:srgbClr val="FF0000"/>
            </a:solidFill>
            <a:round/>
            <a:headEnd/>
            <a:tailEnd type="triangle" w="med" len="med"/>
          </a:ln>
          <a:effectLst/>
        </p:spPr>
        <p:txBody>
          <a:bodyPr wrap="none"/>
          <a:lstStyle/>
          <a:p>
            <a:endParaRPr lang="en-US"/>
          </a:p>
        </p:txBody>
      </p:sp>
      <p:sp>
        <p:nvSpPr>
          <p:cNvPr id="132109" name="Text Box 13"/>
          <p:cNvSpPr txBox="1">
            <a:spLocks noChangeArrowheads="1"/>
          </p:cNvSpPr>
          <p:nvPr/>
        </p:nvSpPr>
        <p:spPr bwMode="auto">
          <a:xfrm>
            <a:off x="2514600" y="3048000"/>
            <a:ext cx="3429000" cy="400110"/>
          </a:xfrm>
          <a:prstGeom prst="rect">
            <a:avLst/>
          </a:prstGeom>
          <a:noFill/>
          <a:ln w="9525">
            <a:noFill/>
            <a:miter lim="800000"/>
            <a:headEnd/>
            <a:tailEnd/>
          </a:ln>
          <a:effectLst/>
        </p:spPr>
        <p:txBody>
          <a:bodyPr>
            <a:spAutoFit/>
          </a:bodyPr>
          <a:lstStyle/>
          <a:p>
            <a:pPr>
              <a:spcBef>
                <a:spcPct val="50000"/>
              </a:spcBef>
            </a:pPr>
            <a:r>
              <a:rPr lang="en-US" sz="2000" dirty="0">
                <a:latin typeface="Arial" charset="0"/>
              </a:rPr>
              <a:t>Corporate bonds &amp; equities </a:t>
            </a:r>
          </a:p>
        </p:txBody>
      </p:sp>
      <p:sp>
        <p:nvSpPr>
          <p:cNvPr id="132110" name="Line 14"/>
          <p:cNvSpPr>
            <a:spLocks noChangeShapeType="1"/>
          </p:cNvSpPr>
          <p:nvPr/>
        </p:nvSpPr>
        <p:spPr bwMode="auto">
          <a:xfrm flipH="1" flipV="1">
            <a:off x="4343400" y="3886200"/>
            <a:ext cx="0" cy="762000"/>
          </a:xfrm>
          <a:prstGeom prst="line">
            <a:avLst/>
          </a:prstGeom>
          <a:noFill/>
          <a:ln w="76200">
            <a:solidFill>
              <a:srgbClr val="FF0000"/>
            </a:solidFill>
            <a:round/>
            <a:headEnd/>
            <a:tailEnd type="triangle" w="med" len="med"/>
          </a:ln>
          <a:effectLst/>
        </p:spPr>
        <p:txBody>
          <a:bodyPr wrap="none"/>
          <a:lstStyle/>
          <a:p>
            <a:endParaRPr lang="en-US"/>
          </a:p>
        </p:txBody>
      </p:sp>
      <p:sp>
        <p:nvSpPr>
          <p:cNvPr id="132111" name="Text Box 15"/>
          <p:cNvSpPr txBox="1">
            <a:spLocks noChangeArrowheads="1"/>
          </p:cNvSpPr>
          <p:nvPr/>
        </p:nvSpPr>
        <p:spPr bwMode="auto">
          <a:xfrm>
            <a:off x="3124200" y="1828800"/>
            <a:ext cx="2438400" cy="1015663"/>
          </a:xfrm>
          <a:prstGeom prst="rect">
            <a:avLst/>
          </a:prstGeom>
          <a:noFill/>
          <a:ln w="9525">
            <a:noFill/>
            <a:miter lim="800000"/>
            <a:headEnd/>
            <a:tailEnd/>
          </a:ln>
          <a:effectLst/>
        </p:spPr>
        <p:txBody>
          <a:bodyPr>
            <a:spAutoFit/>
          </a:bodyPr>
          <a:lstStyle/>
          <a:p>
            <a:pPr>
              <a:spcBef>
                <a:spcPct val="50000"/>
              </a:spcBef>
            </a:pPr>
            <a:r>
              <a:rPr lang="en-US" sz="2000" dirty="0">
                <a:latin typeface="Arial" charset="0"/>
              </a:rPr>
              <a:t>Asset backed securities  &amp; derivatives </a:t>
            </a:r>
          </a:p>
        </p:txBody>
      </p:sp>
      <p:sp>
        <p:nvSpPr>
          <p:cNvPr id="132112" name="Line 16"/>
          <p:cNvSpPr>
            <a:spLocks noChangeShapeType="1"/>
          </p:cNvSpPr>
          <p:nvPr/>
        </p:nvSpPr>
        <p:spPr bwMode="auto">
          <a:xfrm flipV="1">
            <a:off x="4191000" y="2514600"/>
            <a:ext cx="0" cy="685800"/>
          </a:xfrm>
          <a:prstGeom prst="line">
            <a:avLst/>
          </a:prstGeom>
          <a:noFill/>
          <a:ln w="76200">
            <a:solidFill>
              <a:srgbClr val="FF0000"/>
            </a:solidFill>
            <a:round/>
            <a:headEnd/>
            <a:tailEnd type="triangle" w="med" len="med"/>
          </a:ln>
          <a:effectLst/>
        </p:spPr>
        <p:txBody>
          <a:bodyPr wrap="none"/>
          <a:lstStyle/>
          <a:p>
            <a:endParaRPr lang="en-US"/>
          </a:p>
        </p:txBody>
      </p:sp>
      <p:sp>
        <p:nvSpPr>
          <p:cNvPr id="132113" name="Line 17"/>
          <p:cNvSpPr>
            <a:spLocks noChangeShapeType="1"/>
          </p:cNvSpPr>
          <p:nvPr/>
        </p:nvSpPr>
        <p:spPr bwMode="auto">
          <a:xfrm>
            <a:off x="457200" y="6477000"/>
            <a:ext cx="8686800" cy="0"/>
          </a:xfrm>
          <a:prstGeom prst="line">
            <a:avLst/>
          </a:prstGeom>
          <a:noFill/>
          <a:ln w="76200">
            <a:solidFill>
              <a:schemeClr val="tx1"/>
            </a:solidFill>
            <a:round/>
            <a:headEnd/>
            <a:tailEnd/>
          </a:ln>
          <a:effectLst/>
        </p:spPr>
        <p:txBody>
          <a:bodyPr wrap="none"/>
          <a:lstStyle/>
          <a:p>
            <a:endParaRPr lang="en-US"/>
          </a:p>
        </p:txBody>
      </p:sp>
      <p:sp>
        <p:nvSpPr>
          <p:cNvPr id="132114" name="Text Box 18"/>
          <p:cNvSpPr txBox="1">
            <a:spLocks noChangeArrowheads="1"/>
          </p:cNvSpPr>
          <p:nvPr/>
        </p:nvSpPr>
        <p:spPr bwMode="auto">
          <a:xfrm>
            <a:off x="5029200" y="5181600"/>
            <a:ext cx="4114800" cy="457200"/>
          </a:xfrm>
          <a:prstGeom prst="rect">
            <a:avLst/>
          </a:prstGeom>
          <a:noFill/>
          <a:ln w="12700">
            <a:noFill/>
            <a:miter lim="800000"/>
            <a:headEnd type="none" w="sm" len="sm"/>
            <a:tailEnd type="none" w="sm" len="sm"/>
          </a:ln>
          <a:effectLst/>
        </p:spPr>
        <p:txBody>
          <a:bodyPr>
            <a:spAutoFit/>
          </a:bodyPr>
          <a:lstStyle/>
          <a:p>
            <a:pPr>
              <a:spcBef>
                <a:spcPct val="50000"/>
              </a:spcBef>
            </a:pPr>
            <a:r>
              <a:rPr lang="en-US" dirty="0" err="1">
                <a:latin typeface="Arial" charset="0"/>
              </a:rPr>
              <a:t>Gov’t</a:t>
            </a:r>
            <a:r>
              <a:rPr lang="en-US" dirty="0">
                <a:latin typeface="Arial" charset="0"/>
              </a:rPr>
              <a:t> T Bills</a:t>
            </a:r>
            <a:r>
              <a:rPr lang="en-US" dirty="0"/>
              <a:t> </a:t>
            </a:r>
          </a:p>
        </p:txBody>
      </p:sp>
      <p:sp>
        <p:nvSpPr>
          <p:cNvPr id="132115" name="Line 19"/>
          <p:cNvSpPr>
            <a:spLocks noChangeShapeType="1"/>
          </p:cNvSpPr>
          <p:nvPr/>
        </p:nvSpPr>
        <p:spPr bwMode="auto">
          <a:xfrm flipV="1">
            <a:off x="4800600" y="4648200"/>
            <a:ext cx="0" cy="685800"/>
          </a:xfrm>
          <a:prstGeom prst="line">
            <a:avLst/>
          </a:prstGeom>
          <a:noFill/>
          <a:ln w="76200">
            <a:solidFill>
              <a:srgbClr val="FF0000"/>
            </a:solidFill>
            <a:round/>
            <a:headEnd type="none" w="sm" len="sm"/>
            <a:tailEnd type="triangle" w="sm" len="sm"/>
          </a:ln>
          <a:effectLst/>
        </p:spPr>
        <p:txBody>
          <a:bodyPr wrap="none"/>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32098"/>
                                        </p:tgtEl>
                                        <p:attrNameLst>
                                          <p:attrName>style.visibility</p:attrName>
                                        </p:attrNameLst>
                                      </p:cBhvr>
                                      <p:to>
                                        <p:strVal val="visible"/>
                                      </p:to>
                                    </p:set>
                                    <p:anim calcmode="lin" valueType="num">
                                      <p:cBhvr additive="base">
                                        <p:cTn id="7" dur="500" fill="hold"/>
                                        <p:tgtEl>
                                          <p:spTgt spid="132098"/>
                                        </p:tgtEl>
                                        <p:attrNameLst>
                                          <p:attrName>ppt_x</p:attrName>
                                        </p:attrNameLst>
                                      </p:cBhvr>
                                      <p:tavLst>
                                        <p:tav tm="0">
                                          <p:val>
                                            <p:strVal val="#ppt_x"/>
                                          </p:val>
                                        </p:tav>
                                        <p:tav tm="100000">
                                          <p:val>
                                            <p:strVal val="#ppt_x"/>
                                          </p:val>
                                        </p:tav>
                                      </p:tavLst>
                                    </p:anim>
                                    <p:anim calcmode="lin" valueType="num">
                                      <p:cBhvr additive="base">
                                        <p:cTn id="8" dur="500" fill="hold"/>
                                        <p:tgtEl>
                                          <p:spTgt spid="13209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2104"/>
                                        </p:tgtEl>
                                        <p:attrNameLst>
                                          <p:attrName>style.visibility</p:attrName>
                                        </p:attrNameLst>
                                      </p:cBhvr>
                                      <p:to>
                                        <p:strVal val="visible"/>
                                      </p:to>
                                    </p:set>
                                    <p:anim calcmode="lin" valueType="num">
                                      <p:cBhvr additive="base">
                                        <p:cTn id="13" dur="500" fill="hold"/>
                                        <p:tgtEl>
                                          <p:spTgt spid="132104"/>
                                        </p:tgtEl>
                                        <p:attrNameLst>
                                          <p:attrName>ppt_x</p:attrName>
                                        </p:attrNameLst>
                                      </p:cBhvr>
                                      <p:tavLst>
                                        <p:tav tm="0">
                                          <p:val>
                                            <p:strVal val="#ppt_x"/>
                                          </p:val>
                                        </p:tav>
                                        <p:tav tm="100000">
                                          <p:val>
                                            <p:strVal val="#ppt_x"/>
                                          </p:val>
                                        </p:tav>
                                      </p:tavLst>
                                    </p:anim>
                                    <p:anim calcmode="lin" valueType="num">
                                      <p:cBhvr additive="base">
                                        <p:cTn id="14" dur="500" fill="hold"/>
                                        <p:tgtEl>
                                          <p:spTgt spid="13210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32105"/>
                                        </p:tgtEl>
                                        <p:attrNameLst>
                                          <p:attrName>style.visibility</p:attrName>
                                        </p:attrNameLst>
                                      </p:cBhvr>
                                      <p:to>
                                        <p:strVal val="visible"/>
                                      </p:to>
                                    </p:set>
                                    <p:anim calcmode="lin" valueType="num">
                                      <p:cBhvr additive="base">
                                        <p:cTn id="19" dur="500" fill="hold"/>
                                        <p:tgtEl>
                                          <p:spTgt spid="132105"/>
                                        </p:tgtEl>
                                        <p:attrNameLst>
                                          <p:attrName>ppt_x</p:attrName>
                                        </p:attrNameLst>
                                      </p:cBhvr>
                                      <p:tavLst>
                                        <p:tav tm="0">
                                          <p:val>
                                            <p:strVal val="1+#ppt_w/2"/>
                                          </p:val>
                                        </p:tav>
                                        <p:tav tm="100000">
                                          <p:val>
                                            <p:strVal val="#ppt_x"/>
                                          </p:val>
                                        </p:tav>
                                      </p:tavLst>
                                    </p:anim>
                                    <p:anim calcmode="lin" valueType="num">
                                      <p:cBhvr additive="base">
                                        <p:cTn id="20" dur="500" fill="hold"/>
                                        <p:tgtEl>
                                          <p:spTgt spid="13210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32113"/>
                                        </p:tgtEl>
                                        <p:attrNameLst>
                                          <p:attrName>style.visibility</p:attrName>
                                        </p:attrNameLst>
                                      </p:cBhvr>
                                      <p:to>
                                        <p:strVal val="visible"/>
                                      </p:to>
                                    </p:set>
                                    <p:anim calcmode="lin" valueType="num">
                                      <p:cBhvr additive="base">
                                        <p:cTn id="25" dur="500" fill="hold"/>
                                        <p:tgtEl>
                                          <p:spTgt spid="132113"/>
                                        </p:tgtEl>
                                        <p:attrNameLst>
                                          <p:attrName>ppt_x</p:attrName>
                                        </p:attrNameLst>
                                      </p:cBhvr>
                                      <p:tavLst>
                                        <p:tav tm="0">
                                          <p:val>
                                            <p:strVal val="0-#ppt_w/2"/>
                                          </p:val>
                                        </p:tav>
                                        <p:tav tm="100000">
                                          <p:val>
                                            <p:strVal val="#ppt_x"/>
                                          </p:val>
                                        </p:tav>
                                      </p:tavLst>
                                    </p:anim>
                                    <p:anim calcmode="lin" valueType="num">
                                      <p:cBhvr additive="base">
                                        <p:cTn id="26" dur="500" fill="hold"/>
                                        <p:tgtEl>
                                          <p:spTgt spid="13211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2106"/>
                                        </p:tgtEl>
                                        <p:attrNameLst>
                                          <p:attrName>style.visibility</p:attrName>
                                        </p:attrNameLst>
                                      </p:cBhvr>
                                      <p:to>
                                        <p:strVal val="visible"/>
                                      </p:to>
                                    </p:set>
                                    <p:anim calcmode="lin" valueType="num">
                                      <p:cBhvr additive="base">
                                        <p:cTn id="31" dur="500" fill="hold"/>
                                        <p:tgtEl>
                                          <p:spTgt spid="132106"/>
                                        </p:tgtEl>
                                        <p:attrNameLst>
                                          <p:attrName>ppt_x</p:attrName>
                                        </p:attrNameLst>
                                      </p:cBhvr>
                                      <p:tavLst>
                                        <p:tav tm="0">
                                          <p:val>
                                            <p:strVal val="#ppt_x"/>
                                          </p:val>
                                        </p:tav>
                                        <p:tav tm="100000">
                                          <p:val>
                                            <p:strVal val="#ppt_x"/>
                                          </p:val>
                                        </p:tav>
                                      </p:tavLst>
                                    </p:anim>
                                    <p:anim calcmode="lin" valueType="num">
                                      <p:cBhvr additive="base">
                                        <p:cTn id="32" dur="500" fill="hold"/>
                                        <p:tgtEl>
                                          <p:spTgt spid="13210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32108"/>
                                        </p:tgtEl>
                                        <p:attrNameLst>
                                          <p:attrName>style.visibility</p:attrName>
                                        </p:attrNameLst>
                                      </p:cBhvr>
                                      <p:to>
                                        <p:strVal val="visible"/>
                                      </p:to>
                                    </p:set>
                                    <p:anim calcmode="lin" valueType="num">
                                      <p:cBhvr additive="base">
                                        <p:cTn id="37" dur="500" fill="hold"/>
                                        <p:tgtEl>
                                          <p:spTgt spid="132108"/>
                                        </p:tgtEl>
                                        <p:attrNameLst>
                                          <p:attrName>ppt_x</p:attrName>
                                        </p:attrNameLst>
                                      </p:cBhvr>
                                      <p:tavLst>
                                        <p:tav tm="0">
                                          <p:val>
                                            <p:strVal val="#ppt_x"/>
                                          </p:val>
                                        </p:tav>
                                        <p:tav tm="100000">
                                          <p:val>
                                            <p:strVal val="#ppt_x"/>
                                          </p:val>
                                        </p:tav>
                                      </p:tavLst>
                                    </p:anim>
                                    <p:anim calcmode="lin" valueType="num">
                                      <p:cBhvr additive="base">
                                        <p:cTn id="38" dur="500" fill="hold"/>
                                        <p:tgtEl>
                                          <p:spTgt spid="13210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32114"/>
                                        </p:tgtEl>
                                        <p:attrNameLst>
                                          <p:attrName>style.visibility</p:attrName>
                                        </p:attrNameLst>
                                      </p:cBhvr>
                                      <p:to>
                                        <p:strVal val="visible"/>
                                      </p:to>
                                    </p:set>
                                    <p:anim calcmode="lin" valueType="num">
                                      <p:cBhvr additive="base">
                                        <p:cTn id="43" dur="500" fill="hold"/>
                                        <p:tgtEl>
                                          <p:spTgt spid="132114"/>
                                        </p:tgtEl>
                                        <p:attrNameLst>
                                          <p:attrName>ppt_x</p:attrName>
                                        </p:attrNameLst>
                                      </p:cBhvr>
                                      <p:tavLst>
                                        <p:tav tm="0">
                                          <p:val>
                                            <p:strVal val="#ppt_x"/>
                                          </p:val>
                                        </p:tav>
                                        <p:tav tm="100000">
                                          <p:val>
                                            <p:strVal val="#ppt_x"/>
                                          </p:val>
                                        </p:tav>
                                      </p:tavLst>
                                    </p:anim>
                                    <p:anim calcmode="lin" valueType="num">
                                      <p:cBhvr additive="base">
                                        <p:cTn id="44" dur="500" fill="hold"/>
                                        <p:tgtEl>
                                          <p:spTgt spid="13211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32115"/>
                                        </p:tgtEl>
                                        <p:attrNameLst>
                                          <p:attrName>style.visibility</p:attrName>
                                        </p:attrNameLst>
                                      </p:cBhvr>
                                      <p:to>
                                        <p:strVal val="visible"/>
                                      </p:to>
                                    </p:set>
                                    <p:anim calcmode="lin" valueType="num">
                                      <p:cBhvr additive="base">
                                        <p:cTn id="49" dur="500" fill="hold"/>
                                        <p:tgtEl>
                                          <p:spTgt spid="132115"/>
                                        </p:tgtEl>
                                        <p:attrNameLst>
                                          <p:attrName>ppt_x</p:attrName>
                                        </p:attrNameLst>
                                      </p:cBhvr>
                                      <p:tavLst>
                                        <p:tav tm="0">
                                          <p:val>
                                            <p:strVal val="#ppt_x"/>
                                          </p:val>
                                        </p:tav>
                                        <p:tav tm="100000">
                                          <p:val>
                                            <p:strVal val="#ppt_x"/>
                                          </p:val>
                                        </p:tav>
                                      </p:tavLst>
                                    </p:anim>
                                    <p:anim calcmode="lin" valueType="num">
                                      <p:cBhvr additive="base">
                                        <p:cTn id="50" dur="500" fill="hold"/>
                                        <p:tgtEl>
                                          <p:spTgt spid="132115"/>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32107"/>
                                        </p:tgtEl>
                                        <p:attrNameLst>
                                          <p:attrName>style.visibility</p:attrName>
                                        </p:attrNameLst>
                                      </p:cBhvr>
                                      <p:to>
                                        <p:strVal val="visible"/>
                                      </p:to>
                                    </p:set>
                                    <p:anim calcmode="lin" valueType="num">
                                      <p:cBhvr additive="base">
                                        <p:cTn id="55" dur="500" fill="hold"/>
                                        <p:tgtEl>
                                          <p:spTgt spid="132107"/>
                                        </p:tgtEl>
                                        <p:attrNameLst>
                                          <p:attrName>ppt_x</p:attrName>
                                        </p:attrNameLst>
                                      </p:cBhvr>
                                      <p:tavLst>
                                        <p:tav tm="0">
                                          <p:val>
                                            <p:strVal val="#ppt_x"/>
                                          </p:val>
                                        </p:tav>
                                        <p:tav tm="100000">
                                          <p:val>
                                            <p:strVal val="#ppt_x"/>
                                          </p:val>
                                        </p:tav>
                                      </p:tavLst>
                                    </p:anim>
                                    <p:anim calcmode="lin" valueType="num">
                                      <p:cBhvr additive="base">
                                        <p:cTn id="56" dur="500" fill="hold"/>
                                        <p:tgtEl>
                                          <p:spTgt spid="132107"/>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32110"/>
                                        </p:tgtEl>
                                        <p:attrNameLst>
                                          <p:attrName>style.visibility</p:attrName>
                                        </p:attrNameLst>
                                      </p:cBhvr>
                                      <p:to>
                                        <p:strVal val="visible"/>
                                      </p:to>
                                    </p:set>
                                    <p:anim calcmode="lin" valueType="num">
                                      <p:cBhvr additive="base">
                                        <p:cTn id="61" dur="500" fill="hold"/>
                                        <p:tgtEl>
                                          <p:spTgt spid="132110"/>
                                        </p:tgtEl>
                                        <p:attrNameLst>
                                          <p:attrName>ppt_x</p:attrName>
                                        </p:attrNameLst>
                                      </p:cBhvr>
                                      <p:tavLst>
                                        <p:tav tm="0">
                                          <p:val>
                                            <p:strVal val="#ppt_x"/>
                                          </p:val>
                                        </p:tav>
                                        <p:tav tm="100000">
                                          <p:val>
                                            <p:strVal val="#ppt_x"/>
                                          </p:val>
                                        </p:tav>
                                      </p:tavLst>
                                    </p:anim>
                                    <p:anim calcmode="lin" valueType="num">
                                      <p:cBhvr additive="base">
                                        <p:cTn id="62" dur="500" fill="hold"/>
                                        <p:tgtEl>
                                          <p:spTgt spid="132110"/>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32109"/>
                                        </p:tgtEl>
                                        <p:attrNameLst>
                                          <p:attrName>style.visibility</p:attrName>
                                        </p:attrNameLst>
                                      </p:cBhvr>
                                      <p:to>
                                        <p:strVal val="visible"/>
                                      </p:to>
                                    </p:set>
                                    <p:anim calcmode="lin" valueType="num">
                                      <p:cBhvr additive="base">
                                        <p:cTn id="67" dur="500" fill="hold"/>
                                        <p:tgtEl>
                                          <p:spTgt spid="132109"/>
                                        </p:tgtEl>
                                        <p:attrNameLst>
                                          <p:attrName>ppt_x</p:attrName>
                                        </p:attrNameLst>
                                      </p:cBhvr>
                                      <p:tavLst>
                                        <p:tav tm="0">
                                          <p:val>
                                            <p:strVal val="#ppt_x"/>
                                          </p:val>
                                        </p:tav>
                                        <p:tav tm="100000">
                                          <p:val>
                                            <p:strVal val="#ppt_x"/>
                                          </p:val>
                                        </p:tav>
                                      </p:tavLst>
                                    </p:anim>
                                    <p:anim calcmode="lin" valueType="num">
                                      <p:cBhvr additive="base">
                                        <p:cTn id="68" dur="500" fill="hold"/>
                                        <p:tgtEl>
                                          <p:spTgt spid="132109"/>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32112"/>
                                        </p:tgtEl>
                                        <p:attrNameLst>
                                          <p:attrName>style.visibility</p:attrName>
                                        </p:attrNameLst>
                                      </p:cBhvr>
                                      <p:to>
                                        <p:strVal val="visible"/>
                                      </p:to>
                                    </p:set>
                                    <p:anim calcmode="lin" valueType="num">
                                      <p:cBhvr additive="base">
                                        <p:cTn id="73" dur="500" fill="hold"/>
                                        <p:tgtEl>
                                          <p:spTgt spid="132112"/>
                                        </p:tgtEl>
                                        <p:attrNameLst>
                                          <p:attrName>ppt_x</p:attrName>
                                        </p:attrNameLst>
                                      </p:cBhvr>
                                      <p:tavLst>
                                        <p:tav tm="0">
                                          <p:val>
                                            <p:strVal val="#ppt_x"/>
                                          </p:val>
                                        </p:tav>
                                        <p:tav tm="100000">
                                          <p:val>
                                            <p:strVal val="#ppt_x"/>
                                          </p:val>
                                        </p:tav>
                                      </p:tavLst>
                                    </p:anim>
                                    <p:anim calcmode="lin" valueType="num">
                                      <p:cBhvr additive="base">
                                        <p:cTn id="74" dur="500" fill="hold"/>
                                        <p:tgtEl>
                                          <p:spTgt spid="132112"/>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32111"/>
                                        </p:tgtEl>
                                        <p:attrNameLst>
                                          <p:attrName>style.visibility</p:attrName>
                                        </p:attrNameLst>
                                      </p:cBhvr>
                                      <p:to>
                                        <p:strVal val="visible"/>
                                      </p:to>
                                    </p:set>
                                    <p:anim calcmode="lin" valueType="num">
                                      <p:cBhvr additive="base">
                                        <p:cTn id="79" dur="500" fill="hold"/>
                                        <p:tgtEl>
                                          <p:spTgt spid="132111"/>
                                        </p:tgtEl>
                                        <p:attrNameLst>
                                          <p:attrName>ppt_x</p:attrName>
                                        </p:attrNameLst>
                                      </p:cBhvr>
                                      <p:tavLst>
                                        <p:tav tm="0">
                                          <p:val>
                                            <p:strVal val="#ppt_x"/>
                                          </p:val>
                                        </p:tav>
                                        <p:tav tm="100000">
                                          <p:val>
                                            <p:strVal val="#ppt_x"/>
                                          </p:val>
                                        </p:tav>
                                      </p:tavLst>
                                    </p:anim>
                                    <p:anim calcmode="lin" valueType="num">
                                      <p:cBhvr additive="base">
                                        <p:cTn id="80" dur="500" fill="hold"/>
                                        <p:tgtEl>
                                          <p:spTgt spid="1321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8" grpId="0" autoUpdateAnimBg="0"/>
      <p:bldP spid="132104" grpId="0" animBg="1"/>
      <p:bldP spid="132105" grpId="0" animBg="1"/>
      <p:bldP spid="132106" grpId="0" autoUpdateAnimBg="0"/>
      <p:bldP spid="132107" grpId="0"/>
      <p:bldP spid="132108" grpId="0" animBg="1"/>
      <p:bldP spid="132109" grpId="0"/>
      <p:bldP spid="132110" grpId="0" animBg="1"/>
      <p:bldP spid="132111" grpId="0"/>
      <p:bldP spid="132112" grpId="0" animBg="1"/>
      <p:bldP spid="132113" grpId="0" animBg="1"/>
      <p:bldP spid="132114" grpId="0"/>
      <p:bldP spid="1321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Classification of market</a:t>
            </a:r>
            <a:br>
              <a:rPr lang="en-US" sz="2800" dirty="0" smtClean="0"/>
            </a:br>
            <a:r>
              <a:rPr lang="en-US" sz="2800" dirty="0" smtClean="0"/>
              <a:t>Primary and Secondary Markets</a:t>
            </a:r>
            <a:endParaRPr lang="en-US" sz="2800" dirty="0"/>
          </a:p>
        </p:txBody>
      </p:sp>
      <p:sp>
        <p:nvSpPr>
          <p:cNvPr id="3" name="Content Placeholder 2"/>
          <p:cNvSpPr>
            <a:spLocks noGrp="1"/>
          </p:cNvSpPr>
          <p:nvPr>
            <p:ph idx="1"/>
          </p:nvPr>
        </p:nvSpPr>
        <p:spPr>
          <a:xfrm>
            <a:off x="457200" y="1219200"/>
            <a:ext cx="8229600" cy="4906963"/>
          </a:xfrm>
        </p:spPr>
        <p:txBody>
          <a:bodyPr>
            <a:normAutofit lnSpcReduction="10000"/>
          </a:bodyPr>
          <a:lstStyle/>
          <a:p>
            <a:pPr algn="just"/>
            <a:endParaRPr lang="en-US" sz="1800" b="1" i="1" dirty="0" smtClean="0"/>
          </a:p>
          <a:p>
            <a:pPr algn="just"/>
            <a:r>
              <a:rPr lang="en-US" sz="1800" b="1" i="1" dirty="0" smtClean="0"/>
              <a:t>Primary markets</a:t>
            </a:r>
            <a:r>
              <a:rPr lang="en-US" sz="1800" dirty="0" smtClean="0"/>
              <a:t> are security markets where new issues of securities are traded. When a company first offers shares to the market it is called an initial public offering. If additional shares are introduced later, they are also traded on the primary market. The price of shares is normally determined through trade but with new shares there is no existing price to observe. The price for initial public offerings has either to be set as part of the offer, or determined through selling the shares by tender or auction.</a:t>
            </a:r>
          </a:p>
          <a:p>
            <a:endParaRPr lang="en-US" sz="1800" dirty="0" smtClean="0"/>
          </a:p>
          <a:p>
            <a:pPr algn="just"/>
            <a:r>
              <a:rPr lang="en-US" sz="1800" b="1" i="1" dirty="0" smtClean="0"/>
              <a:t>Secondary markets </a:t>
            </a:r>
            <a:r>
              <a:rPr lang="en-US" sz="1800" dirty="0" smtClean="0"/>
              <a:t>are markets where existing securities are resold. The Karachi, London and New York stock exchanges are both primarily secondary markets.</a:t>
            </a:r>
          </a:p>
          <a:p>
            <a:pPr algn="just"/>
            <a:endParaRPr lang="en-US" sz="1800" dirty="0" smtClean="0"/>
          </a:p>
          <a:p>
            <a:pPr algn="just"/>
            <a:r>
              <a:rPr lang="en-US" sz="1800" dirty="0" smtClean="0"/>
              <a:t>The role of the primary market in helping to attain economic efficiency is clear: the primary market channels funds to those needing finance to undertake real investment. In contrast, the role of the secondary market, and the reason why so much attention is paid to it, is probably less clear.</a:t>
            </a:r>
          </a:p>
          <a:p>
            <a:pPr algn="just"/>
            <a:endParaRPr lang="en-US" sz="1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Classification of market</a:t>
            </a:r>
            <a:br>
              <a:rPr lang="en-US" sz="2800" dirty="0" smtClean="0"/>
            </a:br>
            <a:r>
              <a:rPr lang="en-US" sz="2800" dirty="0" smtClean="0"/>
              <a:t>Primary and Secondary Markets</a:t>
            </a:r>
            <a:endParaRPr lang="en-US" sz="2800" dirty="0"/>
          </a:p>
        </p:txBody>
      </p:sp>
      <p:sp>
        <p:nvSpPr>
          <p:cNvPr id="3" name="Content Placeholder 2"/>
          <p:cNvSpPr>
            <a:spLocks noGrp="1"/>
          </p:cNvSpPr>
          <p:nvPr>
            <p:ph idx="1"/>
          </p:nvPr>
        </p:nvSpPr>
        <p:spPr/>
        <p:txBody>
          <a:bodyPr>
            <a:normAutofit/>
          </a:bodyPr>
          <a:lstStyle/>
          <a:p>
            <a:pPr>
              <a:buNone/>
            </a:pPr>
            <a:r>
              <a:rPr lang="en-US" sz="1800" dirty="0" smtClean="0"/>
              <a:t>	Two important roles for the secondary market that can be identified:</a:t>
            </a:r>
          </a:p>
          <a:p>
            <a:endParaRPr lang="en-US" sz="800" dirty="0" smtClean="0"/>
          </a:p>
          <a:p>
            <a:pPr algn="just"/>
            <a:r>
              <a:rPr lang="en-US" sz="1800" b="1" i="1" dirty="0" smtClean="0"/>
              <a:t>Liquidity:</a:t>
            </a:r>
            <a:r>
              <a:rPr lang="en-US" sz="1800" dirty="0" smtClean="0"/>
              <a:t> One of the aspects that will be important for the purchaser of a new security is their ability to sell it at a later date. If it cannot be sold, then the purchaser is making a commitment for the lifetime of the asset. Clearly, given two otherwise identical assets an investor would prefer to own the one which can most easily be traded. Thus new securities would have a lower value if they could not be subsequently traded. The existence of a secondary market allows such trading and increases the liquidity and value of an asset.</a:t>
            </a:r>
          </a:p>
          <a:p>
            <a:pPr algn="just"/>
            <a:endParaRPr lang="en-US" sz="1600" dirty="0" smtClean="0"/>
          </a:p>
          <a:p>
            <a:pPr algn="just"/>
            <a:r>
              <a:rPr lang="en-US" sz="1800" b="1" i="1" dirty="0" smtClean="0"/>
              <a:t>Value: </a:t>
            </a:r>
            <a:r>
              <a:rPr lang="en-US" sz="1800" dirty="0" smtClean="0"/>
              <a:t>Trading in assets reveals information and provides a valuation of those assets. The assignment of values guides investment decisions by showing the most valuable uses for resources and helps in the attainment of economic efficiency. Without the secondary market this information would not be transmitted.</a:t>
            </a:r>
            <a:endParaRPr lang="en-US" sz="1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Classification of market</a:t>
            </a:r>
            <a:br>
              <a:rPr lang="en-US" sz="2800" dirty="0" smtClean="0"/>
            </a:br>
            <a:r>
              <a:rPr lang="en-US" sz="2800" dirty="0" smtClean="0"/>
              <a:t>Primary and Secondary Markets</a:t>
            </a:r>
            <a:endParaRPr lang="en-US" sz="2800" dirty="0"/>
          </a:p>
        </p:txBody>
      </p:sp>
      <p:sp>
        <p:nvSpPr>
          <p:cNvPr id="3" name="Content Placeholder 2"/>
          <p:cNvSpPr>
            <a:spLocks noGrp="1"/>
          </p:cNvSpPr>
          <p:nvPr>
            <p:ph idx="1"/>
          </p:nvPr>
        </p:nvSpPr>
        <p:spPr/>
        <p:txBody>
          <a:bodyPr>
            <a:normAutofit/>
          </a:bodyPr>
          <a:lstStyle/>
          <a:p>
            <a:pPr>
              <a:buNone/>
            </a:pPr>
            <a:r>
              <a:rPr lang="en-US" sz="2000" dirty="0" smtClean="0"/>
              <a:t>The main function of the stock market are:</a:t>
            </a:r>
          </a:p>
          <a:p>
            <a:pPr>
              <a:buNone/>
            </a:pPr>
            <a:endParaRPr lang="en-US" sz="2400" dirty="0" smtClean="0"/>
          </a:p>
          <a:p>
            <a:pPr>
              <a:buNone/>
            </a:pPr>
            <a:r>
              <a:rPr lang="en-US" sz="1800" dirty="0" smtClean="0"/>
              <a:t>(a)</a:t>
            </a:r>
            <a:r>
              <a:rPr lang="en-US" sz="2400" dirty="0" smtClean="0"/>
              <a:t>	</a:t>
            </a:r>
            <a:r>
              <a:rPr lang="en-US" sz="1800" dirty="0" smtClean="0"/>
              <a:t>To bring the companies and investors together, so that:</a:t>
            </a:r>
          </a:p>
          <a:p>
            <a:pPr lvl="2"/>
            <a:endParaRPr lang="en-US" sz="1800" dirty="0" smtClean="0"/>
          </a:p>
          <a:p>
            <a:pPr lvl="2"/>
            <a:r>
              <a:rPr lang="en-US" sz="1800" dirty="0" smtClean="0"/>
              <a:t>Investors can put risk capital into companies;</a:t>
            </a:r>
          </a:p>
          <a:p>
            <a:pPr lvl="2" algn="just"/>
            <a:r>
              <a:rPr lang="en-US" sz="1800" dirty="0" smtClean="0"/>
              <a:t>Companies can value the capital that they raise to 	invest in new capital projects.</a:t>
            </a:r>
          </a:p>
          <a:p>
            <a:pPr lvl="2" algn="just">
              <a:buNone/>
            </a:pPr>
            <a:endParaRPr lang="en-US" sz="1800" dirty="0" smtClean="0"/>
          </a:p>
          <a:p>
            <a:pPr algn="just">
              <a:buNone/>
            </a:pPr>
            <a:r>
              <a:rPr lang="en-US" sz="1800" dirty="0" smtClean="0"/>
              <a:t>(b)		To provide investors with a means of selling their 	investment, 	should they wish to do so, by offering a 	ready market in the 	buying and selling of existing 	shares and loan stock. </a:t>
            </a:r>
          </a:p>
          <a:p>
            <a:pPr algn="just">
              <a:buNone/>
            </a:pPr>
            <a:endParaRPr lang="en-US" sz="2400" dirty="0" smtClean="0"/>
          </a:p>
          <a:p>
            <a:pPr>
              <a:buNone/>
            </a:pPr>
            <a:endParaRPr lang="en-US"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Classification of market</a:t>
            </a:r>
            <a:br>
              <a:rPr lang="en-US" sz="2800" dirty="0" smtClean="0"/>
            </a:br>
            <a:r>
              <a:rPr lang="en-US" sz="2800" dirty="0" smtClean="0"/>
              <a:t>Call and Continuous</a:t>
            </a:r>
            <a:endParaRPr lang="en-US" sz="2800" dirty="0"/>
          </a:p>
        </p:txBody>
      </p:sp>
      <p:sp>
        <p:nvSpPr>
          <p:cNvPr id="3" name="Content Placeholder 2"/>
          <p:cNvSpPr>
            <a:spLocks noGrp="1"/>
          </p:cNvSpPr>
          <p:nvPr>
            <p:ph idx="1"/>
          </p:nvPr>
        </p:nvSpPr>
        <p:spPr/>
        <p:txBody>
          <a:bodyPr>
            <a:normAutofit/>
          </a:bodyPr>
          <a:lstStyle/>
          <a:p>
            <a:pPr algn="just">
              <a:buNone/>
            </a:pPr>
            <a:r>
              <a:rPr lang="en-US" sz="1800" dirty="0" smtClean="0"/>
              <a:t>	A second way to classify markets is by the nature of trading and the time periods at which trading can take place.</a:t>
            </a:r>
          </a:p>
          <a:p>
            <a:pPr algn="just">
              <a:buNone/>
            </a:pPr>
            <a:endParaRPr lang="en-US" sz="1800" dirty="0" smtClean="0"/>
          </a:p>
          <a:p>
            <a:pPr algn="just">
              <a:buNone/>
            </a:pPr>
            <a:r>
              <a:rPr lang="en-US" sz="1800" dirty="0" smtClean="0"/>
              <a:t>	</a:t>
            </a:r>
            <a:r>
              <a:rPr lang="en-US" sz="1800" b="1" i="1" dirty="0" smtClean="0"/>
              <a:t>In a call market </a:t>
            </a:r>
            <a:r>
              <a:rPr lang="en-US" sz="1800" dirty="0" smtClean="0"/>
              <a:t>trading takes place at specified times. Those who wish to trade are called together at a specific time and trade for a limited period. A single price is set that ensures the market clears. This can cause significant movements in price from one trading time to the next, so call markets can have provisions to limit movement from the initial price.</a:t>
            </a:r>
          </a:p>
          <a:p>
            <a:pPr algn="just">
              <a:buNone/>
            </a:pPr>
            <a:endParaRPr lang="en-US" sz="1800" dirty="0" smtClean="0"/>
          </a:p>
          <a:p>
            <a:pPr algn="just">
              <a:buNone/>
            </a:pPr>
            <a:r>
              <a:rPr lang="en-US" sz="1800" dirty="0" smtClean="0"/>
              <a:t>	</a:t>
            </a:r>
            <a:r>
              <a:rPr lang="en-US" sz="1800" b="1" i="1" dirty="0" smtClean="0"/>
              <a:t>In a continuous market </a:t>
            </a:r>
            <a:r>
              <a:rPr lang="en-US" sz="1800" dirty="0" smtClean="0"/>
              <a:t>there is trading at all times the market is open. Requests to buy and sell are made continuously. Trade is often facilitated by market makers who set prices and hold inventories.</a:t>
            </a:r>
            <a:endParaRPr lang="en-US" sz="1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Classification of market</a:t>
            </a:r>
            <a:br>
              <a:rPr lang="en-US" sz="2800" dirty="0" smtClean="0"/>
            </a:br>
            <a:r>
              <a:rPr lang="en-US" sz="2800" dirty="0" smtClean="0"/>
              <a:t>Auction and Over-the-Counter</a:t>
            </a:r>
            <a:endParaRPr lang="en-US" sz="2800" dirty="0"/>
          </a:p>
        </p:txBody>
      </p:sp>
      <p:sp>
        <p:nvSpPr>
          <p:cNvPr id="3" name="Content Placeholder 2"/>
          <p:cNvSpPr>
            <a:spLocks noGrp="1"/>
          </p:cNvSpPr>
          <p:nvPr>
            <p:ph idx="1"/>
          </p:nvPr>
        </p:nvSpPr>
        <p:spPr/>
        <p:txBody>
          <a:bodyPr>
            <a:normAutofit/>
          </a:bodyPr>
          <a:lstStyle/>
          <a:p>
            <a:pPr algn="just">
              <a:buNone/>
            </a:pPr>
            <a:r>
              <a:rPr lang="en-US" sz="1800" b="1" i="1" dirty="0" smtClean="0"/>
              <a:t>	In an auction market</a:t>
            </a:r>
            <a:r>
              <a:rPr lang="en-US" sz="1800" dirty="0" smtClean="0"/>
              <a:t> buyers and sellers enter a bidding process to determine the trading price of securities. This typically takes place at a specified location. The New York Stock Exchange is the primary example of an auction market.</a:t>
            </a:r>
          </a:p>
          <a:p>
            <a:pPr algn="just">
              <a:buNone/>
            </a:pPr>
            <a:endParaRPr lang="en-US" sz="1800" dirty="0" smtClean="0"/>
          </a:p>
          <a:p>
            <a:pPr algn="just">
              <a:buNone/>
            </a:pPr>
            <a:r>
              <a:rPr lang="en-US" sz="1800" b="1" i="1" dirty="0" smtClean="0"/>
              <a:t>	An over-the-counter market</a:t>
            </a:r>
            <a:r>
              <a:rPr lang="en-US" sz="1800" dirty="0" smtClean="0"/>
              <a:t> involves direct negotiation between broker and dealers over a computer network or by telephone. The market will have a network of dealers who make a market and are willing to buy and sell at  specified prices. They earn profit through the spread: the difference between the price at which they will buy and the price at which they will sell (the latter being higher). </a:t>
            </a:r>
            <a:r>
              <a:rPr lang="en-US" sz="1800" dirty="0" err="1" smtClean="0"/>
              <a:t>Nasdaq</a:t>
            </a:r>
            <a:r>
              <a:rPr lang="en-US" sz="1800" dirty="0" smtClean="0"/>
              <a:t> is considered to be an over-the-counter market.</a:t>
            </a:r>
            <a:endParaRPr lang="en-US" sz="1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Classification of market</a:t>
            </a:r>
            <a:br>
              <a:rPr lang="en-US" sz="2800" dirty="0" smtClean="0"/>
            </a:br>
            <a:r>
              <a:rPr lang="en-US" sz="2800" dirty="0" smtClean="0"/>
              <a:t>Money and Capital</a:t>
            </a:r>
            <a:endParaRPr lang="en-US" sz="2800" dirty="0"/>
          </a:p>
        </p:txBody>
      </p:sp>
      <p:sp>
        <p:nvSpPr>
          <p:cNvPr id="3" name="Content Placeholder 2"/>
          <p:cNvSpPr>
            <a:spLocks noGrp="1"/>
          </p:cNvSpPr>
          <p:nvPr>
            <p:ph idx="1"/>
          </p:nvPr>
        </p:nvSpPr>
        <p:spPr/>
        <p:txBody>
          <a:bodyPr>
            <a:normAutofit/>
          </a:bodyPr>
          <a:lstStyle/>
          <a:p>
            <a:r>
              <a:rPr lang="en-US" sz="1800" b="1" i="1" dirty="0" smtClean="0"/>
              <a:t>The money market </a:t>
            </a:r>
            <a:r>
              <a:rPr lang="en-US" sz="1800" dirty="0" smtClean="0"/>
              <a:t>is the market for assets with a life of less than 1 year. This includes money itself and near-money assets such as short term bonds.</a:t>
            </a:r>
          </a:p>
          <a:p>
            <a:endParaRPr lang="en-US" sz="1800" dirty="0" smtClean="0"/>
          </a:p>
          <a:p>
            <a:pPr algn="just">
              <a:buNone/>
            </a:pPr>
            <a:r>
              <a:rPr lang="en-US" sz="1800" dirty="0" smtClean="0"/>
              <a:t>	Money market funds are investment companies that acquire </a:t>
            </a:r>
            <a:r>
              <a:rPr lang="en-US" sz="1800" dirty="0" err="1" smtClean="0"/>
              <a:t>highquality</a:t>
            </a:r>
            <a:r>
              <a:rPr lang="en-US" sz="1800" dirty="0" smtClean="0"/>
              <a:t>, short-term investments (referred to as </a:t>
            </a:r>
            <a:r>
              <a:rPr lang="en-US" sz="1800" i="1" dirty="0" smtClean="0"/>
              <a:t>money market instruments), such as T-bills, </a:t>
            </a:r>
            <a:r>
              <a:rPr lang="en-US" sz="1800" i="1" dirty="0" err="1" smtClean="0"/>
              <a:t>highgrade</a:t>
            </a:r>
            <a:r>
              <a:rPr lang="en-US" sz="1800" i="1" dirty="0" smtClean="0"/>
              <a:t> </a:t>
            </a:r>
            <a:r>
              <a:rPr lang="en-US" sz="1800" dirty="0" smtClean="0"/>
              <a:t>commercial paper (public short-term loans) from various corporations, and large CDs from the major money center banks.</a:t>
            </a:r>
          </a:p>
          <a:p>
            <a:endParaRPr lang="en-US" sz="1800" dirty="0" smtClean="0"/>
          </a:p>
          <a:p>
            <a:r>
              <a:rPr lang="en-US" sz="1800" b="1" i="1" dirty="0" smtClean="0"/>
              <a:t>The capital market</a:t>
            </a:r>
            <a:r>
              <a:rPr lang="en-US" sz="1800" dirty="0" smtClean="0"/>
              <a:t> is the market for assets with a life greater than 1 year such as equity and long-term bonds.</a:t>
            </a:r>
          </a:p>
          <a:p>
            <a:endParaRPr lang="en-US" sz="1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Investment Companies</a:t>
            </a:r>
            <a:endParaRPr lang="en-US" sz="2800" dirty="0"/>
          </a:p>
        </p:txBody>
      </p:sp>
      <p:sp>
        <p:nvSpPr>
          <p:cNvPr id="3" name="Content Placeholder 2"/>
          <p:cNvSpPr>
            <a:spLocks noGrp="1"/>
          </p:cNvSpPr>
          <p:nvPr>
            <p:ph idx="1"/>
          </p:nvPr>
        </p:nvSpPr>
        <p:spPr/>
        <p:txBody>
          <a:bodyPr>
            <a:normAutofit/>
          </a:bodyPr>
          <a:lstStyle/>
          <a:p>
            <a:pPr algn="just">
              <a:buNone/>
            </a:pPr>
            <a:r>
              <a:rPr lang="en-US" sz="1800" dirty="0" smtClean="0"/>
              <a:t>	An investment company sells shares in itself to raise funds to purchase a portfolio of securities. The motivation for doing this is that the pooling of funds allows advantage to be taken of diversification and of savings in transactions costs. Many investment companies operate in line with a stated policy objective, for example on the types of securities that will be purchased and the nature of the fund management.</a:t>
            </a:r>
          </a:p>
          <a:p>
            <a:pPr algn="just">
              <a:buNone/>
            </a:pPr>
            <a:endParaRPr lang="en-US" sz="1800" dirty="0" smtClean="0"/>
          </a:p>
          <a:p>
            <a:pPr algn="just">
              <a:buNone/>
            </a:pPr>
            <a:r>
              <a:rPr lang="en-US" sz="1800" b="1" i="1" dirty="0" smtClean="0"/>
              <a:t>	Forms of investment companies</a:t>
            </a:r>
          </a:p>
          <a:p>
            <a:endParaRPr lang="en-US" sz="1800" dirty="0" smtClean="0"/>
          </a:p>
          <a:p>
            <a:pPr algn="just">
              <a:buNone/>
            </a:pPr>
            <a:r>
              <a:rPr lang="en-US" sz="1800" dirty="0" smtClean="0"/>
              <a:t>	</a:t>
            </a:r>
            <a:r>
              <a:rPr lang="en-US" sz="1800" b="1" dirty="0" smtClean="0"/>
              <a:t>A unit trust </a:t>
            </a:r>
            <a:r>
              <a:rPr lang="en-US" sz="1800" dirty="0" smtClean="0"/>
              <a:t>is a registered trust in which investors purchase units. A portfolio of assets is chosen, often fixed-income securities, and passively managed by a professional manager. The size is determined by inflow of funds. Unit trusts are designed to be held for long periods with the retention of capital value a major objective.</a:t>
            </a:r>
            <a:endParaRPr lang="en-US" sz="1800" b="1" i="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Investment Companies</a:t>
            </a:r>
            <a:endParaRPr lang="en-US" dirty="0"/>
          </a:p>
        </p:txBody>
      </p:sp>
      <p:sp>
        <p:nvSpPr>
          <p:cNvPr id="3" name="Content Placeholder 2"/>
          <p:cNvSpPr>
            <a:spLocks noGrp="1"/>
          </p:cNvSpPr>
          <p:nvPr>
            <p:ph idx="1"/>
          </p:nvPr>
        </p:nvSpPr>
        <p:spPr/>
        <p:txBody>
          <a:bodyPr>
            <a:normAutofit lnSpcReduction="10000"/>
          </a:bodyPr>
          <a:lstStyle/>
          <a:p>
            <a:pPr>
              <a:buNone/>
            </a:pPr>
            <a:r>
              <a:rPr lang="en-US" sz="1800" b="1" dirty="0" smtClean="0"/>
              <a:t>	</a:t>
            </a:r>
            <a:endParaRPr lang="en-US" sz="1800" dirty="0" smtClean="0"/>
          </a:p>
          <a:p>
            <a:pPr algn="just">
              <a:buNone/>
            </a:pPr>
            <a:r>
              <a:rPr lang="en-US" sz="1800" dirty="0" smtClean="0"/>
              <a:t>	</a:t>
            </a:r>
            <a:r>
              <a:rPr lang="en-US" sz="1800" b="1" dirty="0" smtClean="0"/>
              <a:t>The closed-end investment trust </a:t>
            </a:r>
            <a:r>
              <a:rPr lang="en-US" sz="1800" dirty="0" smtClean="0"/>
              <a:t>issue a certain fixed sum of stock to raise capital. After the initial offering no additional shares are sold. This fixed capital is then managed by the trust. The initial investors purchase shares, which are then traded on the stock market.</a:t>
            </a:r>
          </a:p>
          <a:p>
            <a:pPr>
              <a:buNone/>
            </a:pPr>
            <a:r>
              <a:rPr lang="en-US" sz="1800" dirty="0" smtClean="0"/>
              <a:t>	</a:t>
            </a:r>
          </a:p>
          <a:p>
            <a:pPr>
              <a:buNone/>
            </a:pPr>
            <a:r>
              <a:rPr lang="en-US" sz="1800" b="1" dirty="0" smtClean="0"/>
              <a:t>	An open-end investment company</a:t>
            </a:r>
            <a:r>
              <a:rPr lang="en-US" sz="1800" dirty="0" smtClean="0"/>
              <a:t> (or mutual fund) continues to sell shares after the initial public offering. As investors enter and leave the company, its capitalization will continually change. Money-market funds hold money-market instrument while stock and bond and income funds hold longer-maturity assets.</a:t>
            </a:r>
          </a:p>
          <a:p>
            <a:pPr algn="just">
              <a:buNone/>
            </a:pPr>
            <a:endParaRPr lang="en-US" sz="1800" dirty="0" smtClean="0"/>
          </a:p>
          <a:p>
            <a:pPr algn="just">
              <a:buNone/>
            </a:pPr>
            <a:r>
              <a:rPr lang="en-US" sz="1800" dirty="0" smtClean="0"/>
              <a:t>	</a:t>
            </a:r>
            <a:r>
              <a:rPr lang="en-US" sz="1800" b="1" dirty="0" smtClean="0"/>
              <a:t>A hedge fund </a:t>
            </a:r>
            <a:r>
              <a:rPr lang="en-US" sz="1800" dirty="0" smtClean="0"/>
              <a:t>is an aggressively managed portfolio which takes positions on both safe and speculative opportunities. Most hedge funds are limited to a maximum of 100 investors with deposits. They trade in all financial markets, including the derivatives market.</a:t>
            </a:r>
          </a:p>
          <a:p>
            <a:pPr>
              <a:buNone/>
            </a:pPr>
            <a:endParaRPr lang="en-US" sz="1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p:txBody>
          <a:bodyPr>
            <a:normAutofit/>
          </a:bodyPr>
          <a:lstStyle/>
          <a:p>
            <a:pPr>
              <a:buClr>
                <a:srgbClr val="000000"/>
              </a:buClr>
            </a:pPr>
            <a:r>
              <a:rPr lang="en-US" sz="2800" dirty="0"/>
              <a:t>Intermediaries  </a:t>
            </a:r>
          </a:p>
        </p:txBody>
      </p:sp>
      <p:sp>
        <p:nvSpPr>
          <p:cNvPr id="242691" name="Rectangle 3"/>
          <p:cNvSpPr>
            <a:spLocks noGrp="1" noChangeArrowheads="1"/>
          </p:cNvSpPr>
          <p:nvPr>
            <p:ph type="body" idx="1"/>
          </p:nvPr>
        </p:nvSpPr>
        <p:spPr/>
        <p:txBody>
          <a:bodyPr>
            <a:normAutofit/>
          </a:bodyPr>
          <a:lstStyle/>
          <a:p>
            <a:pPr>
              <a:buClr>
                <a:srgbClr val="000000"/>
              </a:buClr>
              <a:buSzTx/>
              <a:buFontTx/>
              <a:buChar char="•"/>
            </a:pPr>
            <a:r>
              <a:rPr lang="en-US" sz="1800" dirty="0"/>
              <a:t>Brokerage  houses </a:t>
            </a:r>
          </a:p>
          <a:p>
            <a:pPr>
              <a:buClr>
                <a:srgbClr val="000000"/>
              </a:buClr>
              <a:buSzTx/>
              <a:buFontTx/>
              <a:buChar char="•"/>
            </a:pPr>
            <a:endParaRPr lang="en-US" sz="1800" dirty="0"/>
          </a:p>
          <a:p>
            <a:pPr>
              <a:buClr>
                <a:srgbClr val="000000"/>
              </a:buClr>
              <a:buSzTx/>
              <a:buFontTx/>
              <a:buChar char="•"/>
            </a:pPr>
            <a:endParaRPr lang="en-US" sz="1800" dirty="0" smtClean="0"/>
          </a:p>
          <a:p>
            <a:pPr>
              <a:buClr>
                <a:srgbClr val="000000"/>
              </a:buClr>
              <a:buSzTx/>
              <a:buFontTx/>
              <a:buChar char="•"/>
            </a:pPr>
            <a:endParaRPr lang="en-US" sz="1800" dirty="0" smtClean="0"/>
          </a:p>
          <a:p>
            <a:pPr>
              <a:buClr>
                <a:srgbClr val="000000"/>
              </a:buClr>
              <a:buSzTx/>
              <a:buFontTx/>
              <a:buChar char="•"/>
            </a:pPr>
            <a:endParaRPr lang="en-US" sz="1800" dirty="0" smtClean="0"/>
          </a:p>
          <a:p>
            <a:pPr>
              <a:buClr>
                <a:srgbClr val="000000"/>
              </a:buClr>
              <a:buSzTx/>
              <a:buFontTx/>
              <a:buChar char="•"/>
            </a:pPr>
            <a:endParaRPr lang="en-US" sz="1800" dirty="0"/>
          </a:p>
          <a:p>
            <a:pPr>
              <a:buClr>
                <a:srgbClr val="000000"/>
              </a:buClr>
              <a:buSzTx/>
              <a:buFontTx/>
              <a:buChar char="•"/>
            </a:pPr>
            <a:r>
              <a:rPr lang="en-US" sz="1800" dirty="0"/>
              <a:t>Stock brokers </a:t>
            </a:r>
          </a:p>
          <a:p>
            <a:pPr>
              <a:buClr>
                <a:srgbClr val="000000"/>
              </a:buClr>
              <a:buSzTx/>
              <a:buFontTx/>
              <a:buChar char="•"/>
            </a:pPr>
            <a:r>
              <a:rPr lang="en-US" sz="1800" dirty="0"/>
              <a:t>Advisors </a:t>
            </a:r>
          </a:p>
          <a:p>
            <a:pPr>
              <a:buClr>
                <a:srgbClr val="000000"/>
              </a:buClr>
              <a:buSzTx/>
              <a:buFontTx/>
              <a:buChar char="•"/>
            </a:pPr>
            <a:endParaRPr lang="en-US" sz="1800" dirty="0"/>
          </a:p>
        </p:txBody>
      </p:sp>
      <p:sp>
        <p:nvSpPr>
          <p:cNvPr id="242692" name="Text Box 4"/>
          <p:cNvSpPr txBox="1">
            <a:spLocks noChangeArrowheads="1"/>
          </p:cNvSpPr>
          <p:nvPr/>
        </p:nvSpPr>
        <p:spPr bwMode="auto">
          <a:xfrm>
            <a:off x="5562600" y="1752600"/>
            <a:ext cx="2301875" cy="923330"/>
          </a:xfrm>
          <a:prstGeom prst="rect">
            <a:avLst/>
          </a:prstGeom>
          <a:noFill/>
          <a:ln w="12700">
            <a:noFill/>
            <a:miter lim="800000"/>
            <a:headEnd type="none" w="sm" len="sm"/>
            <a:tailEnd type="none" w="sm" len="sm"/>
          </a:ln>
          <a:effectLst/>
        </p:spPr>
        <p:txBody>
          <a:bodyPr>
            <a:spAutoFit/>
          </a:bodyPr>
          <a:lstStyle/>
          <a:p>
            <a:r>
              <a:rPr lang="en-US" dirty="0"/>
              <a:t>Hand in Hand </a:t>
            </a:r>
          </a:p>
          <a:p>
            <a:r>
              <a:rPr lang="en-US" dirty="0" smtClean="0"/>
              <a:t>stockbrokers </a:t>
            </a:r>
            <a:endParaRPr lang="en-US" dirty="0"/>
          </a:p>
          <a:p>
            <a:r>
              <a:rPr lang="en-US" dirty="0"/>
              <a:t>Trust company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42690"/>
                                        </p:tgtEl>
                                        <p:attrNameLst>
                                          <p:attrName>style.visibility</p:attrName>
                                        </p:attrNameLst>
                                      </p:cBhvr>
                                      <p:to>
                                        <p:strVal val="visible"/>
                                      </p:to>
                                    </p:set>
                                    <p:anim calcmode="lin" valueType="num">
                                      <p:cBhvr additive="base">
                                        <p:cTn id="7" dur="500" fill="hold"/>
                                        <p:tgtEl>
                                          <p:spTgt spid="242690"/>
                                        </p:tgtEl>
                                        <p:attrNameLst>
                                          <p:attrName>ppt_x</p:attrName>
                                        </p:attrNameLst>
                                      </p:cBhvr>
                                      <p:tavLst>
                                        <p:tav tm="0">
                                          <p:val>
                                            <p:strVal val="#ppt_x"/>
                                          </p:val>
                                        </p:tav>
                                        <p:tav tm="100000">
                                          <p:val>
                                            <p:strVal val="#ppt_x"/>
                                          </p:val>
                                        </p:tav>
                                      </p:tavLst>
                                    </p:anim>
                                    <p:anim calcmode="lin" valueType="num">
                                      <p:cBhvr additive="base">
                                        <p:cTn id="8" dur="500" fill="hold"/>
                                        <p:tgtEl>
                                          <p:spTgt spid="24269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42691">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42692">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42692">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2692">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42691">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4269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Brokers</a:t>
            </a:r>
            <a:endParaRPr lang="en-US" sz="2800" dirty="0"/>
          </a:p>
        </p:txBody>
      </p:sp>
      <p:sp>
        <p:nvSpPr>
          <p:cNvPr id="3" name="Content Placeholder 2"/>
          <p:cNvSpPr>
            <a:spLocks noGrp="1"/>
          </p:cNvSpPr>
          <p:nvPr>
            <p:ph idx="1"/>
          </p:nvPr>
        </p:nvSpPr>
        <p:spPr/>
        <p:txBody>
          <a:bodyPr>
            <a:normAutofit/>
          </a:bodyPr>
          <a:lstStyle/>
          <a:p>
            <a:pPr algn="just"/>
            <a:r>
              <a:rPr lang="en-US" sz="1800" dirty="0" smtClean="0"/>
              <a:t>On most markets, such as the New York and London Stock Exchanges, an individual investor cannot trade on the market directly. Instead they must employ the services of a broker who will conduct the trade on their behalf. This section discusses brokers and the services offered by brokerages.</a:t>
            </a:r>
          </a:p>
          <a:p>
            <a:endParaRPr lang="en-US" sz="1800" dirty="0" smtClean="0"/>
          </a:p>
          <a:p>
            <a:pPr algn="just"/>
            <a:r>
              <a:rPr lang="en-US" sz="1800" dirty="0" smtClean="0"/>
              <a:t>A broker is a representative appointed by an individual investor to make transactions on their behalf. The reward for a broker is generated through commission charged on the transactions conducted. This can lead to  incentive problems since it encourages the broker to recommend excessive portfolio revision or churning. The accounts of individual investors at a brokerage are dealt with by an account executive. Institutional investors deal through special sections of retail brokerage firms</a:t>
            </a:r>
          </a:p>
          <a:p>
            <a:pPr algn="just"/>
            <a:endParaRPr lang="en-US" sz="1800" dirty="0" smtClean="0"/>
          </a:p>
          <a:p>
            <a:pPr algn="just"/>
            <a:r>
              <a:rPr lang="en-US" sz="1800" dirty="0" smtClean="0"/>
              <a:t>Brokerage firms can be classified according to the services offered and the resulting level of fee charged.</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Brokers</a:t>
            </a:r>
            <a:endParaRPr lang="en-US" sz="2800" dirty="0"/>
          </a:p>
        </p:txBody>
      </p:sp>
      <p:sp>
        <p:nvSpPr>
          <p:cNvPr id="3" name="Content Placeholder 2"/>
          <p:cNvSpPr>
            <a:spLocks noGrp="1"/>
          </p:cNvSpPr>
          <p:nvPr>
            <p:ph idx="1"/>
          </p:nvPr>
        </p:nvSpPr>
        <p:spPr/>
        <p:txBody>
          <a:bodyPr>
            <a:noAutofit/>
          </a:bodyPr>
          <a:lstStyle/>
          <a:p>
            <a:pPr algn="just">
              <a:buNone/>
            </a:pPr>
            <a:r>
              <a:rPr lang="en-US" sz="1800" dirty="0" smtClean="0"/>
              <a:t>	Traditional brokerages, now called full-service brokers, offer a range of services including information, investment advice and investment publications. They conduct the trading business of the clients and aim to guide them with their investment decisions. In addition to earning income from commissions, full-service brokers also generate revenue from a range of other activities. Amongst these are trading on their own account, commission from the selling of investment instruments such as mutual funds and payment for participation in initial public offerings.</a:t>
            </a:r>
          </a:p>
          <a:p>
            <a:pPr algn="just"/>
            <a:endParaRPr lang="en-US" sz="1800" dirty="0" smtClean="0"/>
          </a:p>
          <a:p>
            <a:pPr algn="just"/>
            <a:r>
              <a:rPr lang="en-US" sz="1800" b="1" i="1" dirty="0" smtClean="0"/>
              <a:t>Discount brokers </a:t>
            </a:r>
            <a:r>
              <a:rPr lang="en-US" sz="1800" dirty="0" smtClean="0"/>
              <a:t>offer fewer services and charge lower fees than full-service brokers. Effectively, they do not provide advice or guidance or produce publications. Their major concentration is upon the execution of trading orders. Many discount brokers operate primarily internet-based services.</a:t>
            </a:r>
            <a:endParaRPr lang="en-US" sz="1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Brokers</a:t>
            </a:r>
            <a:endParaRPr lang="en-US" sz="2800" dirty="0"/>
          </a:p>
        </p:txBody>
      </p:sp>
      <p:sp>
        <p:nvSpPr>
          <p:cNvPr id="3" name="Content Placeholder 2"/>
          <p:cNvSpPr>
            <a:spLocks noGrp="1"/>
          </p:cNvSpPr>
          <p:nvPr>
            <p:ph idx="1"/>
          </p:nvPr>
        </p:nvSpPr>
        <p:spPr/>
        <p:txBody>
          <a:bodyPr>
            <a:normAutofit/>
          </a:bodyPr>
          <a:lstStyle/>
          <a:p>
            <a:pPr algn="just">
              <a:buNone/>
            </a:pPr>
            <a:r>
              <a:rPr lang="en-US" sz="1800" dirty="0" smtClean="0"/>
              <a:t>	Before common stock can be through a broker it is first necessary to open an account with a brokerage. This can be done by either physically visiting the brokerage, by telephone or directly by the internet. It is necessary that some personal details are given to the broker.</a:t>
            </a:r>
          </a:p>
          <a:p>
            <a:pPr algn="just">
              <a:buNone/>
            </a:pPr>
            <a:endParaRPr lang="en-US" sz="1800" dirty="0" smtClean="0"/>
          </a:p>
          <a:p>
            <a:pPr algn="just">
              <a:buNone/>
            </a:pPr>
            <a:r>
              <a:rPr lang="en-US" sz="1800" dirty="0" smtClean="0"/>
              <a:t>	When opening an account at a brokerage, an investor has a choice between the two types of account. A cash account requires that the investor provides the entire funds for any stock purchase. In contrast, a margin account with a broker allows the investor to borrow from the broker to finance the purchase of assets. This allows a portfolio to be partly financed by using borrowed funds.</a:t>
            </a:r>
            <a:endParaRPr lang="en-US" sz="1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Summary</a:t>
            </a:r>
            <a:endParaRPr lang="en-US" sz="2800" dirty="0"/>
          </a:p>
        </p:txBody>
      </p:sp>
      <p:sp>
        <p:nvSpPr>
          <p:cNvPr id="3" name="Content Placeholder 2"/>
          <p:cNvSpPr>
            <a:spLocks noGrp="1"/>
          </p:cNvSpPr>
          <p:nvPr>
            <p:ph idx="1"/>
          </p:nvPr>
        </p:nvSpPr>
        <p:spPr/>
        <p:txBody>
          <a:bodyPr>
            <a:normAutofit/>
          </a:bodyPr>
          <a:lstStyle/>
          <a:p>
            <a:pPr algn="just">
              <a:buNone/>
            </a:pPr>
            <a:r>
              <a:rPr lang="en-US" sz="1800" dirty="0" smtClean="0"/>
              <a:t>	Trading is a necessary act in portfolio construction and management. Securities can be traded in a number of ways through brokers offering a range of service levels. These trading methods have been described</a:t>
            </a:r>
            <a:endParaRPr lang="en-US" sz="1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519</TotalTime>
  <Words>901</Words>
  <Application>Microsoft Office PowerPoint</Application>
  <PresentationFormat>On-screen Show (4:3)</PresentationFormat>
  <Paragraphs>156</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Basic Introduction Investment Analysis  </vt:lpstr>
      <vt:lpstr>Recap</vt:lpstr>
      <vt:lpstr>Outline</vt:lpstr>
      <vt:lpstr>Investment Process</vt:lpstr>
      <vt:lpstr>Investment Process</vt:lpstr>
      <vt:lpstr>Investment process</vt:lpstr>
      <vt:lpstr>Buying and selling</vt:lpstr>
      <vt:lpstr>Markets</vt:lpstr>
      <vt:lpstr>Characteristics of good market </vt:lpstr>
      <vt:lpstr>Characteristics of good market   </vt:lpstr>
      <vt:lpstr>Classification of market</vt:lpstr>
      <vt:lpstr>Slide 12</vt:lpstr>
      <vt:lpstr>Classification of market Primary and Secondary Markets</vt:lpstr>
      <vt:lpstr>Classification of market Primary and Secondary Markets</vt:lpstr>
      <vt:lpstr>Classification of market Primary and Secondary Markets</vt:lpstr>
      <vt:lpstr>Classification of market Call and Continuous</vt:lpstr>
      <vt:lpstr>Classification of market Auction and Over-the-Counter</vt:lpstr>
      <vt:lpstr>Classification of market Money and Capital</vt:lpstr>
      <vt:lpstr>Investment Companies</vt:lpstr>
      <vt:lpstr>Investment Companies</vt:lpstr>
      <vt:lpstr>Intermediaries  </vt:lpstr>
      <vt:lpstr>Brokers</vt:lpstr>
      <vt:lpstr>Brokers</vt:lpstr>
      <vt:lpstr>Brokers</vt:lpstr>
      <vt:lpstr>Summary</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Analysis &amp; Portfolio Management</dc:title>
  <dc:creator>Windows User</dc:creator>
  <cp:lastModifiedBy>vcomsats</cp:lastModifiedBy>
  <cp:revision>73</cp:revision>
  <dcterms:created xsi:type="dcterms:W3CDTF">2013-05-28T09:18:01Z</dcterms:created>
  <dcterms:modified xsi:type="dcterms:W3CDTF">2013-06-01T11:37:23Z</dcterms:modified>
</cp:coreProperties>
</file>