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31"/>
  </p:notesMasterIdLst>
  <p:sldIdLst>
    <p:sldId id="256" r:id="rId2"/>
    <p:sldId id="455" r:id="rId3"/>
    <p:sldId id="456" r:id="rId4"/>
    <p:sldId id="457" r:id="rId5"/>
    <p:sldId id="469" r:id="rId6"/>
    <p:sldId id="458" r:id="rId7"/>
    <p:sldId id="459" r:id="rId8"/>
    <p:sldId id="460" r:id="rId9"/>
    <p:sldId id="461" r:id="rId10"/>
    <p:sldId id="462" r:id="rId11"/>
    <p:sldId id="463" r:id="rId12"/>
    <p:sldId id="464" r:id="rId13"/>
    <p:sldId id="465" r:id="rId14"/>
    <p:sldId id="466" r:id="rId15"/>
    <p:sldId id="467" r:id="rId16"/>
    <p:sldId id="468" r:id="rId17"/>
    <p:sldId id="413" r:id="rId18"/>
    <p:sldId id="447" r:id="rId19"/>
    <p:sldId id="448" r:id="rId20"/>
    <p:sldId id="449" r:id="rId21"/>
    <p:sldId id="450" r:id="rId22"/>
    <p:sldId id="451" r:id="rId23"/>
    <p:sldId id="452" r:id="rId24"/>
    <p:sldId id="416" r:id="rId25"/>
    <p:sldId id="417" r:id="rId26"/>
    <p:sldId id="418" r:id="rId27"/>
    <p:sldId id="419" r:id="rId28"/>
    <p:sldId id="420" r:id="rId29"/>
    <p:sldId id="303"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6/18/2013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6/18/2013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latin typeface="Arial" pitchFamily="34" charset="0"/>
                <a:cs typeface="Arial" pitchFamily="34" charset="0"/>
              </a:rPr>
              <a:t>Investment Analysis and </a:t>
            </a:r>
            <a:br>
              <a:rPr lang="en-US" dirty="0" smtClean="0">
                <a:latin typeface="Arial" pitchFamily="34" charset="0"/>
                <a:cs typeface="Arial" pitchFamily="34" charset="0"/>
              </a:rPr>
            </a:br>
            <a:r>
              <a:rPr lang="en-US" dirty="0" smtClean="0">
                <a:latin typeface="Arial" pitchFamily="34" charset="0"/>
                <a:cs typeface="Arial" pitchFamily="34" charset="0"/>
              </a:rPr>
              <a:t>Portfolio management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a:t>
            </a:r>
            <a:r>
              <a:rPr lang="en-US" dirty="0" smtClean="0">
                <a:latin typeface="Arial" pitchFamily="34" charset="0"/>
                <a:cs typeface="Arial" pitchFamily="34" charset="0"/>
              </a:rPr>
              <a:t>32</a:t>
            </a:r>
            <a:endParaRPr lang="en-US" dirty="0" smtClean="0">
              <a:latin typeface="Arial" pitchFamily="34" charset="0"/>
              <a:cs typeface="Arial" pitchFamily="34" charset="0"/>
            </a:endParaRP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dirty="0" smtClean="0"/>
              <a:t>BUSINESS VALUATION</a:t>
            </a:r>
            <a:r>
              <a:rPr lang="en-US" sz="1800" dirty="0" smtClean="0"/>
              <a:t/>
            </a:r>
            <a:br>
              <a:rPr lang="en-US" sz="1800" dirty="0" smtClean="0"/>
            </a:br>
            <a:r>
              <a:rPr lang="en-US" sz="1800" dirty="0" smtClean="0"/>
              <a:t>To estimate the potential value of </a:t>
            </a:r>
            <a:br>
              <a:rPr lang="en-US" sz="1800" dirty="0" smtClean="0"/>
            </a:br>
            <a:r>
              <a:rPr lang="en-US" sz="1800" dirty="0" smtClean="0"/>
              <a:t>another company.</a:t>
            </a:r>
            <a:endParaRPr lang="en-US" sz="1800" dirty="0"/>
          </a:p>
        </p:txBody>
      </p:sp>
      <p:pic>
        <p:nvPicPr>
          <p:cNvPr id="114691" name="Picture 3"/>
          <p:cNvPicPr>
            <a:picLocks noChangeAspect="1" noChangeArrowheads="1"/>
          </p:cNvPicPr>
          <p:nvPr/>
        </p:nvPicPr>
        <p:blipFill>
          <a:blip r:embed="rId2"/>
          <a:srcRect/>
          <a:stretch>
            <a:fillRect/>
          </a:stretch>
        </p:blipFill>
        <p:spPr bwMode="auto">
          <a:xfrm>
            <a:off x="4916247" y="76200"/>
            <a:ext cx="3922953" cy="662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REASONS FOR VALUATION OF A BUSINESS</a:t>
            </a:r>
            <a:endParaRPr lang="en-US" sz="3200" dirty="0"/>
          </a:p>
        </p:txBody>
      </p:sp>
      <p:sp>
        <p:nvSpPr>
          <p:cNvPr id="3" name="Content Placeholder 2"/>
          <p:cNvSpPr>
            <a:spLocks noGrp="1"/>
          </p:cNvSpPr>
          <p:nvPr>
            <p:ph idx="1"/>
          </p:nvPr>
        </p:nvSpPr>
        <p:spPr/>
        <p:txBody>
          <a:bodyPr>
            <a:normAutofit/>
          </a:bodyPr>
          <a:lstStyle/>
          <a:p>
            <a:r>
              <a:rPr lang="en-US" sz="1800" dirty="0" smtClean="0"/>
              <a:t>To determine the price to be offered in a merger/takeover of a private company;</a:t>
            </a:r>
          </a:p>
          <a:p>
            <a:endParaRPr lang="en-US" sz="1800" dirty="0" smtClean="0"/>
          </a:p>
          <a:p>
            <a:r>
              <a:rPr lang="en-US" sz="1800" dirty="0" smtClean="0"/>
              <a:t>To aid in decisions regarding buying or selling shares of a private company;</a:t>
            </a:r>
          </a:p>
          <a:p>
            <a:endParaRPr lang="en-US" sz="1800" dirty="0" smtClean="0"/>
          </a:p>
          <a:p>
            <a:r>
              <a:rPr lang="en-US" sz="1800" dirty="0" smtClean="0"/>
              <a:t>To place a value on companies entering the stock market;</a:t>
            </a:r>
          </a:p>
          <a:p>
            <a:endParaRPr lang="en-US" sz="1800" dirty="0" smtClean="0"/>
          </a:p>
          <a:p>
            <a:r>
              <a:rPr lang="en-US" sz="1800" dirty="0" smtClean="0"/>
              <a:t>To value shares in a private company for tax/legal purposes;</a:t>
            </a:r>
          </a:p>
          <a:p>
            <a:endParaRPr lang="en-US" sz="1800" dirty="0" smtClean="0"/>
          </a:p>
          <a:p>
            <a:r>
              <a:rPr lang="en-US" sz="1800" dirty="0" smtClean="0"/>
              <a:t>To value subsidiaries/divisions for disposal, MBOs etc.</a:t>
            </a:r>
            <a:endParaRPr lang="en-US" sz="1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METHODS OF BUSINESS VALUATION</a:t>
            </a:r>
            <a:endParaRPr lang="en-US" sz="3200" dirty="0"/>
          </a:p>
        </p:txBody>
      </p:sp>
      <p:sp>
        <p:nvSpPr>
          <p:cNvPr id="3" name="Content Placeholder 2"/>
          <p:cNvSpPr>
            <a:spLocks noGrp="1"/>
          </p:cNvSpPr>
          <p:nvPr>
            <p:ph idx="1"/>
          </p:nvPr>
        </p:nvSpPr>
        <p:spPr/>
        <p:txBody>
          <a:bodyPr>
            <a:normAutofit fontScale="55000" lnSpcReduction="20000"/>
          </a:bodyPr>
          <a:lstStyle/>
          <a:p>
            <a:pPr>
              <a:buNone/>
            </a:pPr>
            <a:r>
              <a:rPr lang="en-US" sz="4400" dirty="0" smtClean="0"/>
              <a:t>Range of values</a:t>
            </a:r>
          </a:p>
          <a:p>
            <a:endParaRPr lang="en-US" dirty="0" smtClean="0"/>
          </a:p>
          <a:p>
            <a:r>
              <a:rPr lang="en-US" dirty="0" smtClean="0"/>
              <a:t>When a business/company/division is valued it is not a precise exercise and there is no right answer to the question of what it is worth.</a:t>
            </a:r>
          </a:p>
          <a:p>
            <a:pPr algn="just"/>
            <a:endParaRPr lang="en-US" dirty="0" smtClean="0"/>
          </a:p>
          <a:p>
            <a:pPr algn="just"/>
            <a:r>
              <a:rPr lang="en-US" dirty="0" smtClean="0"/>
              <a:t>There are a variety of different methods of valuing businesses which will all produce different overall values. In any examination question it is likely that students would be expected to use a number of different valuation methods in order to determine a range of prices that could then be used in negotiations.</a:t>
            </a:r>
          </a:p>
          <a:p>
            <a:endParaRPr lang="en-US" dirty="0" smtClean="0"/>
          </a:p>
          <a:p>
            <a:r>
              <a:rPr lang="en-US" dirty="0" smtClean="0"/>
              <a:t>In the following paragraphs these methods of valuation will be considered:</a:t>
            </a:r>
          </a:p>
          <a:p>
            <a:pPr>
              <a:buNone/>
            </a:pPr>
            <a:r>
              <a:rPr lang="en-US" dirty="0" smtClean="0"/>
              <a:t>	􀂉 assets based valuation</a:t>
            </a:r>
          </a:p>
          <a:p>
            <a:pPr>
              <a:buNone/>
            </a:pPr>
            <a:r>
              <a:rPr lang="en-US" dirty="0" smtClean="0"/>
              <a:t>	􀂉 earnings based valuation</a:t>
            </a:r>
          </a:p>
          <a:p>
            <a:pPr>
              <a:buNone/>
            </a:pPr>
            <a:r>
              <a:rPr lang="en-US" dirty="0" smtClean="0"/>
              <a:t>	􀂉 dividend based valuation</a:t>
            </a:r>
          </a:p>
          <a:p>
            <a:pPr>
              <a:buNone/>
            </a:pPr>
            <a:r>
              <a:rPr lang="en-US" dirty="0" smtClean="0"/>
              <a:t>	􀂉 cash flow based valuation.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dirty="0" smtClean="0"/>
              <a:t>ASSET BASED VALUATION METHODS</a:t>
            </a:r>
            <a:br>
              <a:rPr lang="en-US" sz="2800" dirty="0" smtClean="0"/>
            </a:br>
            <a:endParaRPr lang="en-US" sz="2800" dirty="0"/>
          </a:p>
        </p:txBody>
      </p:sp>
      <p:sp>
        <p:nvSpPr>
          <p:cNvPr id="3" name="Content Placeholder 2"/>
          <p:cNvSpPr>
            <a:spLocks noGrp="1"/>
          </p:cNvSpPr>
          <p:nvPr>
            <p:ph idx="1"/>
          </p:nvPr>
        </p:nvSpPr>
        <p:spPr>
          <a:xfrm>
            <a:off x="457200" y="1066800"/>
            <a:ext cx="8229600" cy="5059363"/>
          </a:xfrm>
        </p:spPr>
        <p:txBody>
          <a:bodyPr>
            <a:normAutofit lnSpcReduction="10000"/>
          </a:bodyPr>
          <a:lstStyle/>
          <a:p>
            <a:pPr>
              <a:buNone/>
            </a:pPr>
            <a:r>
              <a:rPr lang="en-GB" sz="1800" dirty="0" smtClean="0"/>
              <a:t>	Net assets = Assets – Liabilities.</a:t>
            </a:r>
            <a:endParaRPr lang="en-US" sz="1800" dirty="0" smtClean="0"/>
          </a:p>
          <a:p>
            <a:pPr>
              <a:buNone/>
            </a:pPr>
            <a:r>
              <a:rPr lang="en-GB" sz="1800" dirty="0" smtClean="0"/>
              <a:t> </a:t>
            </a:r>
          </a:p>
          <a:p>
            <a:pPr>
              <a:buNone/>
            </a:pPr>
            <a:r>
              <a:rPr lang="en-GB" sz="1800" b="1" dirty="0" smtClean="0"/>
              <a:t>	</a:t>
            </a:r>
            <a:r>
              <a:rPr lang="en-GB" sz="1800" b="1" u="sng" dirty="0" smtClean="0"/>
              <a:t>Option 1 – Net assets based on book values</a:t>
            </a:r>
            <a:endParaRPr lang="en-US" sz="1800" dirty="0" smtClean="0"/>
          </a:p>
          <a:p>
            <a:pPr>
              <a:buNone/>
            </a:pPr>
            <a:endParaRPr lang="en-GB" sz="1800" dirty="0" smtClean="0"/>
          </a:p>
          <a:p>
            <a:pPr>
              <a:buNone/>
            </a:pPr>
            <a:r>
              <a:rPr lang="en-GB" sz="1800" dirty="0" smtClean="0"/>
              <a:t> </a:t>
            </a:r>
            <a:endParaRPr lang="en-US" sz="1800" dirty="0" smtClean="0"/>
          </a:p>
          <a:p>
            <a:pPr>
              <a:buNone/>
            </a:pPr>
            <a:r>
              <a:rPr lang="en-GB" sz="1800" dirty="0" smtClean="0"/>
              <a:t>	This option is not a very suitable basis since, it accounts for the historical cost of the assets and liabilities which are not relevant.</a:t>
            </a:r>
            <a:endParaRPr lang="en-US" sz="1800" dirty="0" smtClean="0"/>
          </a:p>
          <a:p>
            <a:pPr>
              <a:buNone/>
            </a:pPr>
            <a:r>
              <a:rPr lang="en-GB" sz="1800" dirty="0" smtClean="0"/>
              <a:t> </a:t>
            </a:r>
            <a:endParaRPr lang="en-US" sz="1800" dirty="0" smtClean="0"/>
          </a:p>
          <a:p>
            <a:pPr>
              <a:buNone/>
            </a:pPr>
            <a:r>
              <a:rPr lang="en-GB" sz="1800" dirty="0" smtClean="0"/>
              <a:t>	The value obtained is also called the </a:t>
            </a:r>
            <a:r>
              <a:rPr lang="en-GB" sz="1800" b="1" i="1" u="sng" dirty="0" smtClean="0"/>
              <a:t>Breakup Value of the company.</a:t>
            </a:r>
            <a:r>
              <a:rPr lang="en-GB" sz="1800" dirty="0" smtClean="0"/>
              <a:t> </a:t>
            </a:r>
            <a:endParaRPr lang="en-US" sz="1800" dirty="0" smtClean="0"/>
          </a:p>
          <a:p>
            <a:endParaRPr lang="en-GB" sz="1800" b="1" u="sng" dirty="0" smtClean="0"/>
          </a:p>
          <a:p>
            <a:pPr>
              <a:buNone/>
            </a:pPr>
            <a:r>
              <a:rPr lang="en-GB" sz="1800" b="1" dirty="0" smtClean="0"/>
              <a:t>	</a:t>
            </a:r>
            <a:r>
              <a:rPr lang="en-GB" sz="1800" b="1" u="sng" dirty="0" smtClean="0"/>
              <a:t>Option 2 – Net assets based on market values</a:t>
            </a:r>
            <a:endParaRPr lang="en-US" sz="1800" dirty="0" smtClean="0"/>
          </a:p>
          <a:p>
            <a:pPr>
              <a:buNone/>
            </a:pPr>
            <a:r>
              <a:rPr lang="en-GB" sz="1800" dirty="0" smtClean="0"/>
              <a:t> </a:t>
            </a:r>
          </a:p>
          <a:p>
            <a:pPr>
              <a:buNone/>
            </a:pPr>
            <a:endParaRPr lang="en-US" sz="1800" dirty="0" smtClean="0"/>
          </a:p>
          <a:p>
            <a:pPr>
              <a:buNone/>
            </a:pPr>
            <a:r>
              <a:rPr lang="en-GB" sz="1800" dirty="0" smtClean="0"/>
              <a:t>	A more preferred method since gives almost the fair value of the share. </a:t>
            </a:r>
            <a:endParaRPr lang="en-US" sz="1800" dirty="0" smtClean="0"/>
          </a:p>
          <a:p>
            <a:pPr>
              <a:buNone/>
            </a:pPr>
            <a:r>
              <a:rPr lang="en-GB" sz="1800" dirty="0" smtClean="0"/>
              <a:t> </a:t>
            </a:r>
            <a:endParaRPr lang="en-US" sz="1800" dirty="0" smtClean="0"/>
          </a:p>
          <a:p>
            <a:pPr>
              <a:buNone/>
            </a:pPr>
            <a:r>
              <a:rPr lang="en-GB" sz="1800" dirty="0" smtClean="0"/>
              <a:t>	This method is preferred when substantial acquisition is to be done. Moreover, it provides the </a:t>
            </a:r>
            <a:r>
              <a:rPr lang="en-GB" sz="1800" b="1" i="1" u="sng" dirty="0" smtClean="0"/>
              <a:t>Floor Value of the Business</a:t>
            </a:r>
            <a:endParaRPr lang="en-US" sz="1800" dirty="0"/>
          </a:p>
        </p:txBody>
      </p:sp>
      <p:pic>
        <p:nvPicPr>
          <p:cNvPr id="5" name="Picture 2"/>
          <p:cNvPicPr>
            <a:picLocks noChangeAspect="1" noChangeArrowheads="1"/>
          </p:cNvPicPr>
          <p:nvPr/>
        </p:nvPicPr>
        <p:blipFill>
          <a:blip r:embed="rId2"/>
          <a:srcRect/>
          <a:stretch>
            <a:fillRect/>
          </a:stretch>
        </p:blipFill>
        <p:spPr bwMode="auto">
          <a:xfrm>
            <a:off x="4572000" y="1981200"/>
            <a:ext cx="3905250" cy="495300"/>
          </a:xfrm>
          <a:prstGeom prst="rect">
            <a:avLst/>
          </a:prstGeom>
          <a:noFill/>
          <a:ln w="9525">
            <a:noFill/>
            <a:miter lim="800000"/>
            <a:headEnd/>
            <a:tailEnd/>
          </a:ln>
        </p:spPr>
      </p:pic>
      <p:pic>
        <p:nvPicPr>
          <p:cNvPr id="6" name="Picture 3"/>
          <p:cNvPicPr>
            <a:picLocks noChangeAspect="1" noChangeArrowheads="1"/>
          </p:cNvPicPr>
          <p:nvPr/>
        </p:nvPicPr>
        <p:blipFill>
          <a:blip r:embed="rId3"/>
          <a:srcRect/>
          <a:stretch>
            <a:fillRect/>
          </a:stretch>
        </p:blipFill>
        <p:spPr bwMode="auto">
          <a:xfrm>
            <a:off x="3733800" y="4381500"/>
            <a:ext cx="4267200" cy="495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pPr algn="l"/>
            <a:r>
              <a:rPr lang="en-US" sz="2400" dirty="0" smtClean="0"/>
              <a:t>ASSET BASED VALUATION METHODS</a:t>
            </a:r>
            <a:br>
              <a:rPr lang="en-US" sz="2400" dirty="0" smtClean="0"/>
            </a:br>
            <a:endParaRPr lang="en-US" sz="2400" dirty="0"/>
          </a:p>
        </p:txBody>
      </p:sp>
      <p:sp>
        <p:nvSpPr>
          <p:cNvPr id="3" name="Content Placeholder 2"/>
          <p:cNvSpPr>
            <a:spLocks noGrp="1"/>
          </p:cNvSpPr>
          <p:nvPr>
            <p:ph idx="1"/>
          </p:nvPr>
        </p:nvSpPr>
        <p:spPr>
          <a:xfrm>
            <a:off x="457200" y="990600"/>
            <a:ext cx="8229600" cy="5135563"/>
          </a:xfrm>
        </p:spPr>
        <p:txBody>
          <a:bodyPr>
            <a:normAutofit/>
          </a:bodyPr>
          <a:lstStyle/>
          <a:p>
            <a:pPr>
              <a:buNone/>
            </a:pPr>
            <a:endParaRPr lang="en-US" sz="1800" dirty="0" smtClean="0"/>
          </a:p>
          <a:p>
            <a:r>
              <a:rPr lang="en-US" sz="1800" b="1" dirty="0" smtClean="0"/>
              <a:t>Historic cost</a:t>
            </a:r>
          </a:p>
          <a:p>
            <a:pPr>
              <a:buNone/>
            </a:pPr>
            <a:r>
              <a:rPr lang="en-US" sz="1800" dirty="0" smtClean="0"/>
              <a:t>	= balance sheet value (book value) of the net assets</a:t>
            </a:r>
          </a:p>
          <a:p>
            <a:endParaRPr lang="en-US" sz="1800" dirty="0" smtClean="0"/>
          </a:p>
          <a:p>
            <a:pPr>
              <a:buNone/>
            </a:pPr>
            <a:r>
              <a:rPr lang="en-US" sz="1800" dirty="0" smtClean="0"/>
              <a:t>	Problems:</a:t>
            </a:r>
          </a:p>
          <a:p>
            <a:pPr>
              <a:buNone/>
            </a:pPr>
            <a:r>
              <a:rPr lang="en-US" sz="1800" dirty="0" smtClean="0"/>
              <a:t>-	meaningless total as the balance sheet does not attempt to give any indication of value;</a:t>
            </a:r>
          </a:p>
          <a:p>
            <a:pPr>
              <a:buNone/>
            </a:pPr>
            <a:r>
              <a:rPr lang="en-US" sz="1800" dirty="0" smtClean="0"/>
              <a:t>-	ignores unrecorded assets such as goodwill.</a:t>
            </a:r>
          </a:p>
          <a:p>
            <a:endParaRPr lang="en-US" sz="1800" b="1" dirty="0" smtClean="0"/>
          </a:p>
          <a:p>
            <a:r>
              <a:rPr lang="en-US" sz="1800" b="1" dirty="0" smtClean="0"/>
              <a:t>Net </a:t>
            </a:r>
            <a:r>
              <a:rPr lang="en-US" sz="1800" b="1" dirty="0" err="1" smtClean="0"/>
              <a:t>realisable</a:t>
            </a:r>
            <a:r>
              <a:rPr lang="en-US" sz="1800" b="1" dirty="0" smtClean="0"/>
              <a:t> value</a:t>
            </a:r>
          </a:p>
          <a:p>
            <a:pPr>
              <a:buNone/>
            </a:pPr>
            <a:r>
              <a:rPr lang="en-US" sz="1800" dirty="0" smtClean="0"/>
              <a:t>	= determine net </a:t>
            </a:r>
            <a:r>
              <a:rPr lang="en-US" sz="1800" dirty="0" err="1" smtClean="0"/>
              <a:t>realisable</a:t>
            </a:r>
            <a:r>
              <a:rPr lang="en-US" sz="1800" dirty="0" smtClean="0"/>
              <a:t> value of the net assets</a:t>
            </a:r>
          </a:p>
          <a:p>
            <a:pPr>
              <a:buNone/>
            </a:pPr>
            <a:endParaRPr lang="en-US" sz="1800" dirty="0" smtClean="0"/>
          </a:p>
          <a:p>
            <a:pPr>
              <a:buNone/>
            </a:pPr>
            <a:r>
              <a:rPr lang="en-US" sz="1800" dirty="0" smtClean="0"/>
              <a:t>-	This can also be considered as effectively a scrap value of the business and therefore the minimum price that might be acceptable to owner of the business.</a:t>
            </a:r>
            <a:endParaRPr lang="en-US" sz="1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1800" b="1" dirty="0" smtClean="0"/>
              <a:t>	Problems:</a:t>
            </a:r>
          </a:p>
          <a:p>
            <a:pPr>
              <a:buNone/>
            </a:pPr>
            <a:r>
              <a:rPr lang="en-US" sz="1800" dirty="0" smtClean="0"/>
              <a:t>-	estimating the NRV of assets particularly </a:t>
            </a:r>
            <a:r>
              <a:rPr lang="en-US" sz="1800" dirty="0" err="1" smtClean="0"/>
              <a:t>specialised</a:t>
            </a:r>
            <a:r>
              <a:rPr lang="en-US" sz="1800" dirty="0" smtClean="0"/>
              <a:t> assets with no general market;</a:t>
            </a:r>
          </a:p>
          <a:p>
            <a:pPr>
              <a:buNone/>
            </a:pPr>
            <a:r>
              <a:rPr lang="en-US" sz="1800" dirty="0" smtClean="0"/>
              <a:t>-	ignores unrecorded assets such as goodwill;</a:t>
            </a:r>
          </a:p>
          <a:p>
            <a:pPr algn="just">
              <a:buFontTx/>
              <a:buChar char="-"/>
            </a:pPr>
            <a:r>
              <a:rPr lang="en-US" sz="1800" dirty="0" smtClean="0"/>
              <a:t>only useful if a controlling interest is being purchased rather than a smaller interest.</a:t>
            </a:r>
          </a:p>
          <a:p>
            <a:pPr algn="just">
              <a:buFontTx/>
              <a:buChar char="-"/>
            </a:pPr>
            <a:endParaRPr lang="en-US" sz="1800" dirty="0" smtClean="0"/>
          </a:p>
          <a:p>
            <a:pPr algn="just">
              <a:buNone/>
            </a:pPr>
            <a:r>
              <a:rPr lang="en-US" sz="2400" dirty="0" smtClean="0"/>
              <a:t>Replacement cost </a:t>
            </a:r>
            <a:r>
              <a:rPr lang="en-US" sz="1600" dirty="0" smtClean="0"/>
              <a:t>= determine depreciated replacement cost of net assets</a:t>
            </a:r>
            <a:endParaRPr lang="en-US" sz="1800" dirty="0" smtClean="0"/>
          </a:p>
          <a:p>
            <a:pPr algn="just">
              <a:buNone/>
            </a:pPr>
            <a:r>
              <a:rPr lang="en-US" sz="1800" dirty="0" smtClean="0"/>
              <a:t>	This can be viewed as the cost of setting up a similar business from scratch and therefore might be the maximum price a buyer might be prepared to pay.</a:t>
            </a:r>
          </a:p>
          <a:p>
            <a:pPr>
              <a:buNone/>
            </a:pPr>
            <a:r>
              <a:rPr lang="en-US" sz="1800" dirty="0" smtClean="0"/>
              <a:t>	</a:t>
            </a:r>
            <a:r>
              <a:rPr lang="en-US" sz="1800" b="1" dirty="0" smtClean="0"/>
              <a:t>Problems:</a:t>
            </a:r>
          </a:p>
          <a:p>
            <a:pPr>
              <a:buFontTx/>
              <a:buChar char="-"/>
            </a:pPr>
            <a:r>
              <a:rPr lang="en-US" sz="1800" dirty="0" smtClean="0"/>
              <a:t>estimating depreciated replacement cost of assets particularly in the light of technological changes often difficult to find similar new asset;</a:t>
            </a:r>
          </a:p>
          <a:p>
            <a:pPr>
              <a:buFontTx/>
              <a:buChar char="-"/>
            </a:pPr>
            <a:r>
              <a:rPr lang="en-US" sz="1800" dirty="0" smtClean="0"/>
              <a:t>ignores unrecorded assets such as goodwill;</a:t>
            </a:r>
          </a:p>
          <a:p>
            <a:pPr>
              <a:buNone/>
            </a:pPr>
            <a:r>
              <a:rPr lang="en-US" sz="1800" dirty="0" smtClean="0"/>
              <a:t>-	only useful if a controlling interest is being purchased.</a:t>
            </a:r>
            <a:endParaRPr lang="en-US" sz="1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EARNINGS BASED METHODS OF VALUATION</a:t>
            </a:r>
            <a:endParaRPr lang="en-US" sz="2400" dirty="0"/>
          </a:p>
        </p:txBody>
      </p:sp>
      <p:sp>
        <p:nvSpPr>
          <p:cNvPr id="3" name="Content Placeholder 2"/>
          <p:cNvSpPr>
            <a:spLocks noGrp="1"/>
          </p:cNvSpPr>
          <p:nvPr>
            <p:ph idx="1"/>
          </p:nvPr>
        </p:nvSpPr>
        <p:spPr/>
        <p:txBody>
          <a:bodyPr>
            <a:noAutofit/>
          </a:bodyPr>
          <a:lstStyle/>
          <a:p>
            <a:pPr>
              <a:buNone/>
            </a:pPr>
            <a:r>
              <a:rPr lang="en-US" sz="1600" dirty="0" smtClean="0"/>
              <a:t>Price Earnings basis</a:t>
            </a:r>
          </a:p>
          <a:p>
            <a:endParaRPr lang="en-US" sz="1600" dirty="0" smtClean="0"/>
          </a:p>
          <a:p>
            <a:r>
              <a:rPr lang="en-US" sz="1600" b="1" dirty="0" smtClean="0"/>
              <a:t>P/E ratio = Share price / EPS</a:t>
            </a:r>
          </a:p>
          <a:p>
            <a:r>
              <a:rPr lang="en-US" sz="1600" dirty="0" smtClean="0"/>
              <a:t>Therefore </a:t>
            </a:r>
            <a:r>
              <a:rPr lang="en-US" sz="1600" b="1" dirty="0" smtClean="0"/>
              <a:t>Share price/value = P/E ratio × EPS</a:t>
            </a:r>
          </a:p>
          <a:p>
            <a:pPr>
              <a:buNone/>
            </a:pPr>
            <a:r>
              <a:rPr lang="en-US" sz="1600" dirty="0" smtClean="0"/>
              <a:t>	</a:t>
            </a:r>
          </a:p>
          <a:p>
            <a:pPr>
              <a:buNone/>
            </a:pPr>
            <a:r>
              <a:rPr lang="en-US" sz="1600" dirty="0" smtClean="0"/>
              <a:t>	This can be used for valuing the shares in an unquoted company.</a:t>
            </a:r>
          </a:p>
          <a:p>
            <a:pPr>
              <a:buNone/>
            </a:pPr>
            <a:r>
              <a:rPr lang="en-US" sz="1600" dirty="0" smtClean="0"/>
              <a:t>	</a:t>
            </a:r>
          </a:p>
          <a:p>
            <a:pPr>
              <a:buNone/>
            </a:pPr>
            <a:r>
              <a:rPr lang="en-US" sz="1600" b="1" dirty="0" smtClean="0"/>
              <a:t>	Step 1</a:t>
            </a:r>
            <a:r>
              <a:rPr lang="en-US" sz="1600" dirty="0" smtClean="0"/>
              <a:t> Select the P/E ratio of a similar quoted company.</a:t>
            </a:r>
          </a:p>
          <a:p>
            <a:pPr>
              <a:buNone/>
            </a:pPr>
            <a:r>
              <a:rPr lang="en-US" sz="1600" b="1" dirty="0" smtClean="0"/>
              <a:t>	Step 2</a:t>
            </a:r>
            <a:r>
              <a:rPr lang="en-US" sz="1600" dirty="0" smtClean="0"/>
              <a:t> Adjust downwards to reflect the additional risk of an unquoted company 	and 	 the non-marketability of unquoted shares. 2/3rds of Comparable P/E 	ratio of similar quoted company x EPS of the target company</a:t>
            </a:r>
          </a:p>
          <a:p>
            <a:pPr>
              <a:buNone/>
            </a:pPr>
            <a:r>
              <a:rPr lang="en-US" sz="1600" b="1" dirty="0" smtClean="0"/>
              <a:t>	Step 3</a:t>
            </a:r>
            <a:r>
              <a:rPr lang="en-US" sz="1600" dirty="0" smtClean="0"/>
              <a:t> Determine the maintainable earnings to use for EPS.</a:t>
            </a:r>
          </a:p>
          <a:p>
            <a:pPr>
              <a:buNone/>
            </a:pPr>
            <a:r>
              <a:rPr lang="en-US" sz="1600" dirty="0" smtClean="0"/>
              <a:t>	</a:t>
            </a:r>
          </a:p>
          <a:p>
            <a:pPr algn="just">
              <a:buNone/>
            </a:pPr>
            <a:r>
              <a:rPr lang="en-US" sz="1600" dirty="0" smtClean="0"/>
              <a:t>	The published P/E ratio of quoted companies takes account of expected growth rates of that company, it reflects the market’s expectations for the company. Therefore using a P/E ratio gives a type of market price for an unquoted company which might be an acceptable price to the seller of the shares.</a:t>
            </a:r>
            <a:endParaRPr lang="en-US" sz="1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vert="wordArtVert"/>
          <a:lstStyle/>
          <a:p>
            <a:pPr>
              <a:buNone/>
            </a:pPr>
            <a:r>
              <a:rPr lang="en-US" dirty="0" smtClean="0"/>
              <a:t>Example</a:t>
            </a:r>
            <a:endParaRPr lang="en-US" dirty="0"/>
          </a:p>
        </p:txBody>
      </p:sp>
      <p:pic>
        <p:nvPicPr>
          <p:cNvPr id="115714" name="Picture 2"/>
          <p:cNvPicPr>
            <a:picLocks noChangeAspect="1" noChangeArrowheads="1"/>
          </p:cNvPicPr>
          <p:nvPr/>
        </p:nvPicPr>
        <p:blipFill>
          <a:blip r:embed="rId3"/>
          <a:srcRect/>
          <a:stretch>
            <a:fillRect/>
          </a:stretch>
        </p:blipFill>
        <p:spPr bwMode="auto">
          <a:xfrm>
            <a:off x="1600200" y="438150"/>
            <a:ext cx="7467600" cy="5981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Solution</a:t>
            </a:r>
            <a:endParaRPr lang="en-US" sz="3200" dirty="0"/>
          </a:p>
        </p:txBody>
      </p:sp>
      <p:sp>
        <p:nvSpPr>
          <p:cNvPr id="3" name="Content Placeholder 2"/>
          <p:cNvSpPr>
            <a:spLocks noGrp="1"/>
          </p:cNvSpPr>
          <p:nvPr>
            <p:ph idx="1"/>
          </p:nvPr>
        </p:nvSpPr>
        <p:spPr/>
        <p:txBody>
          <a:bodyPr/>
          <a:lstStyle/>
          <a:p>
            <a:endParaRPr lang="en-US"/>
          </a:p>
        </p:txBody>
      </p:sp>
      <p:pic>
        <p:nvPicPr>
          <p:cNvPr id="116738" name="Picture 2"/>
          <p:cNvPicPr>
            <a:picLocks noChangeAspect="1" noChangeArrowheads="1"/>
          </p:cNvPicPr>
          <p:nvPr/>
        </p:nvPicPr>
        <p:blipFill>
          <a:blip r:embed="rId2"/>
          <a:srcRect/>
          <a:stretch>
            <a:fillRect/>
          </a:stretch>
        </p:blipFill>
        <p:spPr bwMode="auto">
          <a:xfrm>
            <a:off x="623888" y="1600200"/>
            <a:ext cx="7896225" cy="195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Accounting rate of return method (ARR)</a:t>
            </a:r>
            <a:endParaRPr lang="en-US" sz="2400" dirty="0"/>
          </a:p>
        </p:txBody>
      </p:sp>
      <p:sp>
        <p:nvSpPr>
          <p:cNvPr id="3" name="Content Placeholder 2"/>
          <p:cNvSpPr>
            <a:spLocks noGrp="1"/>
          </p:cNvSpPr>
          <p:nvPr>
            <p:ph idx="1"/>
          </p:nvPr>
        </p:nvSpPr>
        <p:spPr>
          <a:xfrm>
            <a:off x="457200" y="1066800"/>
            <a:ext cx="8229600" cy="5059363"/>
          </a:xfrm>
        </p:spPr>
        <p:txBody>
          <a:bodyPr>
            <a:normAutofit/>
          </a:bodyPr>
          <a:lstStyle/>
          <a:p>
            <a:endParaRPr lang="en-US" sz="1800" dirty="0" smtClean="0"/>
          </a:p>
          <a:p>
            <a:endParaRPr lang="en-US" sz="1800" dirty="0" smtClean="0"/>
          </a:p>
          <a:p>
            <a:endParaRPr lang="en-US" sz="1800" dirty="0" smtClean="0"/>
          </a:p>
          <a:p>
            <a:endParaRPr lang="en-US" sz="1800" dirty="0" smtClean="0"/>
          </a:p>
          <a:p>
            <a:pPr>
              <a:buNone/>
            </a:pPr>
            <a:r>
              <a:rPr lang="en-US" sz="1800" dirty="0" smtClean="0"/>
              <a:t>	</a:t>
            </a:r>
            <a:r>
              <a:rPr lang="en-US" sz="1800" b="1" dirty="0" smtClean="0"/>
              <a:t>Problems:</a:t>
            </a:r>
          </a:p>
          <a:p>
            <a:pPr>
              <a:buFontTx/>
              <a:buChar char="-"/>
            </a:pPr>
            <a:endParaRPr lang="en-US" sz="1800" dirty="0" smtClean="0"/>
          </a:p>
          <a:p>
            <a:pPr>
              <a:buFontTx/>
              <a:buChar char="-"/>
            </a:pPr>
            <a:r>
              <a:rPr lang="en-US" sz="1800" dirty="0" smtClean="0"/>
              <a:t>determining maintainable future earnings from target company;</a:t>
            </a:r>
          </a:p>
          <a:p>
            <a:pPr>
              <a:buFontTx/>
              <a:buChar char="-"/>
            </a:pPr>
            <a:r>
              <a:rPr lang="en-US" sz="1800" dirty="0" smtClean="0"/>
              <a:t>estimating appropriate ROCE for performance of target company;</a:t>
            </a:r>
          </a:p>
          <a:p>
            <a:pPr>
              <a:buFontTx/>
              <a:buChar char="-"/>
            </a:pPr>
            <a:r>
              <a:rPr lang="en-US" sz="1800" dirty="0" smtClean="0"/>
              <a:t>accounting policies can affect valuation.</a:t>
            </a:r>
          </a:p>
          <a:p>
            <a:pPr>
              <a:buFontTx/>
              <a:buChar char="-"/>
            </a:pPr>
            <a:endParaRPr lang="en-US" sz="1800" dirty="0" smtClean="0"/>
          </a:p>
          <a:p>
            <a:pPr algn="just">
              <a:buNone/>
            </a:pPr>
            <a:r>
              <a:rPr lang="en-US" sz="1800" dirty="0" smtClean="0"/>
              <a:t>	This method gives an indication of what the target company might be worth to the buyer but it takes no account of growth prospects.</a:t>
            </a:r>
          </a:p>
          <a:p>
            <a:endParaRPr lang="en-US" sz="1800" dirty="0"/>
          </a:p>
        </p:txBody>
      </p:sp>
      <p:pic>
        <p:nvPicPr>
          <p:cNvPr id="117762" name="Picture 2"/>
          <p:cNvPicPr>
            <a:picLocks noChangeAspect="1" noChangeArrowheads="1"/>
          </p:cNvPicPr>
          <p:nvPr/>
        </p:nvPicPr>
        <p:blipFill>
          <a:blip r:embed="rId2"/>
          <a:srcRect/>
          <a:stretch>
            <a:fillRect/>
          </a:stretch>
        </p:blipFill>
        <p:spPr bwMode="auto">
          <a:xfrm>
            <a:off x="533400" y="1143000"/>
            <a:ext cx="6076950" cy="904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DIVIDEND BASED METHODS OF VALUATION</a:t>
            </a:r>
            <a:endParaRPr lang="en-US" sz="2400" dirty="0"/>
          </a:p>
        </p:txBody>
      </p:sp>
      <p:sp>
        <p:nvSpPr>
          <p:cNvPr id="3" name="Content Placeholder 2"/>
          <p:cNvSpPr>
            <a:spLocks noGrp="1"/>
          </p:cNvSpPr>
          <p:nvPr>
            <p:ph idx="1"/>
          </p:nvPr>
        </p:nvSpPr>
        <p:spPr/>
        <p:txBody>
          <a:bodyPr>
            <a:normAutofit/>
          </a:bodyPr>
          <a:lstStyle/>
          <a:p>
            <a:pPr>
              <a:buNone/>
            </a:pPr>
            <a:r>
              <a:rPr lang="en-US" sz="2400" dirty="0" smtClean="0"/>
              <a:t>Dividend yield</a:t>
            </a:r>
            <a:endParaRPr lang="en-US" sz="2400" dirty="0"/>
          </a:p>
        </p:txBody>
      </p:sp>
      <p:pic>
        <p:nvPicPr>
          <p:cNvPr id="118786" name="Picture 2"/>
          <p:cNvPicPr>
            <a:picLocks noChangeAspect="1" noChangeArrowheads="1"/>
          </p:cNvPicPr>
          <p:nvPr/>
        </p:nvPicPr>
        <p:blipFill>
          <a:blip r:embed="rId2"/>
          <a:srcRect/>
          <a:stretch>
            <a:fillRect/>
          </a:stretch>
        </p:blipFill>
        <p:spPr bwMode="auto">
          <a:xfrm>
            <a:off x="2647950" y="1838325"/>
            <a:ext cx="5505450" cy="1895475"/>
          </a:xfrm>
          <a:prstGeom prst="rect">
            <a:avLst/>
          </a:prstGeom>
          <a:noFill/>
          <a:ln w="9525">
            <a:noFill/>
            <a:miter lim="800000"/>
            <a:headEnd/>
            <a:tailEnd/>
          </a:ln>
        </p:spPr>
      </p:pic>
      <p:pic>
        <p:nvPicPr>
          <p:cNvPr id="118787" name="Picture 3"/>
          <p:cNvPicPr>
            <a:picLocks noChangeAspect="1" noChangeArrowheads="1"/>
          </p:cNvPicPr>
          <p:nvPr/>
        </p:nvPicPr>
        <p:blipFill>
          <a:blip r:embed="rId3"/>
          <a:srcRect/>
          <a:stretch>
            <a:fillRect/>
          </a:stretch>
        </p:blipFill>
        <p:spPr bwMode="auto">
          <a:xfrm>
            <a:off x="871538" y="3581400"/>
            <a:ext cx="7400925" cy="2705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t>Example</a:t>
            </a:r>
            <a:endParaRPr lang="en-US" sz="3200" dirty="0"/>
          </a:p>
        </p:txBody>
      </p:sp>
      <p:sp>
        <p:nvSpPr>
          <p:cNvPr id="3" name="Content Placeholder 2"/>
          <p:cNvSpPr>
            <a:spLocks noGrp="1"/>
          </p:cNvSpPr>
          <p:nvPr>
            <p:ph idx="1"/>
          </p:nvPr>
        </p:nvSpPr>
        <p:spPr>
          <a:xfrm>
            <a:off x="457200" y="1600201"/>
            <a:ext cx="7315200" cy="2057399"/>
          </a:xfrm>
        </p:spPr>
        <p:txBody>
          <a:bodyPr>
            <a:noAutofit/>
          </a:bodyPr>
          <a:lstStyle/>
          <a:p>
            <a:pPr>
              <a:buNone/>
            </a:pPr>
            <a:r>
              <a:rPr lang="en-US" sz="1800" dirty="0" smtClean="0"/>
              <a:t>	An individual is considering the purchase of 2,000 shares in G Ltd.</a:t>
            </a:r>
          </a:p>
          <a:p>
            <a:pPr algn="just">
              <a:buNone/>
            </a:pPr>
            <a:r>
              <a:rPr lang="en-US" sz="1800" dirty="0" smtClean="0"/>
              <a:t>	G Ltd has 50,000 shares in issue and the latest dividend payments was 12 pence per share.</a:t>
            </a:r>
          </a:p>
          <a:p>
            <a:pPr algn="just">
              <a:buNone/>
            </a:pPr>
            <a:r>
              <a:rPr lang="en-US" sz="1800" dirty="0" smtClean="0"/>
              <a:t>	G Ltd is similar in type of business, size and gearing to H plc. H plc has a published dividend yield of 10%.</a:t>
            </a:r>
          </a:p>
          <a:p>
            <a:pPr>
              <a:buNone/>
            </a:pPr>
            <a:r>
              <a:rPr lang="en-US" sz="1800" dirty="0" smtClean="0"/>
              <a:t>	The BRIT rate is 20%.</a:t>
            </a:r>
          </a:p>
          <a:p>
            <a:pPr>
              <a:buNone/>
            </a:pPr>
            <a:r>
              <a:rPr lang="en-US" sz="1800" dirty="0" smtClean="0"/>
              <a:t>	Estimate a price that the individual might pay for the 2,000 shares in G Ltd.</a:t>
            </a:r>
            <a:endParaRPr lang="en-US" sz="1800" dirty="0"/>
          </a:p>
        </p:txBody>
      </p:sp>
      <p:pic>
        <p:nvPicPr>
          <p:cNvPr id="119810" name="Picture 2"/>
          <p:cNvPicPr>
            <a:picLocks noChangeAspect="1" noChangeArrowheads="1"/>
          </p:cNvPicPr>
          <p:nvPr/>
        </p:nvPicPr>
        <p:blipFill>
          <a:blip r:embed="rId2"/>
          <a:srcRect/>
          <a:stretch>
            <a:fillRect/>
          </a:stretch>
        </p:blipFill>
        <p:spPr bwMode="auto">
          <a:xfrm>
            <a:off x="3020291" y="3810000"/>
            <a:ext cx="6123709"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pPr algn="l"/>
            <a:r>
              <a:rPr lang="en-US" sz="2400" dirty="0" smtClean="0"/>
              <a:t>Dividend valuation model</a:t>
            </a:r>
            <a:endParaRPr lang="en-US" sz="2400" dirty="0"/>
          </a:p>
        </p:txBody>
      </p:sp>
      <p:pic>
        <p:nvPicPr>
          <p:cNvPr id="120834" name="Picture 2"/>
          <p:cNvPicPr>
            <a:picLocks noChangeAspect="1" noChangeArrowheads="1"/>
          </p:cNvPicPr>
          <p:nvPr/>
        </p:nvPicPr>
        <p:blipFill>
          <a:blip r:embed="rId3"/>
          <a:srcRect/>
          <a:stretch>
            <a:fillRect/>
          </a:stretch>
        </p:blipFill>
        <p:spPr bwMode="auto">
          <a:xfrm>
            <a:off x="457200" y="809625"/>
            <a:ext cx="7639050" cy="6048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t>Example</a:t>
            </a:r>
            <a:endParaRPr lang="en-US" sz="3200" dirty="0"/>
          </a:p>
        </p:txBody>
      </p:sp>
      <p:sp>
        <p:nvSpPr>
          <p:cNvPr id="3" name="Content Placeholder 2"/>
          <p:cNvSpPr>
            <a:spLocks noGrp="1"/>
          </p:cNvSpPr>
          <p:nvPr>
            <p:ph idx="1"/>
          </p:nvPr>
        </p:nvSpPr>
        <p:spPr/>
        <p:txBody>
          <a:bodyPr/>
          <a:lstStyle/>
          <a:p>
            <a:endParaRPr lang="en-US" dirty="0"/>
          </a:p>
        </p:txBody>
      </p:sp>
      <p:pic>
        <p:nvPicPr>
          <p:cNvPr id="121858" name="Picture 2"/>
          <p:cNvPicPr>
            <a:picLocks noChangeAspect="1" noChangeArrowheads="1"/>
          </p:cNvPicPr>
          <p:nvPr/>
        </p:nvPicPr>
        <p:blipFill>
          <a:blip r:embed="rId2"/>
          <a:srcRect/>
          <a:stretch>
            <a:fillRect/>
          </a:stretch>
        </p:blipFill>
        <p:spPr bwMode="auto">
          <a:xfrm>
            <a:off x="457200" y="1605135"/>
            <a:ext cx="7772400" cy="410986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t>Solution</a:t>
            </a:r>
            <a:endParaRPr lang="en-US" sz="3200"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noChangeArrowheads="1"/>
          </p:cNvPicPr>
          <p:nvPr/>
        </p:nvPicPr>
        <p:blipFill>
          <a:blip r:embed="rId3"/>
          <a:srcRect/>
          <a:stretch>
            <a:fillRect/>
          </a:stretch>
        </p:blipFill>
        <p:spPr bwMode="auto">
          <a:xfrm>
            <a:off x="304800" y="1219200"/>
            <a:ext cx="8534400" cy="5648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pPr algn="l"/>
            <a:r>
              <a:rPr lang="en-US" sz="2400" dirty="0" smtClean="0"/>
              <a:t>CASH FLOW BASED METHOD</a:t>
            </a:r>
            <a:endParaRPr lang="en-US" sz="2400" dirty="0"/>
          </a:p>
        </p:txBody>
      </p:sp>
      <p:sp>
        <p:nvSpPr>
          <p:cNvPr id="3" name="Content Placeholder 2"/>
          <p:cNvSpPr>
            <a:spLocks noGrp="1"/>
          </p:cNvSpPr>
          <p:nvPr>
            <p:ph idx="1"/>
          </p:nvPr>
        </p:nvSpPr>
        <p:spPr>
          <a:xfrm>
            <a:off x="457200" y="838200"/>
            <a:ext cx="8229600" cy="5287963"/>
          </a:xfrm>
        </p:spPr>
        <p:txBody>
          <a:bodyPr>
            <a:normAutofit/>
          </a:bodyPr>
          <a:lstStyle/>
          <a:p>
            <a:pPr>
              <a:buNone/>
            </a:pPr>
            <a:endParaRPr lang="en-US" sz="2400" dirty="0" smtClean="0"/>
          </a:p>
          <a:p>
            <a:pPr>
              <a:buNone/>
            </a:pPr>
            <a:r>
              <a:rPr lang="en-US" sz="2400" dirty="0" smtClean="0"/>
              <a:t>Present value of future cash flows</a:t>
            </a:r>
          </a:p>
          <a:p>
            <a:endParaRPr lang="en-US" sz="1800" dirty="0" smtClean="0"/>
          </a:p>
          <a:p>
            <a:r>
              <a:rPr lang="en-US" sz="1800" dirty="0" smtClean="0"/>
              <a:t>Value of company to be acquired is the present value of the estimated future cash flows for that company − in theory the best method of valuation.</a:t>
            </a:r>
            <a:endParaRPr lang="en-US" dirty="0" smtClean="0"/>
          </a:p>
          <a:p>
            <a:pPr>
              <a:buNone/>
            </a:pPr>
            <a:r>
              <a:rPr lang="en-US" dirty="0" smtClean="0"/>
              <a:t>	</a:t>
            </a:r>
            <a:r>
              <a:rPr lang="en-US" sz="1900" b="1" dirty="0" smtClean="0"/>
              <a:t>Problems:</a:t>
            </a:r>
          </a:p>
          <a:p>
            <a:endParaRPr lang="en-US" sz="1200" dirty="0" smtClean="0"/>
          </a:p>
          <a:p>
            <a:r>
              <a:rPr lang="en-US" sz="1900" dirty="0" smtClean="0"/>
              <a:t>estimating future cash flows (take account of synergy);</a:t>
            </a:r>
          </a:p>
          <a:p>
            <a:pPr algn="just"/>
            <a:r>
              <a:rPr lang="en-US" sz="1900" dirty="0" smtClean="0"/>
              <a:t>determining appropriate discount rate taking into account type of business and risk;</a:t>
            </a:r>
          </a:p>
          <a:p>
            <a:r>
              <a:rPr lang="en-US" sz="1900" dirty="0" smtClean="0"/>
              <a:t>determining an appropriate time horizon for cash flows;</a:t>
            </a:r>
          </a:p>
          <a:p>
            <a:r>
              <a:rPr lang="en-US" sz="1900" dirty="0" smtClean="0"/>
              <a:t>only useful for controlling interests.</a:t>
            </a:r>
            <a:endParaRPr lang="en-US" sz="19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1800" dirty="0" smtClean="0"/>
              <a:t>DCF can be used to estimate a present value of the future profitability of a company. Management might want to know the present value of expected profits of a business in future years. One reason for wanting this information is to enable management to put a current value on the business, possibly in order to: </a:t>
            </a:r>
          </a:p>
          <a:p>
            <a:pPr>
              <a:buNone/>
            </a:pPr>
            <a:r>
              <a:rPr lang="en-US" sz="1800" dirty="0" smtClean="0"/>
              <a:t>	</a:t>
            </a:r>
          </a:p>
          <a:p>
            <a:pPr>
              <a:buNone/>
            </a:pPr>
            <a:r>
              <a:rPr lang="en-US" sz="1800" dirty="0" smtClean="0"/>
              <a:t>	􀂄 decide how much to offer for a target company in a takeover bid, or</a:t>
            </a:r>
          </a:p>
          <a:p>
            <a:pPr>
              <a:buNone/>
            </a:pPr>
            <a:r>
              <a:rPr lang="en-US" sz="1800" dirty="0" smtClean="0"/>
              <a:t>	􀂄 decide whether to accept or reject a takeover offer from another company.</a:t>
            </a:r>
          </a:p>
          <a:p>
            <a:pPr algn="just"/>
            <a:endParaRPr lang="en-US" sz="1800" dirty="0" smtClean="0"/>
          </a:p>
          <a:p>
            <a:pPr algn="just"/>
            <a:r>
              <a:rPr lang="en-US" sz="1800" dirty="0" smtClean="0"/>
              <a:t>The value of a business can be estimated by discounting expected future cash flows from the business over a number of years into the future.</a:t>
            </a:r>
          </a:p>
          <a:p>
            <a:endParaRPr lang="en-US" sz="1800" dirty="0" smtClean="0"/>
          </a:p>
          <a:p>
            <a:pPr algn="just"/>
            <a:r>
              <a:rPr lang="en-US" sz="1800" dirty="0" smtClean="0"/>
              <a:t>However, the cash flows that should be used for discounting are the expected </a:t>
            </a:r>
            <a:r>
              <a:rPr lang="en-US" sz="1800" b="1" dirty="0" smtClean="0"/>
              <a:t>free cash flows of the business.</a:t>
            </a:r>
            <a:endParaRPr lang="en-US" sz="1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Definition of free cash flow</a:t>
            </a:r>
            <a:endParaRPr lang="en-US" sz="3200" dirty="0"/>
          </a:p>
        </p:txBody>
      </p:sp>
      <p:sp>
        <p:nvSpPr>
          <p:cNvPr id="3" name="Content Placeholder 2"/>
          <p:cNvSpPr>
            <a:spLocks noGrp="1"/>
          </p:cNvSpPr>
          <p:nvPr>
            <p:ph idx="1"/>
          </p:nvPr>
        </p:nvSpPr>
        <p:spPr/>
        <p:txBody>
          <a:bodyPr>
            <a:noAutofit/>
          </a:bodyPr>
          <a:lstStyle/>
          <a:p>
            <a:pPr algn="just"/>
            <a:r>
              <a:rPr lang="en-US" sz="1800" dirty="0" smtClean="0"/>
              <a:t>Free cash flow is the amount of cash generated by a company or business during a specified period of time (say one year) minus the cash payments that the company or business is obliged to make. Essential payments include taxation payments and capital expenditure to replace ageing non-current assets (‘replacement’ capital expenditure). Free cash flow is therefore the amount of cash generated by the company that management are able to decide how to use.</a:t>
            </a:r>
          </a:p>
          <a:p>
            <a:pPr algn="just"/>
            <a:endParaRPr lang="en-US" sz="1800" dirty="0" smtClean="0"/>
          </a:p>
          <a:p>
            <a:r>
              <a:rPr lang="en-US" sz="1800" dirty="0" smtClean="0"/>
              <a:t>However, there are differing specific definitions of free cash flow. The most appropriate definition to use might differ according to purpose.</a:t>
            </a:r>
            <a:endParaRPr lang="en-US" sz="1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Free cash flow for the firm</a:t>
            </a:r>
            <a:endParaRPr lang="en-US" sz="3200" dirty="0"/>
          </a:p>
        </p:txBody>
      </p:sp>
      <p:sp>
        <p:nvSpPr>
          <p:cNvPr id="3" name="Content Placeholder 2"/>
          <p:cNvSpPr>
            <a:spLocks noGrp="1"/>
          </p:cNvSpPr>
          <p:nvPr>
            <p:ph idx="1"/>
          </p:nvPr>
        </p:nvSpPr>
        <p:spPr/>
        <p:txBody>
          <a:bodyPr>
            <a:noAutofit/>
          </a:bodyPr>
          <a:lstStyle/>
          <a:p>
            <a:pPr algn="just"/>
            <a:r>
              <a:rPr lang="en-US" sz="1800" dirty="0" smtClean="0"/>
              <a:t>Free cash flow for the firm is the amount of free cash flow generated by the business as a whole, regardless of the source of finance. It is therefore calculated without deducting interest payments as an essential cash payment.</a:t>
            </a:r>
          </a:p>
          <a:p>
            <a:r>
              <a:rPr lang="en-US" sz="1800" dirty="0" smtClean="0"/>
              <a:t>There are differing views about whether capital expenditure for expanding the business is an essential cash payment.</a:t>
            </a:r>
          </a:p>
          <a:p>
            <a:pPr>
              <a:buNone/>
            </a:pPr>
            <a:r>
              <a:rPr lang="en-US" sz="1800" dirty="0" smtClean="0"/>
              <a:t>	􀂄 One view is that only replacement capital expenditure should be deducted as essential cash payments.</a:t>
            </a:r>
          </a:p>
          <a:p>
            <a:pPr>
              <a:buNone/>
            </a:pPr>
            <a:r>
              <a:rPr lang="en-US" sz="1800" dirty="0" smtClean="0"/>
              <a:t>	􀂄 A different view is that replacement capital expenditure and capital expenditure to grow the business internally (organically) should both be deducted in calculating free cash flows, but that capital spending on acquisitions and cash received from business disposals should be excluded.</a:t>
            </a:r>
          </a:p>
          <a:p>
            <a:pPr>
              <a:buNone/>
            </a:pPr>
            <a:r>
              <a:rPr lang="en-US" sz="1800" dirty="0" smtClean="0"/>
              <a:t>	􀂄 A third view is that all capital expenditure (net of proceeds from disposals) should be included in the calculation of free cash flow.</a:t>
            </a:r>
            <a:endParaRPr lang="en-US" sz="1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1800" dirty="0" smtClean="0"/>
              <a:t>There is no ‘correct’ answer. However, free cash flow is the amount of cash that management can decide how to use.</a:t>
            </a:r>
          </a:p>
          <a:p>
            <a:pPr>
              <a:buNone/>
            </a:pPr>
            <a:r>
              <a:rPr lang="en-US" sz="1800" dirty="0" smtClean="0"/>
              <a:t>	􀂄 If it is assumed that expanding the business is a free decision by management, only replacement capital expenditure should be deducted in calculating free cash flow.</a:t>
            </a:r>
          </a:p>
          <a:p>
            <a:pPr>
              <a:buNone/>
            </a:pPr>
            <a:r>
              <a:rPr lang="en-US" sz="1800" dirty="0" smtClean="0"/>
              <a:t>	􀂄 On the other hand, if it is assumed that capital expenditure to pay for expansion of the business is necessary to grow operating cash flows in future years, a better definition of free cash flow would be one where both replacement capital expenditure and capital expenditure to pay for growth and expansion are deducted.</a:t>
            </a:r>
            <a:endParaRPr lang="en-US" sz="1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762000"/>
            <a:ext cx="8229600" cy="5364163"/>
          </a:xfrm>
        </p:spPr>
        <p:txBody>
          <a:bodyPr>
            <a:normAutofit/>
          </a:bodyPr>
          <a:lstStyle/>
          <a:p>
            <a:r>
              <a:rPr lang="en-US" sz="2400" dirty="0" smtClean="0"/>
              <a:t>Calculating free cash flow for the firm</a:t>
            </a:r>
          </a:p>
          <a:p>
            <a:pPr algn="just">
              <a:buNone/>
            </a:pPr>
            <a:r>
              <a:rPr lang="en-US" sz="1600" dirty="0" smtClean="0"/>
              <a:t>	There are two methods of calculating free cash flow for the firm, although they are closely connected. One method starts with operating profit and the other starts with cash flow from operations (as given in the cash flow statement)</a:t>
            </a:r>
            <a:endParaRPr lang="en-US" sz="1600" dirty="0"/>
          </a:p>
        </p:txBody>
      </p:sp>
      <p:pic>
        <p:nvPicPr>
          <p:cNvPr id="1027" name="Picture 3"/>
          <p:cNvPicPr>
            <a:picLocks noChangeAspect="1" noChangeArrowheads="1"/>
          </p:cNvPicPr>
          <p:nvPr/>
        </p:nvPicPr>
        <p:blipFill>
          <a:blip r:embed="rId3"/>
          <a:srcRect/>
          <a:stretch>
            <a:fillRect/>
          </a:stretch>
        </p:blipFill>
        <p:spPr bwMode="auto">
          <a:xfrm>
            <a:off x="757679" y="1981200"/>
            <a:ext cx="7776721" cy="45763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1800" dirty="0" smtClean="0"/>
              <a:t>Free cash flow for equity is the amount of free cash flow after deduction of interest payments.</a:t>
            </a:r>
            <a:endParaRPr lang="en-US" sz="1800" dirty="0"/>
          </a:p>
        </p:txBody>
      </p:sp>
      <p:pic>
        <p:nvPicPr>
          <p:cNvPr id="2050" name="Picture 2"/>
          <p:cNvPicPr>
            <a:picLocks noChangeAspect="1" noChangeArrowheads="1"/>
          </p:cNvPicPr>
          <p:nvPr/>
        </p:nvPicPr>
        <p:blipFill>
          <a:blip r:embed="rId2"/>
          <a:srcRect/>
          <a:stretch>
            <a:fillRect/>
          </a:stretch>
        </p:blipFill>
        <p:spPr bwMode="auto">
          <a:xfrm>
            <a:off x="266700" y="2628900"/>
            <a:ext cx="8877300" cy="2476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2400" dirty="0" smtClean="0"/>
              <a:t>OTHER THEORETICAL METHODS</a:t>
            </a:r>
            <a:endParaRPr lang="en-US" sz="2400" dirty="0"/>
          </a:p>
        </p:txBody>
      </p:sp>
      <p:pic>
        <p:nvPicPr>
          <p:cNvPr id="124931" name="Picture 3"/>
          <p:cNvPicPr>
            <a:picLocks noGrp="1" noChangeAspect="1" noChangeArrowheads="1"/>
          </p:cNvPicPr>
          <p:nvPr>
            <p:ph idx="1"/>
          </p:nvPr>
        </p:nvPicPr>
        <p:blipFill>
          <a:blip r:embed="rId3"/>
          <a:srcRect/>
          <a:stretch>
            <a:fillRect/>
          </a:stretch>
        </p:blipFill>
        <p:spPr bwMode="auto">
          <a:xfrm>
            <a:off x="609600" y="969181"/>
            <a:ext cx="6781800" cy="558401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endParaRPr lang="en-US" dirty="0"/>
          </a:p>
        </p:txBody>
      </p:sp>
      <p:pic>
        <p:nvPicPr>
          <p:cNvPr id="125954" name="Picture 2"/>
          <p:cNvPicPr>
            <a:picLocks noGrp="1" noChangeAspect="1" noChangeArrowheads="1"/>
          </p:cNvPicPr>
          <p:nvPr>
            <p:ph idx="1"/>
          </p:nvPr>
        </p:nvPicPr>
        <p:blipFill>
          <a:blip r:embed="rId2"/>
          <a:srcRect/>
          <a:stretch>
            <a:fillRect/>
          </a:stretch>
        </p:blipFill>
        <p:spPr bwMode="auto">
          <a:xfrm>
            <a:off x="533400" y="1176428"/>
            <a:ext cx="7543800" cy="563245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26978" name="Picture 2"/>
          <p:cNvPicPr>
            <a:picLocks noChangeAspect="1" noChangeArrowheads="1"/>
          </p:cNvPicPr>
          <p:nvPr/>
        </p:nvPicPr>
        <p:blipFill>
          <a:blip r:embed="rId2"/>
          <a:srcRect/>
          <a:stretch>
            <a:fillRect/>
          </a:stretch>
        </p:blipFill>
        <p:spPr bwMode="auto">
          <a:xfrm>
            <a:off x="457200" y="1524000"/>
            <a:ext cx="7553325" cy="4867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PRACTICAL POINTS</a:t>
            </a:r>
            <a:endParaRPr lang="en-US" sz="3200" dirty="0"/>
          </a:p>
        </p:txBody>
      </p:sp>
      <p:sp>
        <p:nvSpPr>
          <p:cNvPr id="3" name="Content Placeholder 2"/>
          <p:cNvSpPr>
            <a:spLocks noGrp="1"/>
          </p:cNvSpPr>
          <p:nvPr>
            <p:ph idx="1"/>
          </p:nvPr>
        </p:nvSpPr>
        <p:spPr>
          <a:xfrm>
            <a:off x="457200" y="1066800"/>
            <a:ext cx="8229600" cy="5059363"/>
          </a:xfrm>
        </p:spPr>
        <p:txBody>
          <a:bodyPr>
            <a:normAutofit fontScale="55000" lnSpcReduction="20000"/>
          </a:bodyPr>
          <a:lstStyle/>
          <a:p>
            <a:pPr>
              <a:buNone/>
            </a:pPr>
            <a:r>
              <a:rPr lang="en-US" dirty="0" smtClean="0"/>
              <a:t>	When valuing any business it is important not only to provide a range of theoretical values using any of the methods discussed above but also to take into account any other practical information in the question.</a:t>
            </a:r>
          </a:p>
          <a:p>
            <a:pPr>
              <a:buNone/>
            </a:pPr>
            <a:endParaRPr lang="en-US" dirty="0" smtClean="0"/>
          </a:p>
          <a:p>
            <a:pPr>
              <a:buNone/>
            </a:pPr>
            <a:r>
              <a:rPr lang="en-US" b="1" dirty="0" smtClean="0"/>
              <a:t>	Points worth considering:</a:t>
            </a:r>
          </a:p>
          <a:p>
            <a:pPr algn="just"/>
            <a:endParaRPr lang="en-US" dirty="0" smtClean="0"/>
          </a:p>
          <a:p>
            <a:pPr algn="just"/>
            <a:r>
              <a:rPr lang="en-US" dirty="0" smtClean="0"/>
              <a:t>are all of the assets of the business recorded? − particularly in service industries where there are likely to be many human resource assets;</a:t>
            </a:r>
          </a:p>
          <a:p>
            <a:pPr algn="just"/>
            <a:r>
              <a:rPr lang="en-US" dirty="0" smtClean="0"/>
              <a:t>will key employees leave after the acquisition and what effect would this have on the value?</a:t>
            </a:r>
          </a:p>
          <a:p>
            <a:r>
              <a:rPr lang="en-US" dirty="0" smtClean="0"/>
              <a:t>do key staff have long service contracts?</a:t>
            </a:r>
          </a:p>
          <a:p>
            <a:r>
              <a:rPr lang="en-US" dirty="0" smtClean="0"/>
              <a:t>do surplus staff have long service contracts and termination penalties?</a:t>
            </a:r>
          </a:p>
          <a:p>
            <a:r>
              <a:rPr lang="en-US" dirty="0" smtClean="0"/>
              <a:t>when forecasting future figures can these be based upon past figures or does the acquirer intend changes?</a:t>
            </a:r>
          </a:p>
          <a:p>
            <a:r>
              <a:rPr lang="en-US" dirty="0" smtClean="0"/>
              <a:t>who is the value being estimated for? − the buyer, the seller or both;</a:t>
            </a:r>
          </a:p>
          <a:p>
            <a:r>
              <a:rPr lang="en-US" dirty="0" smtClean="0"/>
              <a:t>are there any restrictive covenants in the target company’s debt agreements regarding takeovers?</a:t>
            </a:r>
          </a:p>
          <a:p>
            <a:r>
              <a:rPr lang="en-US" dirty="0" smtClean="0"/>
              <a:t>are there other bidders who are likely to push up the price?</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Focus</a:t>
            </a:r>
            <a:endParaRPr lang="en-US" sz="3200" dirty="0"/>
          </a:p>
        </p:txBody>
      </p:sp>
      <p:sp>
        <p:nvSpPr>
          <p:cNvPr id="3" name="Content Placeholder 2"/>
          <p:cNvSpPr>
            <a:spLocks noGrp="1"/>
          </p:cNvSpPr>
          <p:nvPr>
            <p:ph idx="1"/>
          </p:nvPr>
        </p:nvSpPr>
        <p:spPr/>
        <p:txBody>
          <a:bodyPr>
            <a:normAutofit/>
          </a:bodyPr>
          <a:lstStyle/>
          <a:p>
            <a:pPr>
              <a:buNone/>
            </a:pPr>
            <a:r>
              <a:rPr lang="en-US" sz="1800" dirty="0" smtClean="0"/>
              <a:t>	You should now be able to prepare and justify a range of prices for valuing a business in a variety of different circumstances.</a:t>
            </a:r>
            <a:endParaRPr lang="en-US" sz="1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r>
              <a:rPr lang="en-US" dirty="0" smtClean="0"/>
              <a:t>Thank you</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2156</TotalTime>
  <Words>565</Words>
  <Application>Microsoft Office PowerPoint</Application>
  <PresentationFormat>On-screen Show (4:3)</PresentationFormat>
  <Paragraphs>158</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Investment Analysis and  Portfolio management  </vt:lpstr>
      <vt:lpstr>BUSINESS VALUATION To estimate the potential value of  another company.</vt:lpstr>
      <vt:lpstr>REASONS FOR VALUATION OF A BUSINESS</vt:lpstr>
      <vt:lpstr>METHODS OF BUSINESS VALUATION</vt:lpstr>
      <vt:lpstr>ASSET BASED VALUATION METHODS </vt:lpstr>
      <vt:lpstr>ASSET BASED VALUATION METHODS </vt:lpstr>
      <vt:lpstr>Slide 7</vt:lpstr>
      <vt:lpstr>EARNINGS BASED METHODS OF VALUATION</vt:lpstr>
      <vt:lpstr>Slide 9</vt:lpstr>
      <vt:lpstr>Solution</vt:lpstr>
      <vt:lpstr>Accounting rate of return method (ARR)</vt:lpstr>
      <vt:lpstr>DIVIDEND BASED METHODS OF VALUATION</vt:lpstr>
      <vt:lpstr>Example</vt:lpstr>
      <vt:lpstr>Dividend valuation model</vt:lpstr>
      <vt:lpstr>Example</vt:lpstr>
      <vt:lpstr>Solution</vt:lpstr>
      <vt:lpstr>CASH FLOW BASED METHOD</vt:lpstr>
      <vt:lpstr>Slide 18</vt:lpstr>
      <vt:lpstr>Definition of free cash flow</vt:lpstr>
      <vt:lpstr>Free cash flow for the firm</vt:lpstr>
      <vt:lpstr>Slide 21</vt:lpstr>
      <vt:lpstr>Slide 22</vt:lpstr>
      <vt:lpstr>Slide 23</vt:lpstr>
      <vt:lpstr>OTHER THEORETICAL METHODS</vt:lpstr>
      <vt:lpstr>Slide 25</vt:lpstr>
      <vt:lpstr>Slide 26</vt:lpstr>
      <vt:lpstr>PRACTICAL POINTS</vt:lpstr>
      <vt:lpstr>Focus</vt:lpstr>
      <vt:lpstr>Slide 29</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Administrator</cp:lastModifiedBy>
  <cp:revision>231</cp:revision>
  <dcterms:created xsi:type="dcterms:W3CDTF">2013-05-28T09:18:01Z</dcterms:created>
  <dcterms:modified xsi:type="dcterms:W3CDTF">2013-06-18T12:00:13Z</dcterms:modified>
</cp:coreProperties>
</file>