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9"/>
  </p:notesMasterIdLst>
  <p:sldIdLst>
    <p:sldId id="256" r:id="rId2"/>
    <p:sldId id="257" r:id="rId3"/>
    <p:sldId id="406" r:id="rId4"/>
    <p:sldId id="407" r:id="rId5"/>
    <p:sldId id="409" r:id="rId6"/>
    <p:sldId id="427" r:id="rId7"/>
    <p:sldId id="428" r:id="rId8"/>
    <p:sldId id="429" r:id="rId9"/>
    <p:sldId id="430" r:id="rId10"/>
    <p:sldId id="431" r:id="rId11"/>
    <p:sldId id="454" r:id="rId12"/>
    <p:sldId id="432" r:id="rId13"/>
    <p:sldId id="433" r:id="rId14"/>
    <p:sldId id="434" r:id="rId15"/>
    <p:sldId id="435" r:id="rId16"/>
    <p:sldId id="436" r:id="rId17"/>
    <p:sldId id="437" r:id="rId18"/>
    <p:sldId id="438" r:id="rId19"/>
    <p:sldId id="439" r:id="rId20"/>
    <p:sldId id="441" r:id="rId21"/>
    <p:sldId id="442" r:id="rId22"/>
    <p:sldId id="443" r:id="rId23"/>
    <p:sldId id="444" r:id="rId24"/>
    <p:sldId id="445" r:id="rId25"/>
    <p:sldId id="446" r:id="rId26"/>
    <p:sldId id="447" r:id="rId27"/>
    <p:sldId id="448" r:id="rId28"/>
    <p:sldId id="449" r:id="rId29"/>
    <p:sldId id="450" r:id="rId30"/>
    <p:sldId id="451" r:id="rId31"/>
    <p:sldId id="452" r:id="rId32"/>
    <p:sldId id="455" r:id="rId33"/>
    <p:sldId id="456" r:id="rId34"/>
    <p:sldId id="457" r:id="rId35"/>
    <p:sldId id="458" r:id="rId36"/>
    <p:sldId id="459" r:id="rId37"/>
    <p:sldId id="30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89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a:t>
            </a:r>
            <a:r>
              <a:rPr lang="en-US" dirty="0" smtClean="0">
                <a:latin typeface="Arial" pitchFamily="34" charset="0"/>
                <a:cs typeface="Arial" pitchFamily="34" charset="0"/>
              </a:rPr>
              <a:t>31</a:t>
            </a:r>
            <a:endParaRPr lang="en-US" dirty="0" smtClean="0">
              <a:latin typeface="Arial" pitchFamily="34" charset="0"/>
              <a:cs typeface="Arial" pitchFamily="34" charset="0"/>
            </a:endParaRP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pPr marL="342900" lvl="1" indent="-342900">
              <a:buFont typeface="Arial" pitchFamily="34" charset="0"/>
              <a:buChar char="•"/>
            </a:pPr>
            <a:endParaRPr lang="en-US" sz="1800" dirty="0" smtClean="0">
              <a:latin typeface="Arial" pitchFamily="34" charset="0"/>
              <a:cs typeface="Arial" pitchFamily="34" charset="0"/>
            </a:endParaRPr>
          </a:p>
          <a:p>
            <a:r>
              <a:rPr lang="en-US" sz="1800" dirty="0" smtClean="0"/>
              <a:t>CHOSSING </a:t>
            </a:r>
            <a:r>
              <a:rPr lang="en-US" sz="1800" dirty="0" smtClean="0"/>
              <a:t>A DISCOUNT RATE</a:t>
            </a:r>
          </a:p>
          <a:p>
            <a:r>
              <a:rPr lang="en-US" sz="1800" dirty="0" smtClean="0"/>
              <a:t>MERGERS AND ACQUISIITIONS</a:t>
            </a:r>
          </a:p>
          <a:p>
            <a:r>
              <a:rPr lang="en-US" sz="1800" dirty="0" smtClean="0"/>
              <a:t>VENTURE CAPITAL</a:t>
            </a:r>
          </a:p>
          <a:p>
            <a:endParaRPr lang="en-US" sz="1400" b="1" dirty="0" smtClean="0"/>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None/>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Discount Rate for Project Appraisal</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a:t>
            </a:r>
            <a:r>
              <a:rPr lang="en-US" sz="2400" dirty="0" smtClean="0"/>
              <a:t>No Changes in Financial or Business Risk.</a:t>
            </a:r>
          </a:p>
          <a:p>
            <a:endParaRPr lang="en-US" sz="1800" dirty="0" smtClean="0"/>
          </a:p>
          <a:p>
            <a:r>
              <a:rPr lang="en-US" sz="1800" dirty="0" smtClean="0"/>
              <a:t>Current WACC may be used as discount rate. </a:t>
            </a:r>
          </a:p>
          <a:p>
            <a:endParaRPr lang="en-US" sz="1800" dirty="0" smtClean="0"/>
          </a:p>
          <a:p>
            <a:r>
              <a:rPr lang="en-US" sz="1800" dirty="0" smtClean="0"/>
              <a:t>Questions are likely to be focused on how the project is to be financed to keep the WACC constant. Cost of project &amp; increase in earning (equity) will be given. Calculate revised MV by dividing increased earning with WACC &amp; compare with old MV to calculate NPV.</a:t>
            </a:r>
            <a:endParaRPr lang="en-US" sz="1800" dirty="0"/>
          </a:p>
        </p:txBody>
      </p:sp>
      <p:pic>
        <p:nvPicPr>
          <p:cNvPr id="7170" name="Picture 2"/>
          <p:cNvPicPr>
            <a:picLocks noChangeAspect="1" noChangeArrowheads="1"/>
          </p:cNvPicPr>
          <p:nvPr/>
        </p:nvPicPr>
        <p:blipFill>
          <a:blip r:embed="rId2"/>
          <a:srcRect/>
          <a:stretch>
            <a:fillRect/>
          </a:stretch>
        </p:blipFill>
        <p:spPr bwMode="auto">
          <a:xfrm>
            <a:off x="1295400" y="4343400"/>
            <a:ext cx="6315501"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dirty="0" smtClean="0"/>
              <a:t>	</a:t>
            </a:r>
            <a:r>
              <a:rPr lang="en-US" sz="2400" dirty="0" smtClean="0"/>
              <a:t>Business Risk changes / Financial Risk may or may not change</a:t>
            </a:r>
          </a:p>
          <a:p>
            <a:endParaRPr lang="en-US" sz="1800" dirty="0" smtClean="0"/>
          </a:p>
          <a:p>
            <a:r>
              <a:rPr lang="en-US" sz="1800" dirty="0" smtClean="0"/>
              <a:t>Adjusted Present Value (APV)</a:t>
            </a:r>
          </a:p>
          <a:p>
            <a:r>
              <a:rPr lang="en-US" sz="1800" dirty="0" smtClean="0"/>
              <a:t>Risk adjusted WACC (WACC)</a:t>
            </a:r>
          </a:p>
          <a:p>
            <a:endParaRPr lang="en-US" sz="1800" dirty="0" smtClean="0"/>
          </a:p>
          <a:p>
            <a:endParaRPr lang="en-US" sz="1800" dirty="0" smtClean="0"/>
          </a:p>
          <a:p>
            <a:pPr algn="just">
              <a:buNone/>
            </a:pPr>
            <a:r>
              <a:rPr lang="en-US" sz="1800" dirty="0" smtClean="0"/>
              <a:t>	</a:t>
            </a:r>
            <a:r>
              <a:rPr lang="en-US" sz="2400" dirty="0" smtClean="0"/>
              <a:t>Financial Risk Changes &amp; Business risk remains the same</a:t>
            </a:r>
          </a:p>
          <a:p>
            <a:endParaRPr lang="en-US" sz="1800" dirty="0" smtClean="0"/>
          </a:p>
          <a:p>
            <a:r>
              <a:rPr lang="en-US" sz="1800" dirty="0" smtClean="0"/>
              <a:t>Traditional Theory</a:t>
            </a:r>
          </a:p>
          <a:p>
            <a:pPr>
              <a:buNone/>
            </a:pPr>
            <a:r>
              <a:rPr lang="en-US" sz="1800" dirty="0" smtClean="0"/>
              <a:t>	Since traditional theory is not based on any formulae increase / decrease in </a:t>
            </a:r>
            <a:r>
              <a:rPr lang="en-US" sz="1800" dirty="0" err="1" smtClean="0"/>
              <a:t>Ke</a:t>
            </a:r>
            <a:r>
              <a:rPr lang="en-US" sz="1800" dirty="0" smtClean="0"/>
              <a:t> &amp; </a:t>
            </a:r>
            <a:r>
              <a:rPr lang="en-US" sz="1800" dirty="0" err="1" smtClean="0"/>
              <a:t>Kd</a:t>
            </a:r>
            <a:r>
              <a:rPr lang="en-US" sz="1800" dirty="0" smtClean="0"/>
              <a:t> will be provided (due to gearing changes)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07" name="Object 3"/>
          <p:cNvGraphicFramePr>
            <a:graphicFrameLocks noChangeAspect="1"/>
          </p:cNvGraphicFramePr>
          <p:nvPr/>
        </p:nvGraphicFramePr>
        <p:xfrm>
          <a:off x="1443038" y="195263"/>
          <a:ext cx="6257925" cy="6469062"/>
        </p:xfrm>
        <a:graphic>
          <a:graphicData uri="http://schemas.openxmlformats.org/presentationml/2006/ole">
            <p:oleObj spid="_x0000_s72707" name="Document" r:id="rId3" imgW="6257680" imgH="6469186" progId="Word.Document.12">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	Objectives</a:t>
            </a:r>
            <a:br>
              <a:rPr lang="en-US" sz="3200" dirty="0" smtClean="0"/>
            </a:br>
            <a:r>
              <a:rPr lang="en-US" sz="3200" dirty="0" smtClean="0"/>
              <a:t>MERGERS AND ACQUISITIONS</a:t>
            </a:r>
            <a:endParaRPr lang="en-US" sz="3200" dirty="0"/>
          </a:p>
        </p:txBody>
      </p:sp>
      <p:sp>
        <p:nvSpPr>
          <p:cNvPr id="3" name="Content Placeholder 2"/>
          <p:cNvSpPr>
            <a:spLocks noGrp="1"/>
          </p:cNvSpPr>
          <p:nvPr>
            <p:ph idx="1"/>
          </p:nvPr>
        </p:nvSpPr>
        <p:spPr/>
        <p:txBody>
          <a:bodyPr>
            <a:noAutofit/>
          </a:bodyPr>
          <a:lstStyle/>
          <a:p>
            <a:endParaRPr lang="en-US" sz="1800" dirty="0" smtClean="0"/>
          </a:p>
          <a:p>
            <a:r>
              <a:rPr lang="en-US" sz="1800" dirty="0" smtClean="0"/>
              <a:t>To appreciate alternative strategies for long-term growth;</a:t>
            </a:r>
          </a:p>
          <a:p>
            <a:r>
              <a:rPr lang="en-US" sz="1800" dirty="0" smtClean="0"/>
              <a:t>To understand the arguments for and against mergers and acquisitions;</a:t>
            </a:r>
          </a:p>
          <a:p>
            <a:r>
              <a:rPr lang="en-US" sz="1800" dirty="0" smtClean="0"/>
              <a:t>To describe alternative strategies and tactics of mergers and acquisitions;</a:t>
            </a:r>
          </a:p>
          <a:p>
            <a:r>
              <a:rPr lang="en-US" sz="1800" dirty="0" smtClean="0"/>
              <a:t>To discuss the variety of methods of financing mergers and acquisitions;</a:t>
            </a:r>
          </a:p>
          <a:p>
            <a:r>
              <a:rPr lang="en-US" sz="1800" dirty="0" smtClean="0"/>
              <a:t>To discuss various </a:t>
            </a:r>
            <a:r>
              <a:rPr lang="en-US" sz="1800" dirty="0" err="1" smtClean="0"/>
              <a:t>defences</a:t>
            </a:r>
            <a:r>
              <a:rPr lang="en-US" sz="1800" dirty="0" smtClean="0"/>
              <a:t> against takeovers;</a:t>
            </a:r>
          </a:p>
          <a:p>
            <a:r>
              <a:rPr lang="en-US" sz="1800" dirty="0" smtClean="0"/>
              <a:t>To discuss other methods of financial restructuring.</a:t>
            </a:r>
            <a:endParaRPr lang="en-US"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8003" name="Picture 3"/>
          <p:cNvPicPr>
            <a:picLocks noChangeAspect="1" noChangeArrowheads="1"/>
          </p:cNvPicPr>
          <p:nvPr/>
        </p:nvPicPr>
        <p:blipFill>
          <a:blip r:embed="rId2"/>
          <a:srcRect/>
          <a:stretch>
            <a:fillRect/>
          </a:stretch>
        </p:blipFill>
        <p:spPr bwMode="auto">
          <a:xfrm>
            <a:off x="2057400" y="-23813"/>
            <a:ext cx="6477000" cy="69056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29026" name="Picture 2"/>
          <p:cNvPicPr>
            <a:picLocks noChangeAspect="1" noChangeArrowheads="1"/>
          </p:cNvPicPr>
          <p:nvPr/>
        </p:nvPicPr>
        <p:blipFill>
          <a:blip r:embed="rId2"/>
          <a:srcRect/>
          <a:stretch>
            <a:fillRect/>
          </a:stretch>
        </p:blipFill>
        <p:spPr bwMode="auto">
          <a:xfrm>
            <a:off x="2038706" y="76200"/>
            <a:ext cx="6419494" cy="670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dirty="0" smtClean="0"/>
              <a:t>ARGUMENTS FOR AND AGAINST MERGERS AND</a:t>
            </a:r>
            <a:br>
              <a:rPr lang="en-US" sz="2400" dirty="0" smtClean="0"/>
            </a:br>
            <a:r>
              <a:rPr lang="en-US" sz="2400" dirty="0" smtClean="0"/>
              <a:t>ACQUISITIONS</a:t>
            </a:r>
            <a:endParaRPr lang="en-US" sz="2400" dirty="0"/>
          </a:p>
        </p:txBody>
      </p:sp>
      <p:sp>
        <p:nvSpPr>
          <p:cNvPr id="3" name="Content Placeholder 2"/>
          <p:cNvSpPr>
            <a:spLocks noGrp="1"/>
          </p:cNvSpPr>
          <p:nvPr>
            <p:ph idx="1"/>
          </p:nvPr>
        </p:nvSpPr>
        <p:spPr/>
        <p:txBody>
          <a:bodyPr>
            <a:normAutofit fontScale="77500" lnSpcReduction="20000"/>
          </a:bodyPr>
          <a:lstStyle/>
          <a:p>
            <a:pPr>
              <a:buNone/>
            </a:pPr>
            <a:r>
              <a:rPr lang="en-US" sz="2300" b="1" dirty="0" smtClean="0"/>
              <a:t>Organic growth or external growth</a:t>
            </a:r>
          </a:p>
          <a:p>
            <a:pPr algn="just"/>
            <a:endParaRPr lang="en-US" sz="2300" dirty="0" smtClean="0"/>
          </a:p>
          <a:p>
            <a:pPr algn="just"/>
            <a:r>
              <a:rPr lang="en-US" sz="2300" dirty="0" smtClean="0"/>
              <a:t>If the strategy of a company is for long-term growth then this can come from:</a:t>
            </a:r>
          </a:p>
          <a:p>
            <a:r>
              <a:rPr lang="en-US" sz="2300" dirty="0" smtClean="0"/>
              <a:t>organic growth − development of new projects by the firm financed by retentions or new debt/equity; or</a:t>
            </a:r>
          </a:p>
          <a:p>
            <a:r>
              <a:rPr lang="en-US" sz="2300" dirty="0" smtClean="0"/>
              <a:t>external growth − buying existing projects by acquiring another business.</a:t>
            </a:r>
          </a:p>
          <a:p>
            <a:endParaRPr lang="en-US" b="1" dirty="0" smtClean="0"/>
          </a:p>
          <a:p>
            <a:pPr>
              <a:buNone/>
            </a:pPr>
            <a:r>
              <a:rPr lang="en-US" sz="2300" b="1" dirty="0" smtClean="0"/>
              <a:t>Advantages of acquisition</a:t>
            </a:r>
          </a:p>
          <a:p>
            <a:endParaRPr lang="en-US" sz="2600" dirty="0" smtClean="0"/>
          </a:p>
          <a:p>
            <a:r>
              <a:rPr lang="en-US" sz="2300" dirty="0" smtClean="0"/>
              <a:t>Speed – often quicker/more immediate than organic growth;</a:t>
            </a:r>
          </a:p>
          <a:p>
            <a:pPr algn="just"/>
            <a:r>
              <a:rPr lang="en-US" sz="2300" dirty="0" smtClean="0"/>
              <a:t>Entry costs – if the cost of entering a new business is high it might be better to acquire such a business as a going concern;</a:t>
            </a:r>
          </a:p>
          <a:p>
            <a:pPr algn="just"/>
            <a:r>
              <a:rPr lang="en-US" sz="2300" dirty="0" smtClean="0"/>
              <a:t>Barriers to entry – this may mean that acquisition is the only method of entry to a new area of business;</a:t>
            </a:r>
            <a:endParaRPr lang="en-US" sz="23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r>
              <a:rPr lang="en-US" dirty="0" smtClean="0"/>
              <a:t>Risk – organic growth may be riskier than acquiring an existing business;</a:t>
            </a:r>
          </a:p>
          <a:p>
            <a:r>
              <a:rPr lang="en-US" dirty="0" smtClean="0"/>
              <a:t>Undervaluation – asset stripping is possible in an acquisition;</a:t>
            </a:r>
          </a:p>
          <a:p>
            <a:r>
              <a:rPr lang="en-US" dirty="0" smtClean="0"/>
              <a:t>Synergy – see below.</a:t>
            </a:r>
          </a:p>
          <a:p>
            <a:endParaRPr lang="en-US" b="1" dirty="0" smtClean="0"/>
          </a:p>
          <a:p>
            <a:pPr>
              <a:buNone/>
            </a:pPr>
            <a:r>
              <a:rPr lang="en-US" b="1" dirty="0" smtClean="0"/>
              <a:t>	Disadvantages of acquisition</a:t>
            </a:r>
          </a:p>
          <a:p>
            <a:r>
              <a:rPr lang="en-US" dirty="0" smtClean="0"/>
              <a:t>Entry cost – frequently premiums paid over the existing market price are considerable;</a:t>
            </a:r>
          </a:p>
          <a:p>
            <a:r>
              <a:rPr lang="en-US" dirty="0" smtClean="0"/>
              <a:t>Shareholder wealth – if the bidder pays too high a price for the victim this will reduce the bidding company's shareholders wealth.</a:t>
            </a:r>
          </a:p>
          <a:p>
            <a:endParaRPr lang="en-US" b="1" dirty="0" smtClean="0"/>
          </a:p>
          <a:p>
            <a:pPr>
              <a:buNone/>
            </a:pPr>
            <a:r>
              <a:rPr lang="en-US" b="1" dirty="0" smtClean="0"/>
              <a:t>	Synergy</a:t>
            </a:r>
          </a:p>
          <a:p>
            <a:r>
              <a:rPr lang="en-US" dirty="0" smtClean="0"/>
              <a:t>The most compelling argument for a merger or acquisition is normally the creation of synergy. The value of the two entities combined is greater than the value of the two entities separately.</a:t>
            </a:r>
          </a:p>
          <a:p>
            <a:endParaRPr lang="en-US" dirty="0" smtClean="0"/>
          </a:p>
          <a:p>
            <a:r>
              <a:rPr lang="en-US" dirty="0" smtClean="0"/>
              <a:t>Synergy: 2 + 2 = 5</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a:buNone/>
            </a:pPr>
            <a:r>
              <a:rPr lang="en-US" dirty="0" smtClean="0"/>
              <a:t>	</a:t>
            </a:r>
            <a:r>
              <a:rPr lang="en-US" sz="2900" b="1" dirty="0" smtClean="0"/>
              <a:t>Operating Synergy arises from</a:t>
            </a:r>
          </a:p>
          <a:p>
            <a:pPr>
              <a:buNone/>
            </a:pPr>
            <a:endParaRPr lang="en-US" b="1" dirty="0" smtClean="0"/>
          </a:p>
          <a:p>
            <a:r>
              <a:rPr lang="en-US" sz="2600" dirty="0" smtClean="0"/>
              <a:t>Improved productivity / cost cutting as a result of merger.</a:t>
            </a:r>
          </a:p>
          <a:p>
            <a:r>
              <a:rPr lang="en-US" sz="2600" dirty="0" smtClean="0"/>
              <a:t>Increased market share.</a:t>
            </a:r>
          </a:p>
          <a:p>
            <a:r>
              <a:rPr lang="en-US" sz="2600" dirty="0" smtClean="0"/>
              <a:t>Increased efficient use of resources / cash rich companies.</a:t>
            </a:r>
          </a:p>
          <a:p>
            <a:r>
              <a:rPr lang="en-US" sz="2600" dirty="0" smtClean="0"/>
              <a:t>Financial Synergy arises from</a:t>
            </a:r>
          </a:p>
          <a:p>
            <a:r>
              <a:rPr lang="en-US" sz="2600" dirty="0" smtClean="0"/>
              <a:t>Diversification reduces the risk of the company’s cash flows hence effecting the WACC of the company.</a:t>
            </a:r>
          </a:p>
          <a:p>
            <a:r>
              <a:rPr lang="en-US" sz="2600" dirty="0" smtClean="0"/>
              <a:t>Reduced viability &amp; return might improve the company’s credit rating increasing the debt capacity.</a:t>
            </a:r>
          </a:p>
          <a:p>
            <a:r>
              <a:rPr lang="en-US" sz="2600" dirty="0" smtClean="0"/>
              <a:t>Uses of tax shields / losses previously unutilized.</a:t>
            </a:r>
          </a:p>
          <a:p>
            <a:r>
              <a:rPr lang="en-US" sz="2600" dirty="0" smtClean="0"/>
              <a:t>Horizontal Merger Purchase of competitors</a:t>
            </a:r>
          </a:p>
          <a:p>
            <a:r>
              <a:rPr lang="en-US" sz="2600" dirty="0" smtClean="0"/>
              <a:t>Vertical Merger Purchase of suppliers / customers</a:t>
            </a:r>
          </a:p>
          <a:p>
            <a:pPr algn="just"/>
            <a:r>
              <a:rPr lang="en-US" sz="2600" b="1" dirty="0" smtClean="0"/>
              <a:t>Note: Mergers are within the same industry, diversification is used to diversify </a:t>
            </a:r>
            <a:r>
              <a:rPr lang="en-US" sz="2600" dirty="0" smtClean="0"/>
              <a:t>outside the industry or to acquire a competitor</a:t>
            </a:r>
            <a:endParaRPr lang="en-US" sz="2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a:buNone/>
            </a:pPr>
            <a:r>
              <a:rPr lang="en-US" b="1" dirty="0" smtClean="0"/>
              <a:t>	Sources of synergy</a:t>
            </a:r>
          </a:p>
          <a:p>
            <a:endParaRPr lang="en-US" dirty="0" smtClean="0"/>
          </a:p>
          <a:p>
            <a:r>
              <a:rPr lang="en-US" dirty="0" smtClean="0"/>
              <a:t>Economies of scale – bulk buying discount;</a:t>
            </a:r>
          </a:p>
          <a:p>
            <a:r>
              <a:rPr lang="en-US" dirty="0" smtClean="0"/>
              <a:t>Economies of vertical integration – purchasing customer/supplier;</a:t>
            </a:r>
          </a:p>
          <a:p>
            <a:r>
              <a:rPr lang="en-US" dirty="0" smtClean="0"/>
              <a:t>Economies of investment – use of common R&amp;D, plant etc;</a:t>
            </a:r>
          </a:p>
          <a:p>
            <a:r>
              <a:rPr lang="en-US" dirty="0" smtClean="0"/>
              <a:t>Economies of management – eradicating duplication of management skills;</a:t>
            </a:r>
          </a:p>
          <a:p>
            <a:r>
              <a:rPr lang="en-US" dirty="0" smtClean="0"/>
              <a:t>Monopoly power – possible price increases;</a:t>
            </a:r>
          </a:p>
          <a:p>
            <a:r>
              <a:rPr lang="en-US" dirty="0" smtClean="0"/>
              <a:t>Reduction in variability of cash flows – more stable cash flows might reduce borrowing costs and bankruptcy risk;</a:t>
            </a:r>
          </a:p>
          <a:p>
            <a:r>
              <a:rPr lang="en-US" dirty="0" smtClean="0"/>
              <a:t>Surplus assets – sold off and proceeds invested in new projects;</a:t>
            </a:r>
          </a:p>
          <a:p>
            <a:r>
              <a:rPr lang="en-US" dirty="0" smtClean="0"/>
              <a:t>Tax losses – reduce tax bills by acquiring company with tax losses;</a:t>
            </a:r>
          </a:p>
          <a:p>
            <a:r>
              <a:rPr lang="en-US" dirty="0" smtClean="0"/>
              <a:t>Tax shield – acquiring company with low-gearing in order to gear up and gain the benefit of the tax shield on debt interest;</a:t>
            </a:r>
          </a:p>
          <a:p>
            <a:r>
              <a:rPr lang="en-US" dirty="0" smtClean="0"/>
              <a:t>Cash cows – buying company with surplus cash to reinvest profitably.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t>	Two arguments about creation of synergy are not valid:</a:t>
            </a:r>
          </a:p>
          <a:p>
            <a:pPr algn="just"/>
            <a:r>
              <a:rPr lang="en-US" sz="1800" dirty="0" smtClean="0"/>
              <a:t>Risk reduction – diversification by a company will only reduce unsystematic risk. If the shareholders are already well-diversified they have no unsystematic risk and are only concerned with systematic risk which cannot be diversified away.</a:t>
            </a:r>
          </a:p>
          <a:p>
            <a:pPr algn="just"/>
            <a:r>
              <a:rPr lang="en-US" sz="1800" dirty="0" smtClean="0"/>
              <a:t>Bootstrapping – sometimes argued that if a company with a high P/E ratio buys a company with a low P/E ratio then the higher ratio will be applied to the combined entity creating an immediate share price gain. In an efficient market however a weighted average P/E ratio would be applied.</a:t>
            </a:r>
          </a:p>
          <a:p>
            <a:pPr>
              <a:buNone/>
            </a:pPr>
            <a:r>
              <a:rPr lang="en-US" sz="1800" b="1" dirty="0" smtClean="0"/>
              <a:t>	</a:t>
            </a:r>
          </a:p>
          <a:p>
            <a:pPr>
              <a:buNone/>
            </a:pPr>
            <a:r>
              <a:rPr lang="en-US" sz="1800" b="1" dirty="0" smtClean="0"/>
              <a:t>	Winners and losers</a:t>
            </a:r>
          </a:p>
          <a:p>
            <a:pPr>
              <a:buNone/>
            </a:pPr>
            <a:r>
              <a:rPr lang="en-US" sz="1800" dirty="0" smtClean="0"/>
              <a:t>	</a:t>
            </a:r>
            <a:r>
              <a:rPr lang="en-US" sz="1800" u="sng" dirty="0" smtClean="0"/>
              <a:t>Empirical evidence indicates:</a:t>
            </a:r>
          </a:p>
          <a:p>
            <a:pPr algn="just"/>
            <a:r>
              <a:rPr lang="en-US" sz="1800" dirty="0" smtClean="0"/>
              <a:t>The only consistent parties to gain in merger activities are the victim shareholders;</a:t>
            </a:r>
            <a:endParaRPr 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1800" dirty="0" smtClean="0"/>
              <a:t>Bidding company shareholders often lose out due to:</a:t>
            </a:r>
          </a:p>
          <a:p>
            <a:pPr algn="just">
              <a:buNone/>
            </a:pPr>
            <a:r>
              <a:rPr lang="en-US" sz="1800" dirty="0" smtClean="0"/>
              <a:t>	− Bid premiums too high;</a:t>
            </a:r>
          </a:p>
          <a:p>
            <a:pPr algn="just">
              <a:buNone/>
            </a:pPr>
            <a:r>
              <a:rPr lang="en-US" sz="1800" dirty="0" smtClean="0"/>
              <a:t>	− Bid costs too high;</a:t>
            </a:r>
          </a:p>
          <a:p>
            <a:pPr algn="just">
              <a:buNone/>
            </a:pPr>
            <a:r>
              <a:rPr lang="en-US" sz="1800" dirty="0" smtClean="0"/>
              <a:t>	− Potential synergy either not pursued or not great enough to cover costs.</a:t>
            </a:r>
          </a:p>
          <a:p>
            <a:pPr algn="just"/>
            <a:r>
              <a:rPr lang="en-US" sz="1800" dirty="0" smtClean="0"/>
              <a:t>Merger activity often undertaken for personal objectives of managers, </a:t>
            </a:r>
            <a:r>
              <a:rPr lang="en-US" sz="1800" dirty="0" err="1" smtClean="0"/>
              <a:t>eg</a:t>
            </a:r>
            <a:r>
              <a:rPr lang="en-US" sz="1800" dirty="0" smtClean="0"/>
              <a:t> empire building, rather than to increase wealth of shareholders.</a:t>
            </a:r>
            <a:endParaRPr lang="en-US" sz="1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pPr algn="l"/>
            <a:r>
              <a:rPr lang="en-US" sz="2400" dirty="0" smtClean="0"/>
              <a:t>METHODS OF FINANCING A MERGER</a:t>
            </a:r>
            <a:endParaRPr lang="en-US" sz="2400" dirty="0"/>
          </a:p>
        </p:txBody>
      </p:sp>
      <p:sp>
        <p:nvSpPr>
          <p:cNvPr id="3" name="Content Placeholder 2"/>
          <p:cNvSpPr>
            <a:spLocks noGrp="1"/>
          </p:cNvSpPr>
          <p:nvPr>
            <p:ph idx="1"/>
          </p:nvPr>
        </p:nvSpPr>
        <p:spPr>
          <a:xfrm>
            <a:off x="457200" y="990600"/>
            <a:ext cx="8229600" cy="5562600"/>
          </a:xfrm>
        </p:spPr>
        <p:txBody>
          <a:bodyPr>
            <a:normAutofit/>
          </a:bodyPr>
          <a:lstStyle/>
          <a:p>
            <a:pPr>
              <a:buNone/>
            </a:pPr>
            <a:r>
              <a:rPr lang="en-US" sz="1800" b="1" dirty="0" smtClean="0"/>
              <a:t>	Options available</a:t>
            </a:r>
          </a:p>
          <a:p>
            <a:endParaRPr lang="en-US" sz="1800" dirty="0" smtClean="0"/>
          </a:p>
          <a:p>
            <a:r>
              <a:rPr lang="en-US" sz="1800" dirty="0" smtClean="0"/>
              <a:t>The main options available to a bidding company for buying the victims shares are:</a:t>
            </a:r>
          </a:p>
          <a:p>
            <a:pPr>
              <a:buNone/>
            </a:pPr>
            <a:r>
              <a:rPr lang="en-US" sz="1800" dirty="0" smtClean="0"/>
              <a:t>	􀂄 cash;</a:t>
            </a:r>
          </a:p>
          <a:p>
            <a:pPr>
              <a:buNone/>
            </a:pPr>
            <a:r>
              <a:rPr lang="en-US" sz="1800" dirty="0" smtClean="0"/>
              <a:t>	􀂄 ordinary shares;</a:t>
            </a:r>
          </a:p>
          <a:p>
            <a:pPr>
              <a:buNone/>
            </a:pPr>
            <a:r>
              <a:rPr lang="en-US" sz="1800" dirty="0" smtClean="0"/>
              <a:t>	􀂄 loan stock;</a:t>
            </a:r>
          </a:p>
          <a:p>
            <a:pPr>
              <a:buNone/>
            </a:pPr>
            <a:r>
              <a:rPr lang="en-US" sz="1800" dirty="0" smtClean="0"/>
              <a:t>	􀂄 hybrids such as convertible loan stock.</a:t>
            </a:r>
          </a:p>
          <a:p>
            <a:pPr>
              <a:buNone/>
            </a:pPr>
            <a:endParaRPr lang="en-US" sz="1800" dirty="0" smtClean="0"/>
          </a:p>
          <a:p>
            <a:pPr>
              <a:buNone/>
            </a:pPr>
            <a:r>
              <a:rPr lang="en-US" sz="1800" dirty="0" smtClean="0"/>
              <a:t>Commonly a mixture of these is offered.</a:t>
            </a:r>
          </a:p>
          <a:p>
            <a:endParaRPr lang="en-US" sz="1800" b="1" dirty="0" smtClean="0"/>
          </a:p>
          <a:p>
            <a:pPr>
              <a:buNone/>
            </a:pPr>
            <a:r>
              <a:rPr lang="en-US" sz="1800" b="1" dirty="0" smtClean="0"/>
              <a:t>	Advantages and disadvantages</a:t>
            </a:r>
          </a:p>
          <a:p>
            <a:pPr>
              <a:buNone/>
            </a:pPr>
            <a:r>
              <a:rPr lang="en-US" sz="1800" dirty="0" smtClean="0"/>
              <a:t>	Advantages/disadvantages to bidder</a:t>
            </a:r>
          </a:p>
          <a:p>
            <a:pPr>
              <a:buNone/>
            </a:pPr>
            <a:r>
              <a:rPr lang="en-US" sz="1800" dirty="0" smtClean="0"/>
              <a:t>	− price certain</a:t>
            </a:r>
          </a:p>
          <a:p>
            <a:pPr>
              <a:buNone/>
            </a:pPr>
            <a:r>
              <a:rPr lang="en-US" sz="1800" dirty="0" smtClean="0"/>
              <a:t>	− liquidity problem</a:t>
            </a:r>
          </a:p>
          <a:p>
            <a:pPr>
              <a:buNone/>
            </a:pPr>
            <a:r>
              <a:rPr lang="en-US" sz="1800" dirty="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dirty="0" smtClean="0"/>
              <a:t>	</a:t>
            </a:r>
            <a:r>
              <a:rPr lang="en-US" sz="1800" u="sng" dirty="0" smtClean="0"/>
              <a:t>Advantages/disadvantages to victim</a:t>
            </a:r>
          </a:p>
          <a:p>
            <a:pPr>
              <a:buNone/>
            </a:pPr>
            <a:r>
              <a:rPr lang="en-US" sz="1800" dirty="0" smtClean="0"/>
              <a:t>	− price certain Capital Gains Tax</a:t>
            </a:r>
          </a:p>
          <a:p>
            <a:pPr>
              <a:buNone/>
            </a:pPr>
            <a:r>
              <a:rPr lang="en-US" sz="1800" b="1" dirty="0" smtClean="0"/>
              <a:t>	Ordinary shares</a:t>
            </a:r>
          </a:p>
          <a:p>
            <a:pPr>
              <a:buNone/>
            </a:pPr>
            <a:r>
              <a:rPr lang="en-US" sz="1800" dirty="0" smtClean="0"/>
              <a:t>	</a:t>
            </a:r>
            <a:r>
              <a:rPr lang="en-US" sz="1800" u="sng" dirty="0" smtClean="0"/>
              <a:t>Advantages/disadvantages to bidder</a:t>
            </a:r>
          </a:p>
          <a:p>
            <a:pPr>
              <a:buNone/>
            </a:pPr>
            <a:r>
              <a:rPr lang="en-US" sz="1800" dirty="0" smtClean="0"/>
              <a:t>	− saves cash</a:t>
            </a:r>
          </a:p>
          <a:p>
            <a:pPr>
              <a:buNone/>
            </a:pPr>
            <a:r>
              <a:rPr lang="en-US" sz="1800" dirty="0" smtClean="0"/>
              <a:t>	− value uncertain dilution of EPS</a:t>
            </a:r>
          </a:p>
          <a:p>
            <a:pPr>
              <a:buNone/>
            </a:pPr>
            <a:r>
              <a:rPr lang="en-US" sz="1800" dirty="0" smtClean="0"/>
              <a:t>	</a:t>
            </a:r>
            <a:r>
              <a:rPr lang="en-US" sz="1800" u="sng" dirty="0" smtClean="0"/>
              <a:t>Advantages/disadvantages to victim</a:t>
            </a:r>
          </a:p>
          <a:p>
            <a:pPr>
              <a:buNone/>
            </a:pPr>
            <a:r>
              <a:rPr lang="en-US" sz="1800" dirty="0" smtClean="0"/>
              <a:t>	− no Capital Gains Tax maintains ownership state value uncertain</a:t>
            </a:r>
          </a:p>
          <a:p>
            <a:pPr>
              <a:buNone/>
            </a:pPr>
            <a:r>
              <a:rPr lang="en-US" sz="1800" b="1" dirty="0" smtClean="0"/>
              <a:t>	Loan stock</a:t>
            </a:r>
          </a:p>
          <a:p>
            <a:pPr>
              <a:buNone/>
            </a:pPr>
            <a:r>
              <a:rPr lang="en-US" sz="1800" dirty="0" smtClean="0"/>
              <a:t>	</a:t>
            </a:r>
            <a:r>
              <a:rPr lang="en-US" sz="1800" u="sng" dirty="0" smtClean="0"/>
              <a:t>Advantages/disadvantages to bidder</a:t>
            </a:r>
          </a:p>
          <a:p>
            <a:pPr>
              <a:buNone/>
            </a:pPr>
            <a:r>
              <a:rPr lang="en-US" sz="1800" dirty="0" smtClean="0"/>
              <a:t>	− saves cash reasonably certain value</a:t>
            </a:r>
          </a:p>
          <a:p>
            <a:pPr>
              <a:buNone/>
            </a:pPr>
            <a:r>
              <a:rPr lang="en-US" sz="1800" dirty="0" smtClean="0"/>
              <a:t>	− increases gearing</a:t>
            </a:r>
          </a:p>
          <a:p>
            <a:pPr>
              <a:buNone/>
            </a:pPr>
            <a:r>
              <a:rPr lang="en-US" sz="1800" dirty="0" smtClean="0"/>
              <a:t>	</a:t>
            </a:r>
            <a:r>
              <a:rPr lang="en-US" sz="1800" u="sng" dirty="0" smtClean="0"/>
              <a:t>Advantages/disadvantages to victim</a:t>
            </a:r>
          </a:p>
          <a:p>
            <a:pPr>
              <a:buNone/>
            </a:pPr>
            <a:r>
              <a:rPr lang="en-US" sz="1800" dirty="0" smtClean="0"/>
              <a:t>	− no Capital Gains Tax reasonably certain value changes character of investment – no longer owners</a:t>
            </a:r>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t>	Convertible loan stock</a:t>
            </a:r>
          </a:p>
          <a:p>
            <a:pPr>
              <a:buNone/>
            </a:pPr>
            <a:r>
              <a:rPr lang="en-US" sz="1800" dirty="0" smtClean="0"/>
              <a:t>	</a:t>
            </a:r>
            <a:r>
              <a:rPr lang="en-US" sz="1800" u="sng" dirty="0" smtClean="0"/>
              <a:t>Advantages/disadvantages to bidder</a:t>
            </a:r>
          </a:p>
          <a:p>
            <a:pPr>
              <a:buNone/>
            </a:pPr>
            <a:r>
              <a:rPr lang="en-US" sz="1800" dirty="0" smtClean="0"/>
              <a:t>	− saves cash</a:t>
            </a:r>
          </a:p>
          <a:p>
            <a:pPr>
              <a:buNone/>
            </a:pPr>
            <a:r>
              <a:rPr lang="en-US" sz="1800" dirty="0" smtClean="0"/>
              <a:t>	− increases gearing uncertainty as to eventual outcome</a:t>
            </a:r>
          </a:p>
          <a:p>
            <a:pPr>
              <a:buNone/>
            </a:pPr>
            <a:r>
              <a:rPr lang="en-US" sz="1800" dirty="0" smtClean="0"/>
              <a:t>	</a:t>
            </a:r>
            <a:r>
              <a:rPr lang="en-US" sz="1800" u="sng" dirty="0" smtClean="0"/>
              <a:t>Advantages/disadvantages to victim</a:t>
            </a:r>
          </a:p>
          <a:p>
            <a:pPr>
              <a:buNone/>
            </a:pPr>
            <a:r>
              <a:rPr lang="en-US" sz="1800" dirty="0" smtClean="0"/>
              <a:t>	− no Capital Gains Tax changes character of investment</a:t>
            </a:r>
          </a:p>
          <a:p>
            <a:pPr>
              <a:buNone/>
            </a:pPr>
            <a:r>
              <a:rPr lang="en-US" sz="1800" dirty="0" smtClean="0"/>
              <a:t>	BUT option to remain equity owners</a:t>
            </a: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dirty="0" smtClean="0"/>
              <a:t>STRATEGY AND TACTICS</a:t>
            </a:r>
            <a:br>
              <a:rPr lang="en-US" sz="3200" dirty="0" smtClean="0"/>
            </a:br>
            <a:endParaRPr lang="en-US" sz="3200" dirty="0"/>
          </a:p>
        </p:txBody>
      </p:sp>
      <p:sp>
        <p:nvSpPr>
          <p:cNvPr id="3" name="Content Placeholder 2"/>
          <p:cNvSpPr>
            <a:spLocks noGrp="1"/>
          </p:cNvSpPr>
          <p:nvPr>
            <p:ph idx="1"/>
          </p:nvPr>
        </p:nvSpPr>
        <p:spPr/>
        <p:txBody>
          <a:bodyPr>
            <a:normAutofit lnSpcReduction="10000"/>
          </a:bodyPr>
          <a:lstStyle/>
          <a:p>
            <a:pPr>
              <a:buNone/>
            </a:pPr>
            <a:r>
              <a:rPr lang="en-US" sz="1800" b="1" dirty="0" smtClean="0"/>
              <a:t>	Strategy</a:t>
            </a:r>
          </a:p>
          <a:p>
            <a:r>
              <a:rPr lang="en-US" sz="1800" dirty="0" smtClean="0"/>
              <a:t>Identify likely target</a:t>
            </a:r>
          </a:p>
          <a:p>
            <a:r>
              <a:rPr lang="en-US" sz="1800" dirty="0" smtClean="0"/>
              <a:t>Approach board of directors in confidence to gauge reaction</a:t>
            </a:r>
          </a:p>
          <a:p>
            <a:r>
              <a:rPr lang="en-US" sz="1800" dirty="0" smtClean="0"/>
              <a:t>Determine price to offer (see next session)</a:t>
            </a:r>
          </a:p>
          <a:p>
            <a:r>
              <a:rPr lang="en-US" sz="1800" dirty="0" smtClean="0"/>
              <a:t>Determine terms of the offer</a:t>
            </a:r>
          </a:p>
          <a:p>
            <a:r>
              <a:rPr lang="en-US" sz="1800" dirty="0" smtClean="0"/>
              <a:t>Determine tactics of merger.</a:t>
            </a:r>
          </a:p>
          <a:p>
            <a:r>
              <a:rPr lang="en-US" sz="1800" dirty="0" smtClean="0"/>
              <a:t>Possible tactics are:</a:t>
            </a:r>
          </a:p>
          <a:p>
            <a:r>
              <a:rPr lang="en-US" sz="1800" dirty="0" smtClean="0"/>
              <a:t>dawn raid</a:t>
            </a:r>
          </a:p>
          <a:p>
            <a:r>
              <a:rPr lang="en-US" sz="1800" dirty="0" smtClean="0"/>
              <a:t>offer via the City Code.</a:t>
            </a:r>
          </a:p>
          <a:p>
            <a:pPr>
              <a:buNone/>
            </a:pPr>
            <a:r>
              <a:rPr lang="en-US" sz="1800" b="1" dirty="0" smtClean="0"/>
              <a:t>	</a:t>
            </a:r>
          </a:p>
          <a:p>
            <a:pPr>
              <a:buNone/>
            </a:pPr>
            <a:r>
              <a:rPr lang="en-US" sz="1800" b="1" dirty="0" smtClean="0"/>
              <a:t>	Dawn raid</a:t>
            </a:r>
          </a:p>
          <a:p>
            <a:r>
              <a:rPr lang="en-US" sz="1800" dirty="0" smtClean="0"/>
              <a:t>Bidder buys share on the open market;</a:t>
            </a:r>
          </a:p>
          <a:p>
            <a:pPr algn="just"/>
            <a:r>
              <a:rPr lang="en-US" sz="1800" dirty="0" smtClean="0"/>
              <a:t>Once 30% of shares obtained formal offer must be made to the other shareholders.</a:t>
            </a:r>
            <a:endParaRPr lang="en-US" sz="1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t>	City Code on take-</a:t>
            </a:r>
            <a:r>
              <a:rPr lang="en-US" sz="1800" b="1" dirty="0" err="1" smtClean="0"/>
              <a:t>overs</a:t>
            </a:r>
            <a:r>
              <a:rPr lang="en-US" sz="1800" b="1" dirty="0" smtClean="0"/>
              <a:t> and mergers</a:t>
            </a:r>
          </a:p>
          <a:p>
            <a:pPr algn="just"/>
            <a:r>
              <a:rPr lang="en-US" sz="1800" dirty="0" smtClean="0"/>
              <a:t>The City Code is an attempt to regulate the process of mergers and acquisitions although with no statutory backing. The general approach to an offer under the City Code is:</a:t>
            </a:r>
          </a:p>
          <a:p>
            <a:pPr>
              <a:buNone/>
            </a:pPr>
            <a:r>
              <a:rPr lang="en-US" sz="1800" dirty="0" smtClean="0"/>
              <a:t>	􀂉 bidder puts offer to the board of the victim;</a:t>
            </a:r>
          </a:p>
          <a:p>
            <a:pPr>
              <a:buNone/>
            </a:pPr>
            <a:r>
              <a:rPr lang="en-US" sz="1800" dirty="0" smtClean="0"/>
              <a:t>	􀂉 as soon as a firm offer is made shareholders must be informed by press notice;</a:t>
            </a:r>
          </a:p>
          <a:p>
            <a:pPr>
              <a:buNone/>
            </a:pPr>
            <a:r>
              <a:rPr lang="en-US" sz="1800" dirty="0" smtClean="0"/>
              <a:t>	􀂉 an announced offer cannot be withdrawn;</a:t>
            </a:r>
          </a:p>
          <a:p>
            <a:pPr>
              <a:buNone/>
            </a:pPr>
            <a:r>
              <a:rPr lang="en-US" sz="1800" dirty="0" smtClean="0"/>
              <a:t>	􀂉 directors must act in the interests of the shareholders;</a:t>
            </a:r>
          </a:p>
          <a:p>
            <a:pPr>
              <a:buNone/>
            </a:pPr>
            <a:r>
              <a:rPr lang="en-US" sz="1800" dirty="0" smtClean="0"/>
              <a:t>	􀂉 all documentation must be prepared with the same care as if they were a prospectus being prepared under the Companies Act;</a:t>
            </a:r>
          </a:p>
          <a:p>
            <a:pPr>
              <a:buNone/>
            </a:pPr>
            <a:r>
              <a:rPr lang="en-US" sz="1800" dirty="0" smtClean="0"/>
              <a:t>	􀂉 shareholders must be informed of all relevant facts;</a:t>
            </a:r>
          </a:p>
          <a:p>
            <a:pPr>
              <a:buNone/>
            </a:pPr>
            <a:r>
              <a:rPr lang="en-US" sz="1800" dirty="0" smtClean="0"/>
              <a:t>	􀂉 once 30% of shares acquired an offer must be made to the remaining shareholders. This offer must include a cash alternative.</a:t>
            </a:r>
            <a:endParaRPr lang="en-US" sz="1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DEFENCES AGAINST A BID</a:t>
            </a:r>
            <a:endParaRPr lang="en-US" sz="3200" dirty="0"/>
          </a:p>
        </p:txBody>
      </p:sp>
      <p:sp>
        <p:nvSpPr>
          <p:cNvPr id="3" name="Content Placeholder 2"/>
          <p:cNvSpPr>
            <a:spLocks noGrp="1"/>
          </p:cNvSpPr>
          <p:nvPr>
            <p:ph idx="1"/>
          </p:nvPr>
        </p:nvSpPr>
        <p:spPr>
          <a:xfrm>
            <a:off x="457200" y="1143000"/>
            <a:ext cx="8229600" cy="4983163"/>
          </a:xfrm>
        </p:spPr>
        <p:txBody>
          <a:bodyPr>
            <a:noAutofit/>
          </a:bodyPr>
          <a:lstStyle/>
          <a:p>
            <a:pPr>
              <a:buNone/>
            </a:pPr>
            <a:r>
              <a:rPr lang="en-US" sz="1800" b="1" dirty="0" smtClean="0"/>
              <a:t>	Hostile bids</a:t>
            </a:r>
          </a:p>
          <a:p>
            <a:pPr>
              <a:buNone/>
            </a:pPr>
            <a:r>
              <a:rPr lang="en-US" sz="1800" dirty="0" smtClean="0"/>
              <a:t>	􀂄 In some instances a merger will be agreed by both boards and the victim company directors will recommend the shareholders to accept the offer.</a:t>
            </a:r>
          </a:p>
          <a:p>
            <a:pPr>
              <a:buNone/>
            </a:pPr>
            <a:r>
              <a:rPr lang="en-US" sz="1800" dirty="0" smtClean="0"/>
              <a:t>	􀂄 However in many instances the bid will not be accepted initially normally either because the directors fear for their own futures or because they are holding out for a higher price.</a:t>
            </a:r>
          </a:p>
          <a:p>
            <a:pPr>
              <a:buNone/>
            </a:pPr>
            <a:r>
              <a:rPr lang="en-US" sz="1800" b="1" dirty="0" smtClean="0"/>
              <a:t>	</a:t>
            </a:r>
          </a:p>
          <a:p>
            <a:pPr>
              <a:buNone/>
            </a:pPr>
            <a:r>
              <a:rPr lang="en-US" sz="1800" b="1" dirty="0" smtClean="0"/>
              <a:t>	</a:t>
            </a:r>
            <a:r>
              <a:rPr lang="en-US" sz="1800" b="1" dirty="0" err="1" smtClean="0"/>
              <a:t>Defences</a:t>
            </a:r>
            <a:r>
              <a:rPr lang="en-US" sz="1800" b="1" dirty="0" smtClean="0"/>
              <a:t> before a bid is made</a:t>
            </a:r>
          </a:p>
          <a:p>
            <a:pPr algn="just">
              <a:buNone/>
            </a:pPr>
            <a:r>
              <a:rPr lang="en-US" sz="1800" dirty="0" smtClean="0"/>
              <a:t>	􀂄 If a company wishes to avoid the attention of a bidder there are a number of actions that it can take to make it less attractive to a potential bidder:</a:t>
            </a:r>
          </a:p>
          <a:p>
            <a:pPr>
              <a:buNone/>
            </a:pPr>
            <a:r>
              <a:rPr lang="en-US" sz="1800" dirty="0" smtClean="0"/>
              <a:t>	􀂉 revalue fixed assets to improve balance sheet</a:t>
            </a:r>
          </a:p>
          <a:p>
            <a:pPr>
              <a:buNone/>
            </a:pPr>
            <a:r>
              <a:rPr lang="en-US" sz="1800" dirty="0" smtClean="0"/>
              <a:t>	􀂉 issue bonus shares to increase shares in issue</a:t>
            </a:r>
          </a:p>
          <a:p>
            <a:pPr>
              <a:buNone/>
            </a:pPr>
            <a:r>
              <a:rPr lang="en-US" sz="1800" dirty="0" smtClean="0"/>
              <a:t>	􀂉 dispose of surplus assets</a:t>
            </a:r>
          </a:p>
          <a:p>
            <a:pPr>
              <a:buNone/>
            </a:pPr>
            <a:r>
              <a:rPr lang="fr-FR" sz="1800" dirty="0" smtClean="0"/>
              <a:t>	􀂉 </a:t>
            </a:r>
            <a:r>
              <a:rPr lang="fr-FR" sz="1800" dirty="0" err="1" smtClean="0"/>
              <a:t>ensure</a:t>
            </a:r>
            <a:r>
              <a:rPr lang="fr-FR" sz="1800" dirty="0" smtClean="0"/>
              <a:t> </a:t>
            </a:r>
            <a:r>
              <a:rPr lang="fr-FR" sz="1800" dirty="0" err="1" smtClean="0"/>
              <a:t>dynamic</a:t>
            </a:r>
            <a:r>
              <a:rPr lang="fr-FR" sz="1800" dirty="0" smtClean="0"/>
              <a:t>, efficient management</a:t>
            </a:r>
            <a:endParaRPr lang="en-US" sz="1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dirty="0" smtClean="0"/>
              <a:t>	􀂉 increase dividends</a:t>
            </a:r>
          </a:p>
          <a:p>
            <a:pPr>
              <a:buNone/>
            </a:pPr>
            <a:r>
              <a:rPr lang="en-US" sz="1800" dirty="0" smtClean="0"/>
              <a:t>	􀂉 </a:t>
            </a:r>
            <a:r>
              <a:rPr lang="en-US" sz="1800" dirty="0" err="1" smtClean="0"/>
              <a:t>minimise</a:t>
            </a:r>
            <a:r>
              <a:rPr lang="en-US" sz="1800" dirty="0" smtClean="0"/>
              <a:t> cash holdings</a:t>
            </a:r>
          </a:p>
          <a:p>
            <a:pPr>
              <a:buNone/>
            </a:pPr>
            <a:r>
              <a:rPr lang="en-US" sz="1800" dirty="0" smtClean="0"/>
              <a:t>	􀂉 hold strategic cross shareholdings</a:t>
            </a:r>
          </a:p>
          <a:p>
            <a:pPr algn="just">
              <a:buNone/>
            </a:pPr>
            <a:r>
              <a:rPr lang="en-US" sz="1800" dirty="0" smtClean="0"/>
              <a:t>	􀂉 “Poison pills” – build in a contract that will come into force when the business is taken over. The contract will have a detrimental effect on the business and thus will discourage predators. </a:t>
            </a:r>
            <a:r>
              <a:rPr lang="en-US" sz="1800" dirty="0" err="1" smtClean="0"/>
              <a:t>eg</a:t>
            </a:r>
            <a:r>
              <a:rPr lang="en-US" sz="1800" dirty="0" smtClean="0"/>
              <a:t> debenture that become instantly redeemable upon Takeover</a:t>
            </a:r>
          </a:p>
          <a:p>
            <a:pPr algn="just">
              <a:buNone/>
            </a:pPr>
            <a:r>
              <a:rPr lang="en-US" sz="1800" dirty="0" smtClean="0"/>
              <a:t>	􀂉“Golden parachutes” – really a type of poison pill. The directors have the right to leave with substantial pay-outs if the business is taken over</a:t>
            </a:r>
          </a:p>
          <a:p>
            <a:pPr algn="just">
              <a:buNone/>
            </a:pPr>
            <a:r>
              <a:rPr lang="en-US" sz="1800" dirty="0" smtClean="0"/>
              <a:t>	􀂉 “Crown jewels” – sell off assets that might make the company attractive to predators.</a:t>
            </a:r>
            <a:endParaRPr lang="en-US"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b="1" dirty="0" smtClean="0"/>
              <a:t>	</a:t>
            </a:r>
            <a:r>
              <a:rPr lang="en-US" sz="1800" b="1" dirty="0" err="1" smtClean="0"/>
              <a:t>Defences</a:t>
            </a:r>
            <a:r>
              <a:rPr lang="en-US" sz="1800" b="1" dirty="0" smtClean="0"/>
              <a:t> after a bid is made</a:t>
            </a:r>
          </a:p>
          <a:p>
            <a:pPr>
              <a:buNone/>
            </a:pPr>
            <a:r>
              <a:rPr lang="en-US" sz="1800" dirty="0" smtClean="0"/>
              <a:t>	􀂄 If a bid is initially rejected the following </a:t>
            </a:r>
            <a:r>
              <a:rPr lang="en-US" sz="1800" dirty="0" err="1" smtClean="0"/>
              <a:t>defences</a:t>
            </a:r>
            <a:r>
              <a:rPr lang="en-US" sz="1800" dirty="0" smtClean="0"/>
              <a:t> are common:</a:t>
            </a:r>
          </a:p>
          <a:p>
            <a:pPr>
              <a:buNone/>
            </a:pPr>
            <a:r>
              <a:rPr lang="en-US" sz="1800" dirty="0" smtClean="0"/>
              <a:t>	􀂉 that the terms of the offer are unacceptable;</a:t>
            </a:r>
          </a:p>
          <a:p>
            <a:pPr>
              <a:buNone/>
            </a:pPr>
            <a:r>
              <a:rPr lang="en-US" sz="1800" dirty="0" smtClean="0"/>
              <a:t>	􀂉 that there is no logic/synergy to the merger;</a:t>
            </a:r>
          </a:p>
          <a:p>
            <a:pPr>
              <a:buNone/>
            </a:pPr>
            <a:r>
              <a:rPr lang="en-US" sz="1800" dirty="0" smtClean="0"/>
              <a:t>	􀂉 argue that victim's shares are undervalued and bidder's overvalued;</a:t>
            </a:r>
          </a:p>
          <a:p>
            <a:pPr>
              <a:buNone/>
            </a:pPr>
            <a:r>
              <a:rPr lang="en-US" sz="1800" dirty="0" smtClean="0"/>
              <a:t>	􀂉 disclosing </a:t>
            </a:r>
            <a:r>
              <a:rPr lang="en-US" sz="1800" dirty="0" err="1" smtClean="0"/>
              <a:t>favourable</a:t>
            </a:r>
            <a:r>
              <a:rPr lang="en-US" sz="1800" dirty="0" smtClean="0"/>
              <a:t> information about the future which makes the bid look unacceptable;</a:t>
            </a:r>
          </a:p>
          <a:p>
            <a:pPr>
              <a:buNone/>
            </a:pPr>
            <a:r>
              <a:rPr lang="en-US" sz="1800" dirty="0" smtClean="0"/>
              <a:t>	􀂉 appealing to the loyalty of the shareholders;</a:t>
            </a:r>
          </a:p>
          <a:p>
            <a:pPr>
              <a:buNone/>
            </a:pPr>
            <a:r>
              <a:rPr lang="en-US" sz="1800" dirty="0" smtClean="0"/>
              <a:t>	􀂉 seeking a bid from a friendly third party – a white knight;</a:t>
            </a:r>
          </a:p>
          <a:p>
            <a:pPr>
              <a:buNone/>
            </a:pPr>
            <a:r>
              <a:rPr lang="en-US" sz="1800" dirty="0" smtClean="0"/>
              <a:t>	􀂉 claiming that the bid is contrary to the City Code;</a:t>
            </a:r>
          </a:p>
          <a:p>
            <a:pPr>
              <a:buNone/>
            </a:pPr>
            <a:r>
              <a:rPr lang="en-US" sz="1800" dirty="0" smtClean="0"/>
              <a:t>	􀂉 appealing to the </a:t>
            </a:r>
            <a:r>
              <a:rPr lang="en-US" sz="1800" dirty="0" err="1" smtClean="0"/>
              <a:t>Competion</a:t>
            </a:r>
            <a:r>
              <a:rPr lang="en-US" sz="1800" dirty="0" smtClean="0"/>
              <a:t> Commission that the bid is against public policy.</a:t>
            </a:r>
          </a:p>
          <a:p>
            <a:pPr>
              <a:buNone/>
            </a:pPr>
            <a:r>
              <a:rPr lang="en-US" sz="1800" dirty="0" smtClean="0"/>
              <a:t>	􀂉 “</a:t>
            </a:r>
            <a:r>
              <a:rPr lang="en-US" sz="1800" dirty="0" err="1" smtClean="0"/>
              <a:t>Pacman</a:t>
            </a:r>
            <a:r>
              <a:rPr lang="en-US" sz="1800" dirty="0" smtClean="0"/>
              <a:t> </a:t>
            </a:r>
            <a:r>
              <a:rPr lang="en-US" sz="1800" dirty="0" err="1" smtClean="0"/>
              <a:t>defence</a:t>
            </a:r>
            <a:r>
              <a:rPr lang="en-US" sz="1800" dirty="0" smtClean="0"/>
              <a:t>” – bid for the predator</a:t>
            </a:r>
            <a:endParaRPr lang="en-US"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t>	POST MERGER MONITORING</a:t>
            </a:r>
          </a:p>
          <a:p>
            <a:endParaRPr lang="en-US" sz="1800" dirty="0" smtClean="0"/>
          </a:p>
          <a:p>
            <a:pPr>
              <a:buNone/>
            </a:pPr>
            <a:r>
              <a:rPr lang="en-US" sz="1800" dirty="0" smtClean="0"/>
              <a:t>	􀂄 Many mergers fail and therefore if a merger/acquisition is agreed it must be carefully monitored by management. The most common reasons given for failure of mergers are:</a:t>
            </a:r>
          </a:p>
          <a:p>
            <a:pPr>
              <a:buNone/>
            </a:pPr>
            <a:r>
              <a:rPr lang="en-US" sz="1800" dirty="0" smtClean="0"/>
              <a:t>	􀂉 over-optimistic assessment of potential economies of scale;</a:t>
            </a:r>
          </a:p>
          <a:p>
            <a:pPr>
              <a:buNone/>
            </a:pPr>
            <a:r>
              <a:rPr lang="en-US" sz="1800" dirty="0" smtClean="0"/>
              <a:t>	􀂉 inefficient amalgamation of the two parties;</a:t>
            </a:r>
          </a:p>
          <a:p>
            <a:pPr>
              <a:buNone/>
            </a:pPr>
            <a:r>
              <a:rPr lang="en-US" sz="1800" dirty="0" smtClean="0"/>
              <a:t>	􀂉 insufficient appreciation of the problems of the merger, in particular personnel problems;</a:t>
            </a:r>
          </a:p>
          <a:p>
            <a:pPr>
              <a:buNone/>
            </a:pPr>
            <a:r>
              <a:rPr lang="en-US" sz="1800" dirty="0" smtClean="0"/>
              <a:t>	􀂉 excessive concern with matters such as dominance of the boards of directors;</a:t>
            </a:r>
          </a:p>
          <a:p>
            <a:pPr>
              <a:buNone/>
            </a:pPr>
            <a:r>
              <a:rPr lang="en-US" sz="1800" dirty="0" smtClean="0"/>
              <a:t>	􀂉 problems of determining value (see next session) and terms of the offer;</a:t>
            </a:r>
          </a:p>
          <a:p>
            <a:pPr>
              <a:buNone/>
            </a:pPr>
            <a:r>
              <a:rPr lang="en-US" sz="1800" dirty="0" smtClean="0"/>
              <a:t>	􀂉 inaccurate assessment of future resource needs;</a:t>
            </a:r>
          </a:p>
          <a:p>
            <a:pPr>
              <a:buNone/>
            </a:pPr>
            <a:r>
              <a:rPr lang="en-US" sz="1800" dirty="0" smtClean="0"/>
              <a:t>	􀂉 incompatibility of systems/processes.</a:t>
            </a:r>
            <a:endParaRPr lang="en-US" sz="1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DIVESTMENT</a:t>
            </a:r>
            <a:endParaRPr lang="en-US" sz="3200" dirty="0"/>
          </a:p>
        </p:txBody>
      </p:sp>
      <p:sp>
        <p:nvSpPr>
          <p:cNvPr id="3" name="Content Placeholder 2"/>
          <p:cNvSpPr>
            <a:spLocks noGrp="1"/>
          </p:cNvSpPr>
          <p:nvPr>
            <p:ph idx="1"/>
          </p:nvPr>
        </p:nvSpPr>
        <p:spPr/>
        <p:txBody>
          <a:bodyPr>
            <a:normAutofit/>
          </a:bodyPr>
          <a:lstStyle/>
          <a:p>
            <a:pPr>
              <a:buNone/>
            </a:pPr>
            <a:r>
              <a:rPr lang="en-US" sz="1800" b="1" dirty="0" smtClean="0"/>
              <a:t>	Definitions</a:t>
            </a:r>
          </a:p>
          <a:p>
            <a:pPr>
              <a:buNone/>
            </a:pPr>
            <a:r>
              <a:rPr lang="en-US" sz="1800" dirty="0" smtClean="0"/>
              <a:t>	􀂄 Divestment is the withdrawal of investment in an activity.</a:t>
            </a:r>
          </a:p>
          <a:p>
            <a:pPr>
              <a:buNone/>
            </a:pPr>
            <a:r>
              <a:rPr lang="en-US" sz="1800" dirty="0" smtClean="0"/>
              <a:t>	􀂄 Unbundling is the process of selling off incidental businesses in order to concentrate resources on the core business.</a:t>
            </a:r>
          </a:p>
          <a:p>
            <a:pPr>
              <a:buNone/>
            </a:pPr>
            <a:r>
              <a:rPr lang="en-US" sz="1800" dirty="0" smtClean="0"/>
              <a:t>	􀂄 A demerger is the opposite of a merger – splitting a group into two or more comparable independent units.</a:t>
            </a:r>
          </a:p>
          <a:p>
            <a:endParaRPr lang="en-US" sz="1800" b="1" dirty="0" smtClean="0"/>
          </a:p>
          <a:p>
            <a:pPr>
              <a:buNone/>
            </a:pPr>
            <a:r>
              <a:rPr lang="en-US" sz="1800" b="1" dirty="0" smtClean="0"/>
              <a:t>	Reasons for divestment</a:t>
            </a:r>
          </a:p>
          <a:p>
            <a:pPr>
              <a:buNone/>
            </a:pPr>
            <a:r>
              <a:rPr lang="en-US" sz="1800" dirty="0" smtClean="0"/>
              <a:t>	􀂄 Lack of fit</a:t>
            </a:r>
          </a:p>
          <a:p>
            <a:pPr>
              <a:buNone/>
            </a:pPr>
            <a:r>
              <a:rPr lang="en-US" sz="1800" dirty="0" smtClean="0"/>
              <a:t>	􀂄 Not a core activity</a:t>
            </a:r>
          </a:p>
          <a:p>
            <a:pPr>
              <a:buNone/>
            </a:pPr>
            <a:r>
              <a:rPr lang="en-US" sz="1800" dirty="0" smtClean="0"/>
              <a:t>	􀂄 Earning inadequate return</a:t>
            </a:r>
          </a:p>
          <a:p>
            <a:pPr>
              <a:buNone/>
            </a:pPr>
            <a:r>
              <a:rPr lang="en-US" sz="1800" dirty="0" smtClean="0"/>
              <a:t>	􀂄 Need for cash</a:t>
            </a:r>
          </a:p>
          <a:p>
            <a:pPr>
              <a:buNone/>
            </a:pPr>
            <a:r>
              <a:rPr lang="en-US" sz="1800" dirty="0" smtClean="0"/>
              <a:t>	􀂄 Risk too high.</a:t>
            </a:r>
            <a:endParaRPr lang="en-US"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b="1" dirty="0" smtClean="0"/>
              <a:t>	Management buy-outs</a:t>
            </a:r>
          </a:p>
          <a:p>
            <a:pPr>
              <a:buNone/>
            </a:pPr>
            <a:r>
              <a:rPr lang="en-US" sz="1800" dirty="0" smtClean="0"/>
              <a:t>	􀂄 A management buy-out (MBO) is where a group of managers acquire the effective control of an operation to form an independent business.</a:t>
            </a:r>
          </a:p>
          <a:p>
            <a:pPr>
              <a:buNone/>
            </a:pPr>
            <a:r>
              <a:rPr lang="en-US" sz="1800" dirty="0" smtClean="0"/>
              <a:t>	􀂄 The most common features of an MBO are:</a:t>
            </a:r>
          </a:p>
          <a:p>
            <a:pPr>
              <a:buNone/>
            </a:pPr>
            <a:r>
              <a:rPr lang="en-US" sz="1800" dirty="0" smtClean="0"/>
              <a:t>	􀂉 usually managers can only provide a small proportion of the price required therefore specialist institutions will provide much of the finance;</a:t>
            </a:r>
          </a:p>
          <a:p>
            <a:pPr>
              <a:buNone/>
            </a:pPr>
            <a:r>
              <a:rPr lang="en-US" sz="1800" dirty="0" smtClean="0"/>
              <a:t>	􀂉 most institutional finance is in the form of loans and many MBOs are highly geared;</a:t>
            </a:r>
          </a:p>
          <a:p>
            <a:pPr>
              <a:buNone/>
            </a:pPr>
            <a:r>
              <a:rPr lang="en-US" sz="1800" dirty="0" smtClean="0"/>
              <a:t>	􀂉 most institutions will require board representation;</a:t>
            </a:r>
          </a:p>
          <a:p>
            <a:pPr algn="just">
              <a:buNone/>
            </a:pPr>
            <a:r>
              <a:rPr lang="en-US" sz="1800" dirty="0" smtClean="0"/>
              <a:t>	􀂉 managers must have well prepared business plans including future financing requirements and in particular exit routes for the institutional investors, </a:t>
            </a:r>
            <a:r>
              <a:rPr lang="en-US" sz="1800" dirty="0" err="1" smtClean="0"/>
              <a:t>ie</a:t>
            </a:r>
            <a:r>
              <a:rPr lang="en-US" sz="1800" dirty="0" smtClean="0"/>
              <a:t>, plans for eventual listing;</a:t>
            </a:r>
          </a:p>
          <a:p>
            <a:pPr algn="just">
              <a:buNone/>
            </a:pPr>
            <a:r>
              <a:rPr lang="en-US" sz="1800" dirty="0" smtClean="0"/>
              <a:t>	􀂉 use of mezzanine finance. This is finance that falls between senior debt and equity. Usually has little or no asset backing but carries high floating rate interest and potential for eventual equity participation.</a:t>
            </a:r>
            <a:endParaRPr lang="en-US"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2000"/>
            <a:ext cx="8229600" cy="5364163"/>
          </a:xfrm>
        </p:spPr>
        <p:txBody>
          <a:bodyPr>
            <a:noAutofit/>
          </a:bodyPr>
          <a:lstStyle/>
          <a:p>
            <a:pPr>
              <a:buNone/>
            </a:pPr>
            <a:r>
              <a:rPr lang="en-US" sz="1800" b="1" dirty="0" smtClean="0"/>
              <a:t>	Advantages and disadvantages of MBOs</a:t>
            </a:r>
          </a:p>
          <a:p>
            <a:pPr>
              <a:buNone/>
            </a:pPr>
            <a:r>
              <a:rPr lang="en-US" sz="1800" dirty="0" smtClean="0"/>
              <a:t>	Advantages include:</a:t>
            </a:r>
          </a:p>
          <a:p>
            <a:pPr>
              <a:buNone/>
            </a:pPr>
            <a:r>
              <a:rPr lang="en-US" sz="1800" dirty="0" smtClean="0"/>
              <a:t>	􀂉 often safer than starting up operating from scratch;</a:t>
            </a:r>
          </a:p>
          <a:p>
            <a:pPr>
              <a:buNone/>
            </a:pPr>
            <a:r>
              <a:rPr lang="en-US" sz="1800" dirty="0" smtClean="0"/>
              <a:t>	􀂉 management team know business, employees etc;</a:t>
            </a:r>
          </a:p>
          <a:p>
            <a:pPr>
              <a:buNone/>
            </a:pPr>
            <a:r>
              <a:rPr lang="en-US" sz="1800" dirty="0" smtClean="0"/>
              <a:t>	􀂉 fewer agency problems as owners and managers are the same parties;</a:t>
            </a:r>
          </a:p>
          <a:p>
            <a:pPr>
              <a:buNone/>
            </a:pPr>
            <a:r>
              <a:rPr lang="en-US" sz="1800" dirty="0" smtClean="0"/>
              <a:t>	􀂉 possibilities for cost cutting due to management plans to </a:t>
            </a:r>
            <a:r>
              <a:rPr lang="en-US" sz="1800" dirty="0" err="1" smtClean="0"/>
              <a:t>realise</a:t>
            </a:r>
            <a:r>
              <a:rPr lang="en-US" sz="1800" dirty="0" smtClean="0"/>
              <a:t> full potential.</a:t>
            </a:r>
          </a:p>
          <a:p>
            <a:pPr>
              <a:buNone/>
            </a:pPr>
            <a:r>
              <a:rPr lang="en-US" sz="1800" dirty="0" smtClean="0"/>
              <a:t>	disadvantages include:</a:t>
            </a:r>
          </a:p>
          <a:p>
            <a:pPr>
              <a:buNone/>
            </a:pPr>
            <a:r>
              <a:rPr lang="en-US" sz="1800" dirty="0" smtClean="0"/>
              <a:t>	􀂉 personal risk taken on by managers;</a:t>
            </a:r>
          </a:p>
          <a:p>
            <a:pPr>
              <a:buNone/>
            </a:pPr>
            <a:r>
              <a:rPr lang="en-US" sz="1800" dirty="0" smtClean="0"/>
              <a:t>	􀂉 loss of head office support;</a:t>
            </a:r>
          </a:p>
          <a:p>
            <a:pPr>
              <a:buNone/>
            </a:pPr>
            <a:r>
              <a:rPr lang="en-US" sz="1800" dirty="0" smtClean="0"/>
              <a:t>	􀂉 success dependent upon quality of management team;</a:t>
            </a:r>
          </a:p>
          <a:p>
            <a:pPr>
              <a:buNone/>
            </a:pPr>
            <a:r>
              <a:rPr lang="en-US" sz="1800" dirty="0" smtClean="0"/>
              <a:t>	􀂉 price paid might be pushed up by external bidding;</a:t>
            </a:r>
          </a:p>
          <a:p>
            <a:pPr>
              <a:buNone/>
            </a:pPr>
            <a:r>
              <a:rPr lang="en-US" sz="1800" dirty="0" smtClean="0"/>
              <a:t>	􀂉 usually highly geared with inherent financial risks.</a:t>
            </a:r>
          </a:p>
          <a:p>
            <a:pPr>
              <a:buNone/>
            </a:pPr>
            <a:endParaRPr lang="en-US" sz="1800" dirty="0" smtClean="0"/>
          </a:p>
          <a:p>
            <a:pPr>
              <a:buNone/>
            </a:pPr>
            <a:r>
              <a:rPr lang="en-US" sz="1800" b="1" dirty="0" smtClean="0"/>
              <a:t>	</a:t>
            </a:r>
            <a:r>
              <a:rPr lang="en-US" sz="2400" dirty="0" smtClean="0"/>
              <a:t>Management buy-in</a:t>
            </a:r>
          </a:p>
          <a:p>
            <a:pPr>
              <a:buNone/>
            </a:pPr>
            <a:r>
              <a:rPr lang="en-US" sz="1800" dirty="0" smtClean="0"/>
              <a:t>	􀂄 This is where a business is acquired by an external group of managers.</a:t>
            </a:r>
            <a:endParaRPr lang="en-US" sz="1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CAPITAL RECONSTRUCTIONS</a:t>
            </a:r>
            <a:br>
              <a:rPr lang="en-US" sz="3200" dirty="0" smtClean="0"/>
            </a:br>
            <a:endParaRPr lang="en-US" sz="3200" dirty="0"/>
          </a:p>
        </p:txBody>
      </p:sp>
      <p:sp>
        <p:nvSpPr>
          <p:cNvPr id="3" name="Content Placeholder 2"/>
          <p:cNvSpPr>
            <a:spLocks noGrp="1"/>
          </p:cNvSpPr>
          <p:nvPr>
            <p:ph idx="1"/>
          </p:nvPr>
        </p:nvSpPr>
        <p:spPr/>
        <p:txBody>
          <a:bodyPr>
            <a:normAutofit/>
          </a:bodyPr>
          <a:lstStyle/>
          <a:p>
            <a:pPr>
              <a:buNone/>
            </a:pPr>
            <a:r>
              <a:rPr lang="en-US" sz="1800" b="1" dirty="0" smtClean="0"/>
              <a:t>	Background</a:t>
            </a:r>
          </a:p>
          <a:p>
            <a:pPr algn="just">
              <a:buNone/>
            </a:pPr>
            <a:r>
              <a:rPr lang="en-US" sz="1800" dirty="0" smtClean="0"/>
              <a:t>	􀂄 An enterprise is in financial difficulties (maybe cash flow problems 	which have culminated in the bank asking for a plan whereby the 	enterprises overdraft might be repaid).</a:t>
            </a:r>
          </a:p>
          <a:p>
            <a:pPr>
              <a:buNone/>
            </a:pPr>
            <a:r>
              <a:rPr lang="en-US" sz="1800" dirty="0" smtClean="0"/>
              <a:t>	􀂄 Often the enterprises balance sheet will be </a:t>
            </a:r>
            <a:r>
              <a:rPr lang="en-US" sz="1800" dirty="0" err="1" smtClean="0"/>
              <a:t>characterised</a:t>
            </a:r>
            <a:r>
              <a:rPr lang="en-US" sz="1800" dirty="0" smtClean="0"/>
              <a:t> by;</a:t>
            </a:r>
          </a:p>
          <a:p>
            <a:pPr>
              <a:buNone/>
            </a:pPr>
            <a:r>
              <a:rPr lang="en-US" sz="1800" dirty="0" smtClean="0"/>
              <a:t>		-	a debit balance on retained earnings</a:t>
            </a:r>
          </a:p>
          <a:p>
            <a:pPr>
              <a:buNone/>
            </a:pPr>
            <a:r>
              <a:rPr lang="en-US" sz="1800" dirty="0" smtClean="0"/>
              <a:t>		-	low NAPS (net assets per share)</a:t>
            </a:r>
          </a:p>
          <a:p>
            <a:pPr>
              <a:buNone/>
            </a:pPr>
            <a:r>
              <a:rPr lang="en-US" sz="1800" dirty="0" smtClean="0"/>
              <a:t>	􀂄 A scheme is suggested by the directors (or maybe another stakeholder). 	Under the scheme the balance sheet is restructured. Typically the 	scheme will involve;</a:t>
            </a:r>
          </a:p>
          <a:p>
            <a:pPr>
              <a:buNone/>
            </a:pPr>
            <a:r>
              <a:rPr lang="en-US" sz="1800" dirty="0" smtClean="0"/>
              <a:t>		-	an injection of cash</a:t>
            </a:r>
          </a:p>
          <a:p>
            <a:pPr>
              <a:buNone/>
            </a:pPr>
            <a:r>
              <a:rPr lang="en-US" sz="1800" dirty="0" smtClean="0"/>
              <a:t>		-	a </a:t>
            </a:r>
            <a:r>
              <a:rPr lang="en-US" sz="1800" dirty="0" err="1" smtClean="0"/>
              <a:t>reorganisation</a:t>
            </a:r>
            <a:r>
              <a:rPr lang="en-US" sz="1800" dirty="0" smtClean="0"/>
              <a:t> of the capital of the enterprise</a:t>
            </a:r>
          </a:p>
          <a:p>
            <a:pPr>
              <a:buNone/>
            </a:pPr>
            <a:r>
              <a:rPr lang="en-US" sz="1800" dirty="0" smtClean="0"/>
              <a:t>		-	revaluation of assets</a:t>
            </a:r>
            <a:endParaRPr lang="en-US" sz="1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1800" dirty="0" smtClean="0"/>
              <a:t>A capital reconstruction is occur when a company has experienced financial difficulties which have weakened its balance sheet and drained its resources.</a:t>
            </a:r>
          </a:p>
          <a:p>
            <a:pPr algn="just"/>
            <a:r>
              <a:rPr lang="en-US" sz="1800" dirty="0" smtClean="0"/>
              <a:t>The company may have good prospects in the future but is unable to exploit the opportunities available because of lack of cash.</a:t>
            </a:r>
          </a:p>
          <a:p>
            <a:pPr algn="just">
              <a:buNone/>
            </a:pPr>
            <a:r>
              <a:rPr lang="en-US" sz="1800" dirty="0" smtClean="0"/>
              <a:t>	􀂉 Shareholders may be unwilling to invest because there is a debit balance on retained earnings and</a:t>
            </a:r>
          </a:p>
          <a:p>
            <a:pPr>
              <a:buNone/>
            </a:pPr>
            <a:r>
              <a:rPr lang="en-US" sz="1800" dirty="0" smtClean="0"/>
              <a:t>	􀂉 The debt of the company may be inefficient </a:t>
            </a:r>
            <a:r>
              <a:rPr lang="en-US" sz="1800" dirty="0" err="1" smtClean="0"/>
              <a:t>eg</a:t>
            </a:r>
            <a:r>
              <a:rPr lang="en-US" sz="1800" dirty="0" smtClean="0"/>
              <a:t> the company may be using expensive overdraft facilities etc.</a:t>
            </a:r>
            <a:endParaRPr lang="en-US" sz="1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buNone/>
            </a:pPr>
            <a:r>
              <a:rPr lang="en-US" sz="1800" b="1" dirty="0" smtClean="0"/>
              <a:t>	Formulating a scheme</a:t>
            </a:r>
          </a:p>
          <a:p>
            <a:r>
              <a:rPr lang="en-US" sz="1800" dirty="0" smtClean="0"/>
              <a:t>Method:</a:t>
            </a:r>
          </a:p>
          <a:p>
            <a:pPr>
              <a:buNone/>
            </a:pPr>
            <a:r>
              <a:rPr lang="en-US" sz="1800" dirty="0" smtClean="0"/>
              <a:t>	􀂉 write off P&amp;L debit balance</a:t>
            </a:r>
          </a:p>
          <a:p>
            <a:pPr>
              <a:buNone/>
            </a:pPr>
            <a:r>
              <a:rPr lang="en-US" sz="1800" dirty="0" smtClean="0"/>
              <a:t>	􀂉 write off fictitious assets, </a:t>
            </a:r>
            <a:r>
              <a:rPr lang="en-US" sz="1800" dirty="0" err="1" smtClean="0"/>
              <a:t>eg</a:t>
            </a:r>
            <a:r>
              <a:rPr lang="en-US" sz="1800" dirty="0" smtClean="0"/>
              <a:t>, goodwill, development expenditure;</a:t>
            </a:r>
          </a:p>
          <a:p>
            <a:pPr>
              <a:buNone/>
            </a:pPr>
            <a:r>
              <a:rPr lang="en-US" sz="1800" dirty="0" smtClean="0"/>
              <a:t>	􀂉 revalue other assets;</a:t>
            </a:r>
          </a:p>
          <a:p>
            <a:pPr>
              <a:buNone/>
            </a:pPr>
            <a:r>
              <a:rPr lang="en-US" sz="1800" dirty="0" smtClean="0"/>
              <a:t>	􀂉 </a:t>
            </a:r>
            <a:r>
              <a:rPr lang="en-US" sz="1800" dirty="0" err="1" smtClean="0"/>
              <a:t>reorganise</a:t>
            </a:r>
            <a:r>
              <a:rPr lang="en-US" sz="1800" dirty="0" smtClean="0"/>
              <a:t> capital structure;</a:t>
            </a:r>
          </a:p>
          <a:p>
            <a:pPr>
              <a:buNone/>
            </a:pPr>
            <a:r>
              <a:rPr lang="en-US" sz="1800" dirty="0" smtClean="0"/>
              <a:t>	􀂉 raise new capital;</a:t>
            </a:r>
          </a:p>
          <a:p>
            <a:pPr>
              <a:buNone/>
            </a:pPr>
            <a:r>
              <a:rPr lang="en-US" sz="1800" dirty="0" smtClean="0"/>
              <a:t>	􀂉 use capital </a:t>
            </a:r>
            <a:r>
              <a:rPr lang="en-US" sz="1800" dirty="0" err="1" smtClean="0"/>
              <a:t>reorganisation</a:t>
            </a:r>
            <a:r>
              <a:rPr lang="en-US" sz="1800" dirty="0" smtClean="0"/>
              <a:t> account for all double entry.</a:t>
            </a:r>
            <a:endParaRPr lang="en-US" sz="1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t>	Suppliers of capital</a:t>
            </a:r>
          </a:p>
          <a:p>
            <a:r>
              <a:rPr lang="en-US" sz="1800" dirty="0" smtClean="0"/>
              <a:t>In formulating a scheme consider the interests of the various suppliers of capital:</a:t>
            </a:r>
          </a:p>
          <a:p>
            <a:pPr>
              <a:buNone/>
            </a:pPr>
            <a:r>
              <a:rPr lang="en-US" sz="1800" dirty="0" smtClean="0"/>
              <a:t>	􀂉 secured creditors have power to apply for the company to be wound up therefore they should be given incentives not to do so such as offer of free equity or increased coupon rate;</a:t>
            </a:r>
          </a:p>
          <a:p>
            <a:pPr>
              <a:buNone/>
            </a:pPr>
            <a:r>
              <a:rPr lang="en-US" sz="1800" dirty="0" smtClean="0"/>
              <a:t>	􀂉 preference shareholders may have to forego arrears of preference dividend in return for promise of higher coupon rate in future;</a:t>
            </a:r>
          </a:p>
          <a:p>
            <a:pPr>
              <a:buNone/>
            </a:pPr>
            <a:r>
              <a:rPr lang="en-US" sz="1800" dirty="0" smtClean="0"/>
              <a:t>	􀂉 ordinary shareholders have most to lose in liquidation therefore it will not normally be necessary to be too generous to them in </a:t>
            </a:r>
            <a:r>
              <a:rPr lang="en-US" sz="1800" dirty="0" err="1" smtClean="0"/>
              <a:t>reorganisation</a:t>
            </a:r>
            <a:endParaRPr lang="en-US" sz="18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FOCUS</a:t>
            </a:r>
            <a:endParaRPr lang="en-US" sz="3200" dirty="0"/>
          </a:p>
        </p:txBody>
      </p:sp>
      <p:sp>
        <p:nvSpPr>
          <p:cNvPr id="3" name="Content Placeholder 2"/>
          <p:cNvSpPr>
            <a:spLocks noGrp="1"/>
          </p:cNvSpPr>
          <p:nvPr>
            <p:ph idx="1"/>
          </p:nvPr>
        </p:nvSpPr>
        <p:spPr/>
        <p:txBody>
          <a:bodyPr>
            <a:noAutofit/>
          </a:bodyPr>
          <a:lstStyle/>
          <a:p>
            <a:pPr>
              <a:buNone/>
            </a:pPr>
            <a:r>
              <a:rPr lang="en-US" sz="1800" dirty="0" smtClean="0"/>
              <a:t>You should now be able to:</a:t>
            </a:r>
          </a:p>
          <a:p>
            <a:r>
              <a:rPr lang="en-US" sz="1800" dirty="0" smtClean="0"/>
              <a:t>Discuss alternative methods of </a:t>
            </a:r>
            <a:r>
              <a:rPr lang="en-US" sz="1800" dirty="0" err="1" smtClean="0"/>
              <a:t>organisational</a:t>
            </a:r>
            <a:r>
              <a:rPr lang="en-US" sz="1800" dirty="0" smtClean="0"/>
              <a:t> growth;</a:t>
            </a:r>
          </a:p>
          <a:p>
            <a:r>
              <a:rPr lang="en-US" sz="1800" dirty="0" smtClean="0"/>
              <a:t>Discuss the arguments for and against mergers, methods of financing mergers, strategies and tactics of mergers and </a:t>
            </a:r>
            <a:r>
              <a:rPr lang="en-US" sz="1800" dirty="0" err="1" smtClean="0"/>
              <a:t>defences</a:t>
            </a:r>
            <a:r>
              <a:rPr lang="en-US" sz="1800" dirty="0" smtClean="0"/>
              <a:t> against mergers;</a:t>
            </a:r>
          </a:p>
          <a:p>
            <a:r>
              <a:rPr lang="en-US" sz="1800" dirty="0" smtClean="0"/>
              <a:t>Discuss divestment of businesses;</a:t>
            </a:r>
          </a:p>
          <a:p>
            <a:r>
              <a:rPr lang="en-US" sz="1800" dirty="0" smtClean="0"/>
              <a:t>Discuss management buy-outs;</a:t>
            </a:r>
          </a:p>
          <a:p>
            <a:r>
              <a:rPr lang="en-US" sz="1800" dirty="0" smtClean="0"/>
              <a:t>Deal with capital reconstructions.</a:t>
            </a:r>
            <a:endParaRPr lang="en-US"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VENTURE CAPITAL</a:t>
            </a:r>
            <a:endParaRPr lang="en-US" sz="3200" dirty="0"/>
          </a:p>
        </p:txBody>
      </p:sp>
      <p:sp>
        <p:nvSpPr>
          <p:cNvPr id="3" name="Content Placeholder 2"/>
          <p:cNvSpPr>
            <a:spLocks noGrp="1"/>
          </p:cNvSpPr>
          <p:nvPr>
            <p:ph idx="1"/>
          </p:nvPr>
        </p:nvSpPr>
        <p:spPr/>
        <p:txBody>
          <a:bodyPr>
            <a:noAutofit/>
          </a:bodyPr>
          <a:lstStyle/>
          <a:p>
            <a:pPr algn="just">
              <a:buNone/>
            </a:pPr>
            <a:r>
              <a:rPr lang="en-US" sz="1800" dirty="0" smtClean="0"/>
              <a:t>	The key areas to be aware of in venture capital deals (of which management buy outs are one form) are the following.</a:t>
            </a:r>
          </a:p>
          <a:p>
            <a:pPr>
              <a:buNone/>
            </a:pPr>
            <a:r>
              <a:rPr lang="en-US" sz="1800" dirty="0" smtClean="0"/>
              <a:t>	􀂉 Preparation of a business plan for a venture capitalist.</a:t>
            </a:r>
          </a:p>
          <a:p>
            <a:pPr>
              <a:buNone/>
            </a:pPr>
            <a:r>
              <a:rPr lang="en-US" sz="1800" dirty="0" smtClean="0"/>
              <a:t>	􀂉 Assessing whether a deal is worthwhile.</a:t>
            </a:r>
          </a:p>
          <a:p>
            <a:pPr>
              <a:buNone/>
            </a:pPr>
            <a:r>
              <a:rPr lang="en-US" sz="1800" dirty="0" smtClean="0"/>
              <a:t>	􀂉 Pricing a deal.</a:t>
            </a:r>
          </a:p>
          <a:p>
            <a:pPr>
              <a:buNone/>
            </a:pPr>
            <a:r>
              <a:rPr lang="en-US" sz="1800" dirty="0" smtClean="0"/>
              <a:t>	􀂉 Setting up an appropriate capital structure.</a:t>
            </a:r>
          </a:p>
          <a:p>
            <a:pPr>
              <a:buNone/>
            </a:pPr>
            <a:r>
              <a:rPr lang="en-US" sz="1800" dirty="0" smtClean="0"/>
              <a:t>	􀂉 Establishing an appropriate exit rout</a:t>
            </a:r>
          </a:p>
          <a:p>
            <a:pPr>
              <a:buNone/>
            </a:pPr>
            <a:endParaRPr lang="en-US" sz="1800" dirty="0" smtClean="0"/>
          </a:p>
          <a:p>
            <a:pPr>
              <a:buNone/>
            </a:pPr>
            <a:r>
              <a:rPr lang="en-US" sz="1800" b="1" dirty="0" smtClean="0"/>
              <a:t>	What is venture capital?</a:t>
            </a:r>
          </a:p>
          <a:p>
            <a:pPr algn="just"/>
            <a:r>
              <a:rPr lang="en-US" sz="1800" dirty="0" smtClean="0"/>
              <a:t>A venture capitalist is typically someone who invests in a risk business to assist an entrepreneur with financial and business acumen. The reward for this is the potential to earn a large capital gain in the medium to long term. </a:t>
            </a:r>
          </a:p>
          <a:p>
            <a:pPr algn="just"/>
            <a:r>
              <a:rPr lang="en-US" sz="1800" dirty="0" smtClean="0"/>
              <a:t>There are a number of different forms of venture capital, ranging from very risky ‘seed capital’ (where a business has only just started and aims to develop an idea into a saleable product) to management buy outs (where the business is already well established and generating good cash flows).</a:t>
            </a:r>
            <a:endParaRPr lang="en-US" sz="18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CHARACTERISTICS OF VENTURE CAPITAL</a:t>
            </a:r>
            <a:br>
              <a:rPr lang="en-US" sz="2800" dirty="0" smtClean="0"/>
            </a:br>
            <a:r>
              <a:rPr lang="en-US" sz="2800" dirty="0" smtClean="0"/>
              <a:t> Risk finance</a:t>
            </a:r>
            <a:endParaRPr lang="en-US" sz="2800" dirty="0"/>
          </a:p>
        </p:txBody>
      </p:sp>
      <p:sp>
        <p:nvSpPr>
          <p:cNvPr id="3" name="Content Placeholder 2"/>
          <p:cNvSpPr>
            <a:spLocks noGrp="1"/>
          </p:cNvSpPr>
          <p:nvPr>
            <p:ph idx="1"/>
          </p:nvPr>
        </p:nvSpPr>
        <p:spPr/>
        <p:txBody>
          <a:bodyPr>
            <a:normAutofit/>
          </a:bodyPr>
          <a:lstStyle/>
          <a:p>
            <a:pPr algn="just"/>
            <a:r>
              <a:rPr lang="en-US" sz="1800" dirty="0" smtClean="0"/>
              <a:t>Venture capital investment is very risky, as evidenced by the large number of companies which fail. As such, it is not viewed as an attractive lending option by traditional bankers for a number of reasons:</a:t>
            </a:r>
          </a:p>
          <a:p>
            <a:pPr>
              <a:buNone/>
            </a:pPr>
            <a:r>
              <a:rPr lang="en-US" sz="1800" dirty="0" smtClean="0"/>
              <a:t>	􀂉 little asset backing;</a:t>
            </a:r>
          </a:p>
          <a:p>
            <a:pPr>
              <a:buNone/>
            </a:pPr>
            <a:r>
              <a:rPr lang="en-US" sz="1800" dirty="0" smtClean="0"/>
              <a:t>	􀂉 personal guarantees of varying worth since the directors will already have invested much of their personal wealth in the business;</a:t>
            </a:r>
          </a:p>
          <a:p>
            <a:pPr>
              <a:buNone/>
            </a:pPr>
            <a:r>
              <a:rPr lang="en-US" sz="1800" dirty="0" smtClean="0"/>
              <a:t>	􀂉 little trading history;</a:t>
            </a:r>
          </a:p>
          <a:p>
            <a:pPr>
              <a:buNone/>
            </a:pPr>
            <a:r>
              <a:rPr lang="en-US" sz="1800" dirty="0" smtClean="0"/>
              <a:t>	􀂉 little evidence of management ability in the company;</a:t>
            </a:r>
          </a:p>
          <a:p>
            <a:pPr>
              <a:buNone/>
            </a:pPr>
            <a:r>
              <a:rPr lang="en-US" sz="1800" dirty="0" smtClean="0"/>
              <a:t>	􀂉 inability of the bank manager to assess equity style investment.</a:t>
            </a:r>
          </a:p>
          <a:p>
            <a:pPr algn="just"/>
            <a:endParaRPr lang="en-US" sz="1800" dirty="0" smtClean="0"/>
          </a:p>
          <a:p>
            <a:pPr algn="just"/>
            <a:r>
              <a:rPr lang="en-US" sz="1800" dirty="0" smtClean="0"/>
              <a:t>As a result, equity finance from investors who are used to dealing with risk and assessing the viability of investments from such a viewpoint is necessary.</a:t>
            </a:r>
            <a:endParaRPr lang="en-US" sz="1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t>	Hands-on management</a:t>
            </a:r>
          </a:p>
          <a:p>
            <a:pPr algn="just"/>
            <a:endParaRPr lang="en-US" sz="1800" dirty="0" smtClean="0"/>
          </a:p>
          <a:p>
            <a:pPr algn="just"/>
            <a:r>
              <a:rPr lang="en-US" sz="1800" dirty="0" smtClean="0"/>
              <a:t>The venture capitalist will often have financial and </a:t>
            </a:r>
            <a:r>
              <a:rPr lang="en-US" sz="1800" dirty="0" err="1" smtClean="0"/>
              <a:t>organisational</a:t>
            </a:r>
            <a:r>
              <a:rPr lang="en-US" sz="1800" dirty="0" smtClean="0"/>
              <a:t> skills which will be of value to the company. In addition, the entrepreneur will have given up a sizeable stake of his company to the investor and may expect something more in return than just the initial cash finance. Active management participation and a seat on the board for the venture capitalist will often be attractive to both sides.</a:t>
            </a:r>
          </a:p>
          <a:p>
            <a:pPr algn="just"/>
            <a:r>
              <a:rPr lang="en-US" sz="1800" dirty="0" smtClean="0"/>
              <a:t>The risk of this is that the entrepreneur may feel that his company is being taken over and resent the intrusion represented by the venture capitalist. It is therefore important to establish the expectations of each side up front and ensure that they are compatible.</a:t>
            </a:r>
          </a:p>
          <a:p>
            <a:pPr algn="just"/>
            <a:r>
              <a:rPr lang="en-US" sz="1800" dirty="0" smtClean="0"/>
              <a:t>The level of management involvement will vary from </a:t>
            </a:r>
            <a:r>
              <a:rPr lang="en-US" sz="1800" dirty="0" err="1" smtClean="0"/>
              <a:t>organisational</a:t>
            </a:r>
            <a:r>
              <a:rPr lang="en-US" sz="1800" dirty="0" smtClean="0"/>
              <a:t> to </a:t>
            </a:r>
            <a:r>
              <a:rPr lang="en-US" sz="1800" dirty="0" err="1" smtClean="0"/>
              <a:t>organisation</a:t>
            </a:r>
            <a:r>
              <a:rPr lang="en-US" sz="1800" dirty="0" smtClean="0"/>
              <a:t>. 3I plc, for example, typically adopts a fairly hands off approach and will only seek a non executive seat on the board.</a:t>
            </a:r>
            <a:endParaRPr lang="en-US" sz="1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953000"/>
          </a:xfrm>
        </p:spPr>
        <p:txBody>
          <a:bodyPr>
            <a:noAutofit/>
          </a:bodyPr>
          <a:lstStyle/>
          <a:p>
            <a:pPr>
              <a:buNone/>
            </a:pPr>
            <a:r>
              <a:rPr lang="en-US" sz="1800" b="1" dirty="0" smtClean="0"/>
              <a:t>	Capital gains</a:t>
            </a:r>
          </a:p>
          <a:p>
            <a:pPr algn="just">
              <a:buNone/>
            </a:pPr>
            <a:r>
              <a:rPr lang="en-US" sz="1800" dirty="0" smtClean="0"/>
              <a:t>	A young company is unlikely to have significant cash surpluses for distribution to investors. Any cash generated is likely to be reinvested in the business to achieve growth or to pay off debt. This means that a venture capital investor will need to achieve most of his return though selling his investment in the future and achieving a high capital gain. Only a small part of the overall return will be in the form of a running yield, through a preference dividend for example.</a:t>
            </a:r>
          </a:p>
          <a:p>
            <a:endParaRPr lang="en-US" sz="1800" dirty="0" smtClean="0"/>
          </a:p>
          <a:p>
            <a:pPr>
              <a:buNone/>
            </a:pPr>
            <a:r>
              <a:rPr lang="en-US" sz="1800" b="1" dirty="0" smtClean="0"/>
              <a:t>	Exit routes</a:t>
            </a:r>
          </a:p>
          <a:p>
            <a:pPr algn="just">
              <a:buNone/>
            </a:pPr>
            <a:r>
              <a:rPr lang="en-US" sz="1800" dirty="0" smtClean="0"/>
              <a:t>	Given the investor’s need for a capital gain, a feasible exit route is vital from the very start. The exit is likely to be either a flotation, a trade sale to another company or a restructuring whereby the investor’s shares are repurchased by the company. The most likely of these is a trade sale since many companies will not be sufficiently large to be floated or may be unsuitable for floatation for some other reason. A share repurchase scheme may not </a:t>
            </a:r>
            <a:r>
              <a:rPr lang="en-US" sz="1800" dirty="0" err="1" smtClean="0"/>
              <a:t>realise</a:t>
            </a:r>
            <a:r>
              <a:rPr lang="en-US" sz="1800" dirty="0" smtClean="0"/>
              <a:t> a realistic sum unless the company gears up to an unacceptable extent.</a:t>
            </a:r>
          </a:p>
          <a:p>
            <a:endParaRPr lang="en-US" sz="1800" b="1" dirty="0" smtClean="0"/>
          </a:p>
          <a:p>
            <a:pPr>
              <a:buNone/>
            </a:pPr>
            <a:r>
              <a:rPr lang="en-US" sz="1800" b="1" dirty="0" smtClean="0"/>
              <a:t>	</a:t>
            </a:r>
            <a:endParaRPr lang="en-US" sz="1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1800" b="1" dirty="0" smtClean="0"/>
              <a:t>Required rates of return</a:t>
            </a:r>
          </a:p>
          <a:p>
            <a:pPr algn="just">
              <a:buNone/>
            </a:pPr>
            <a:r>
              <a:rPr lang="en-US" sz="1800" dirty="0" smtClean="0"/>
              <a:t>	</a:t>
            </a:r>
          </a:p>
          <a:p>
            <a:pPr algn="just">
              <a:buNone/>
            </a:pPr>
            <a:r>
              <a:rPr lang="en-US" sz="1800" dirty="0" smtClean="0"/>
              <a:t>	In order to compensate for the high risk levels, the return on the investment will need to be substantial. The actual return required will vary from investment to investment but a  compound annual return of around 30% to 35% would not be unusual.</a:t>
            </a:r>
          </a:p>
          <a:p>
            <a:endParaRPr lang="en-US" sz="18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2508</TotalTime>
  <Words>401</Words>
  <Application>Microsoft Office PowerPoint</Application>
  <PresentationFormat>On-screen Show (4:3)</PresentationFormat>
  <Paragraphs>302</Paragraphs>
  <Slides>37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Document</vt:lpstr>
      <vt:lpstr>Investment Analysis and  Portfolio management  </vt:lpstr>
      <vt:lpstr>Outline</vt:lpstr>
      <vt:lpstr>Discount Rate for Project Appraisal</vt:lpstr>
      <vt:lpstr>Slide 4</vt:lpstr>
      <vt:lpstr>Slide 5</vt:lpstr>
      <vt:lpstr> Objectives MERGERS AND ACQUISITIONS</vt:lpstr>
      <vt:lpstr>Slide 7</vt:lpstr>
      <vt:lpstr>Slide 8</vt:lpstr>
      <vt:lpstr>ARGUMENTS FOR AND AGAINST MERGERS AND ACQUISITIONS</vt:lpstr>
      <vt:lpstr>Slide 10</vt:lpstr>
      <vt:lpstr>Slide 11</vt:lpstr>
      <vt:lpstr>Slide 12</vt:lpstr>
      <vt:lpstr>Slide 13</vt:lpstr>
      <vt:lpstr>Slide 14</vt:lpstr>
      <vt:lpstr>METHODS OF FINANCING A MERGER</vt:lpstr>
      <vt:lpstr>Slide 16</vt:lpstr>
      <vt:lpstr>Slide 17</vt:lpstr>
      <vt:lpstr>STRATEGY AND TACTICS </vt:lpstr>
      <vt:lpstr>Slide 19</vt:lpstr>
      <vt:lpstr>DEFENCES AGAINST A BID</vt:lpstr>
      <vt:lpstr>Slide 21</vt:lpstr>
      <vt:lpstr>Slide 22</vt:lpstr>
      <vt:lpstr>Slide 23</vt:lpstr>
      <vt:lpstr>DIVESTMENT</vt:lpstr>
      <vt:lpstr>Slide 25</vt:lpstr>
      <vt:lpstr>Slide 26</vt:lpstr>
      <vt:lpstr>CAPITAL RECONSTRUCTIONS </vt:lpstr>
      <vt:lpstr>Slide 28</vt:lpstr>
      <vt:lpstr>Slide 29</vt:lpstr>
      <vt:lpstr>Slide 30</vt:lpstr>
      <vt:lpstr>FOCUS</vt:lpstr>
      <vt:lpstr>VENTURE CAPITAL</vt:lpstr>
      <vt:lpstr>CHARACTERISTICS OF VENTURE CAPITAL  Risk finance</vt:lpstr>
      <vt:lpstr>Slide 34</vt:lpstr>
      <vt:lpstr>Slide 35</vt:lpstr>
      <vt:lpstr>Slide 36</vt:lpstr>
      <vt:lpstr>Slide 37</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234</cp:revision>
  <dcterms:created xsi:type="dcterms:W3CDTF">2013-05-28T09:18:01Z</dcterms:created>
  <dcterms:modified xsi:type="dcterms:W3CDTF">2013-06-18T10:14:08Z</dcterms:modified>
</cp:coreProperties>
</file>