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7"/>
  </p:notesMasterIdLst>
  <p:sldIdLst>
    <p:sldId id="256" r:id="rId2"/>
    <p:sldId id="257" r:id="rId3"/>
    <p:sldId id="367" r:id="rId4"/>
    <p:sldId id="368" r:id="rId5"/>
    <p:sldId id="369" r:id="rId6"/>
    <p:sldId id="370" r:id="rId7"/>
    <p:sldId id="371" r:id="rId8"/>
    <p:sldId id="411" r:id="rId9"/>
    <p:sldId id="372" r:id="rId10"/>
    <p:sldId id="373" r:id="rId11"/>
    <p:sldId id="400" r:id="rId12"/>
    <p:sldId id="401" r:id="rId13"/>
    <p:sldId id="404" r:id="rId14"/>
    <p:sldId id="405" r:id="rId15"/>
    <p:sldId id="30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6/18/2013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6/18/2013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latin typeface="Arial" pitchFamily="34" charset="0"/>
                <a:cs typeface="Arial" pitchFamily="34" charset="0"/>
              </a:rPr>
              <a:t>Investment Analysis and </a:t>
            </a:r>
            <a:br>
              <a:rPr lang="en-US" dirty="0" smtClean="0">
                <a:latin typeface="Arial" pitchFamily="34" charset="0"/>
                <a:cs typeface="Arial" pitchFamily="34" charset="0"/>
              </a:rPr>
            </a:br>
            <a:r>
              <a:rPr lang="en-US" dirty="0" smtClean="0">
                <a:latin typeface="Arial" pitchFamily="34" charset="0"/>
                <a:cs typeface="Arial" pitchFamily="34" charset="0"/>
              </a:rPr>
              <a:t>Portfolio management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30</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RECAP</a:t>
            </a:r>
          </a:p>
          <a:p>
            <a:pPr marL="342900" lvl="1" indent="-342900">
              <a:buFont typeface="Arial" pitchFamily="34" charset="0"/>
              <a:buChar char="•"/>
            </a:pPr>
            <a:endParaRPr lang="en-US" sz="1800" dirty="0" smtClean="0">
              <a:latin typeface="Arial" pitchFamily="34" charset="0"/>
              <a:cs typeface="Arial" pitchFamily="34" charset="0"/>
            </a:endParaRPr>
          </a:p>
          <a:p>
            <a:r>
              <a:rPr lang="en-US" sz="1800" dirty="0" smtClean="0"/>
              <a:t>CAPM – ALPHA VA VALUES CONTINUED</a:t>
            </a:r>
          </a:p>
          <a:p>
            <a:r>
              <a:rPr lang="en-US" sz="1800" dirty="0" smtClean="0"/>
              <a:t>ADVNATGES AND DISADVANTAGES OF CAPM</a:t>
            </a:r>
          </a:p>
          <a:p>
            <a:r>
              <a:rPr lang="en-US" sz="1800" dirty="0" smtClean="0"/>
              <a:t>TO APPLY THE ADJUSTED PRESENT VALUE APPROACH TO DECISION MAKING</a:t>
            </a:r>
          </a:p>
          <a:p>
            <a:r>
              <a:rPr lang="en-US" sz="1800" dirty="0" smtClean="0"/>
              <a:t>RISK ADJUSTED WACC</a:t>
            </a:r>
          </a:p>
          <a:p>
            <a:r>
              <a:rPr lang="en-US" sz="1800" dirty="0" smtClean="0"/>
              <a:t>CHOSSING A DISCOUNT RATE</a:t>
            </a:r>
          </a:p>
          <a:p>
            <a:r>
              <a:rPr lang="en-US" sz="1800" dirty="0" smtClean="0"/>
              <a:t>MERGERS AND ACQUISIITIONS</a:t>
            </a:r>
          </a:p>
          <a:p>
            <a:r>
              <a:rPr lang="en-US" sz="1800" dirty="0" smtClean="0"/>
              <a:t>VENTURE CAPITAL</a:t>
            </a:r>
          </a:p>
          <a:p>
            <a:endParaRPr lang="en-US" sz="1400" b="1" dirty="0" smtClean="0"/>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Font typeface="Arial" pitchFamily="34" charset="0"/>
              <a:buChar char="•"/>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down)">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down)">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Alpha factor - CONTINUED</a:t>
            </a:r>
            <a:endParaRPr lang="en-US" sz="3200" dirty="0"/>
          </a:p>
        </p:txBody>
      </p:sp>
      <p:sp>
        <p:nvSpPr>
          <p:cNvPr id="3" name="Content Placeholder 2"/>
          <p:cNvSpPr>
            <a:spLocks noGrp="1"/>
          </p:cNvSpPr>
          <p:nvPr>
            <p:ph idx="1"/>
          </p:nvPr>
        </p:nvSpPr>
        <p:spPr/>
        <p:txBody>
          <a:bodyPr>
            <a:noAutofit/>
          </a:bodyPr>
          <a:lstStyle/>
          <a:p>
            <a:pPr algn="just">
              <a:buNone/>
            </a:pPr>
            <a:r>
              <a:rPr lang="en-US" sz="1600" dirty="0" smtClean="0"/>
              <a:t>	When shares yield more or less than their expected return (based on the CAPM), the difference is an abnormal return. This abnormal return might be referred to as the alpha factor. The alpha factor for a security is simply the balancing figure in the following formula:</a:t>
            </a:r>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endParaRPr lang="en-US" sz="1600" dirty="0" smtClean="0"/>
          </a:p>
          <a:p>
            <a:pPr algn="just">
              <a:buNone/>
            </a:pPr>
            <a:r>
              <a:rPr lang="en-US" sz="1600" b="1" dirty="0" smtClean="0"/>
              <a:t>	</a:t>
            </a:r>
            <a:r>
              <a:rPr lang="en-US" sz="1800" b="1" dirty="0" smtClean="0"/>
              <a:t>α values are temporary values as arbitrage gain opportunities /  speculation will over a long period of time cause securities to offer the same return as that offered by a market portfolio (become inline with market).</a:t>
            </a:r>
          </a:p>
          <a:p>
            <a:pPr>
              <a:buNone/>
            </a:pPr>
            <a:r>
              <a:rPr lang="en-US" sz="1800" dirty="0" smtClean="0"/>
              <a:t>	For projects with similar investment requirements &amp; expected returns than the project with lowest β should be selected</a:t>
            </a:r>
          </a:p>
          <a:p>
            <a:pPr algn="just">
              <a:buNone/>
            </a:pPr>
            <a:endParaRPr lang="en-US" sz="1600" dirty="0"/>
          </a:p>
        </p:txBody>
      </p:sp>
      <p:pic>
        <p:nvPicPr>
          <p:cNvPr id="8194" name="Picture 2"/>
          <p:cNvPicPr>
            <a:picLocks noChangeAspect="1" noChangeArrowheads="1"/>
          </p:cNvPicPr>
          <p:nvPr/>
        </p:nvPicPr>
        <p:blipFill>
          <a:blip r:embed="rId3"/>
          <a:srcRect/>
          <a:stretch>
            <a:fillRect/>
          </a:stretch>
        </p:blipFill>
        <p:spPr bwMode="auto">
          <a:xfrm>
            <a:off x="3014663" y="2571750"/>
            <a:ext cx="3114675" cy="781050"/>
          </a:xfrm>
          <a:prstGeom prst="rect">
            <a:avLst/>
          </a:prstGeom>
          <a:noFill/>
          <a:ln w="9525">
            <a:noFill/>
            <a:miter lim="800000"/>
            <a:headEnd/>
            <a:tailEnd/>
          </a:ln>
        </p:spPr>
      </p:pic>
      <p:pic>
        <p:nvPicPr>
          <p:cNvPr id="2050" name="Picture 2"/>
          <p:cNvPicPr>
            <a:picLocks noChangeAspect="1" noChangeArrowheads="1"/>
          </p:cNvPicPr>
          <p:nvPr/>
        </p:nvPicPr>
        <p:blipFill>
          <a:blip r:embed="rId4"/>
          <a:srcRect/>
          <a:stretch>
            <a:fillRect/>
          </a:stretch>
        </p:blipFill>
        <p:spPr bwMode="auto">
          <a:xfrm>
            <a:off x="910771" y="3200400"/>
            <a:ext cx="7547429" cy="1524000"/>
          </a:xfrm>
          <a:prstGeom prst="rect">
            <a:avLst/>
          </a:prstGeom>
          <a:noFill/>
          <a:ln w="9525">
            <a:noFill/>
            <a:miter lim="800000"/>
            <a:headEnd/>
            <a:tailEnd/>
          </a:ln>
        </p:spPr>
      </p:pic>
      <p:pic>
        <p:nvPicPr>
          <p:cNvPr id="2051" name="Picture 3"/>
          <p:cNvPicPr>
            <a:picLocks noChangeAspect="1" noChangeArrowheads="1"/>
          </p:cNvPicPr>
          <p:nvPr/>
        </p:nvPicPr>
        <p:blipFill>
          <a:blip r:embed="rId5"/>
          <a:srcRect/>
          <a:stretch>
            <a:fillRect/>
          </a:stretch>
        </p:blipFill>
        <p:spPr bwMode="auto">
          <a:xfrm>
            <a:off x="1676400" y="1143000"/>
            <a:ext cx="5263797" cy="4095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algn="just">
              <a:buNone/>
            </a:pPr>
            <a:r>
              <a:rPr lang="en-US" sz="1800" dirty="0" smtClean="0"/>
              <a:t>	The return on shares of company A is 11%, but its normal beta factor is 1.10. The risk-free rate of return is 5% and the market rate of return is 8%. There is an abnormal return on the shares:</a:t>
            </a:r>
            <a:endParaRPr lang="en-US" sz="1800" dirty="0"/>
          </a:p>
        </p:txBody>
      </p:sp>
      <p:pic>
        <p:nvPicPr>
          <p:cNvPr id="9218" name="Picture 2"/>
          <p:cNvPicPr>
            <a:picLocks noChangeAspect="1" noChangeArrowheads="1"/>
          </p:cNvPicPr>
          <p:nvPr/>
        </p:nvPicPr>
        <p:blipFill>
          <a:blip r:embed="rId3"/>
          <a:srcRect/>
          <a:stretch>
            <a:fillRect/>
          </a:stretch>
        </p:blipFill>
        <p:spPr bwMode="auto">
          <a:xfrm>
            <a:off x="2700338" y="2743200"/>
            <a:ext cx="3743325" cy="1085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Illustration</a:t>
            </a:r>
            <a:endParaRPr lang="en-US" dirty="0"/>
          </a:p>
        </p:txBody>
      </p:sp>
      <p:sp>
        <p:nvSpPr>
          <p:cNvPr id="3" name="Content Placeholder 2"/>
          <p:cNvSpPr>
            <a:spLocks noGrp="1"/>
          </p:cNvSpPr>
          <p:nvPr>
            <p:ph idx="1"/>
          </p:nvPr>
        </p:nvSpPr>
        <p:spPr>
          <a:xfrm>
            <a:off x="457200" y="990600"/>
            <a:ext cx="8229600" cy="5135563"/>
          </a:xfrm>
        </p:spPr>
        <p:txBody>
          <a:bodyPr>
            <a:noAutofit/>
          </a:bodyPr>
          <a:lstStyle/>
          <a:p>
            <a:pPr algn="just">
              <a:buNone/>
            </a:pPr>
            <a:r>
              <a:rPr lang="en-US" sz="1800" dirty="0" smtClean="0"/>
              <a:t>	An investor tries to buy shares or bonds for his portfolio that provide a positive abnormal return. He is considering two shares and two bonds for adding to his portfolio. </a:t>
            </a:r>
          </a:p>
          <a:p>
            <a:pPr algn="just">
              <a:buNone/>
            </a:pPr>
            <a:r>
              <a:rPr lang="en-US" sz="1800" dirty="0" smtClean="0"/>
              <a:t>	The required return on shares is measured by the Capital Asset Pricing Model (CAPM). The required return for bonds is measured using a model similar to the CAPM, except that the ‘beta’ for a bond is measured as the ratio of the duration of the bond in years to the duration of the bond market as a whole.</a:t>
            </a:r>
            <a:endParaRPr lang="en-US" sz="1800" dirty="0"/>
          </a:p>
        </p:txBody>
      </p:sp>
      <p:pic>
        <p:nvPicPr>
          <p:cNvPr id="10242" name="Picture 2"/>
          <p:cNvPicPr>
            <a:picLocks noChangeAspect="1" noChangeArrowheads="1"/>
          </p:cNvPicPr>
          <p:nvPr/>
        </p:nvPicPr>
        <p:blipFill>
          <a:blip r:embed="rId3"/>
          <a:srcRect/>
          <a:stretch>
            <a:fillRect/>
          </a:stretch>
        </p:blipFill>
        <p:spPr bwMode="auto">
          <a:xfrm>
            <a:off x="2286000" y="3048001"/>
            <a:ext cx="6656552"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The first step is to calculate beta factors for the shares and the similar factors for the bonds. For shares, the beta factor is calculated as the correlation coefficient multiplied by the standard deviation of returns for the share, divided by the standard deviation of market returns.</a:t>
            </a:r>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buNone/>
            </a:pPr>
            <a:endParaRPr lang="en-US" sz="1800" dirty="0" smtClean="0"/>
          </a:p>
          <a:p>
            <a:pPr algn="just">
              <a:buNone/>
            </a:pPr>
            <a:r>
              <a:rPr lang="en-US" sz="1800" dirty="0" smtClean="0"/>
              <a:t>	We can now calculate the required return for each security (using the CAPM) and compare it with the expected actual returns. The difference is the abnormal return. For bonds, the redemption yield should be used as the measure of return.</a:t>
            </a:r>
            <a:endParaRPr lang="en-US" sz="1800" dirty="0"/>
          </a:p>
        </p:txBody>
      </p:sp>
      <p:pic>
        <p:nvPicPr>
          <p:cNvPr id="11266" name="Picture 2"/>
          <p:cNvPicPr>
            <a:picLocks noChangeAspect="1" noChangeArrowheads="1"/>
          </p:cNvPicPr>
          <p:nvPr/>
        </p:nvPicPr>
        <p:blipFill>
          <a:blip r:embed="rId3"/>
          <a:srcRect/>
          <a:stretch>
            <a:fillRect/>
          </a:stretch>
        </p:blipFill>
        <p:spPr bwMode="auto">
          <a:xfrm>
            <a:off x="1066800" y="3124200"/>
            <a:ext cx="4791075"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endParaRPr lang="en-US" sz="1800" dirty="0" smtClean="0"/>
          </a:p>
          <a:p>
            <a:pPr algn="just"/>
            <a:r>
              <a:rPr lang="en-US" sz="1800" dirty="0" smtClean="0"/>
              <a:t>Only bond P offers a positive abnormal return. If the investor makes investment decisions on the basis of abnormal returns, he will invest in this bond and add it to his portfolio. (However, the abnormal return could be eliminated by a rise in the price of the bond.)</a:t>
            </a:r>
            <a:endParaRPr lang="en-US" sz="1800" dirty="0"/>
          </a:p>
        </p:txBody>
      </p:sp>
      <p:pic>
        <p:nvPicPr>
          <p:cNvPr id="12290" name="Picture 2"/>
          <p:cNvPicPr>
            <a:picLocks noChangeAspect="1" noChangeArrowheads="1"/>
          </p:cNvPicPr>
          <p:nvPr/>
        </p:nvPicPr>
        <p:blipFill>
          <a:blip r:embed="rId3"/>
          <a:srcRect/>
          <a:stretch>
            <a:fillRect/>
          </a:stretch>
        </p:blipFill>
        <p:spPr bwMode="auto">
          <a:xfrm>
            <a:off x="71438" y="1581150"/>
            <a:ext cx="9001125" cy="2076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946" name="Object 2"/>
          <p:cNvGraphicFramePr>
            <a:graphicFrameLocks noChangeAspect="1"/>
          </p:cNvGraphicFramePr>
          <p:nvPr/>
        </p:nvGraphicFramePr>
        <p:xfrm>
          <a:off x="672814" y="800373"/>
          <a:ext cx="7632986" cy="5600427"/>
        </p:xfrm>
        <a:graphic>
          <a:graphicData uri="http://schemas.openxmlformats.org/presentationml/2006/ole">
            <p:oleObj spid="_x0000_s83970" name="Document" r:id="rId3" imgW="6117264" imgH="4487569" progId="Word.Document.12">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Advantages and disadvantages of the CAPM</a:t>
            </a:r>
            <a:endParaRPr lang="en-US" sz="3200" dirty="0"/>
          </a:p>
        </p:txBody>
      </p:sp>
      <p:sp>
        <p:nvSpPr>
          <p:cNvPr id="3" name="Content Placeholder 2"/>
          <p:cNvSpPr>
            <a:spLocks noGrp="1"/>
          </p:cNvSpPr>
          <p:nvPr>
            <p:ph idx="1"/>
          </p:nvPr>
        </p:nvSpPr>
        <p:spPr/>
        <p:txBody>
          <a:bodyPr>
            <a:noAutofit/>
          </a:bodyPr>
          <a:lstStyle/>
          <a:p>
            <a:pPr>
              <a:buNone/>
            </a:pPr>
            <a:r>
              <a:rPr lang="en-US" sz="1800" dirty="0" smtClean="0"/>
              <a:t>	The CAPM is based on some simplifying assumptions. For example, the CAPM assumes:</a:t>
            </a:r>
          </a:p>
          <a:p>
            <a:r>
              <a:rPr lang="en-US" sz="1800" dirty="0" smtClean="0"/>
              <a:t>A perfect capital market</a:t>
            </a:r>
          </a:p>
          <a:p>
            <a:r>
              <a:rPr lang="en-US" sz="1800" dirty="0" smtClean="0"/>
              <a:t>Uniformity of investor expectations</a:t>
            </a:r>
          </a:p>
          <a:p>
            <a:r>
              <a:rPr lang="en-US" sz="1800" dirty="0" smtClean="0"/>
              <a:t>All forecasts (expectations) are made in the context of just one time period.</a:t>
            </a:r>
          </a:p>
          <a:p>
            <a:endParaRPr lang="en-US" sz="1800" dirty="0" smtClean="0"/>
          </a:p>
          <a:p>
            <a:pPr>
              <a:buNone/>
            </a:pPr>
            <a:r>
              <a:rPr lang="en-US" sz="1800" dirty="0" smtClean="0"/>
              <a:t>	In spite of these simplifying assumptions, the CAPM appears to be reliable in practice.</a:t>
            </a:r>
            <a:endParaRPr lang="en-US" sz="1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2"/>
          <a:srcRect/>
          <a:stretch>
            <a:fillRect/>
          </a:stretch>
        </p:blipFill>
        <p:spPr bwMode="auto">
          <a:xfrm>
            <a:off x="233363" y="1524000"/>
            <a:ext cx="8677275" cy="3124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ADJUSTED PRESENT VALUE (</a:t>
            </a:r>
            <a:r>
              <a:rPr lang="en-US" sz="3200" dirty="0" err="1" smtClean="0"/>
              <a:t>APV</a:t>
            </a:r>
            <a:r>
              <a:rPr lang="en-US" sz="3200" dirty="0" smtClean="0"/>
              <a:t>)</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	Adjusted Present Value (APV) is an extension of MM theory with taxation APV &amp; NPV give the same result when the gearing level remains same However, when financial risk changes NPV method requires the calculation of Risk adjusted WACC APV method is superior &amp; facilitates the calculation of a revised NPV by making certain adjustments to Base Case NPV</a:t>
            </a:r>
          </a:p>
          <a:p>
            <a:pPr>
              <a:buNone/>
            </a:pPr>
            <a:endParaRPr lang="en-US" sz="1800" dirty="0" smtClean="0"/>
          </a:p>
          <a:p>
            <a:r>
              <a:rPr lang="en-US" sz="1800" dirty="0" smtClean="0"/>
              <a:t>It is often described as the “divide and conquer” approach in that it separates the “base” benefits of the project from its “side-effects”.</a:t>
            </a:r>
          </a:p>
          <a:p>
            <a:endParaRPr lang="en-US" sz="1800" dirty="0" smtClean="0"/>
          </a:p>
          <a:p>
            <a:pPr>
              <a:buNone/>
            </a:pPr>
            <a:r>
              <a:rPr lang="en-US" sz="1800" dirty="0" smtClean="0"/>
              <a:t>	</a:t>
            </a:r>
            <a:r>
              <a:rPr lang="en-US" sz="2400" dirty="0" smtClean="0"/>
              <a:t> APV is calculated as</a:t>
            </a:r>
          </a:p>
          <a:p>
            <a:pPr>
              <a:buNone/>
            </a:pPr>
            <a:endParaRPr lang="en-US" sz="1800" dirty="0" smtClean="0"/>
          </a:p>
          <a:p>
            <a:pPr>
              <a:buNone/>
            </a:pPr>
            <a:r>
              <a:rPr lang="en-US" sz="1800" dirty="0" smtClean="0"/>
              <a:t>= Project value if all equity financed + Present value of the   + Present value of</a:t>
            </a:r>
          </a:p>
          <a:p>
            <a:pPr>
              <a:buNone/>
            </a:pPr>
            <a:r>
              <a:rPr lang="en-US" sz="1800" dirty="0" smtClean="0"/>
              <a:t>                                                          tax shield from the loan   other side effects</a:t>
            </a:r>
          </a:p>
          <a:p>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Approach</a:t>
            </a:r>
            <a:br>
              <a:rPr lang="en-US" sz="3200" dirty="0" smtClean="0"/>
            </a:br>
            <a:endParaRPr lang="en-US" sz="3200" dirty="0"/>
          </a:p>
        </p:txBody>
      </p:sp>
      <p:pic>
        <p:nvPicPr>
          <p:cNvPr id="5122" name="Picture 2"/>
          <p:cNvPicPr>
            <a:picLocks noChangeAspect="1" noChangeArrowheads="1"/>
          </p:cNvPicPr>
          <p:nvPr/>
        </p:nvPicPr>
        <p:blipFill>
          <a:blip r:embed="rId3"/>
          <a:srcRect/>
          <a:stretch>
            <a:fillRect/>
          </a:stretch>
        </p:blipFill>
        <p:spPr bwMode="auto">
          <a:xfrm>
            <a:off x="1209675" y="838200"/>
            <a:ext cx="6257925" cy="3781425"/>
          </a:xfrm>
          <a:prstGeom prst="rect">
            <a:avLst/>
          </a:prstGeom>
          <a:noFill/>
          <a:ln w="9525">
            <a:noFill/>
            <a:miter lim="800000"/>
            <a:headEnd/>
            <a:tailEnd/>
          </a:ln>
        </p:spPr>
      </p:pic>
      <p:pic>
        <p:nvPicPr>
          <p:cNvPr id="5123" name="Picture 3"/>
          <p:cNvPicPr>
            <a:picLocks noChangeAspect="1" noChangeArrowheads="1"/>
          </p:cNvPicPr>
          <p:nvPr/>
        </p:nvPicPr>
        <p:blipFill>
          <a:blip r:embed="rId4"/>
          <a:srcRect/>
          <a:stretch>
            <a:fillRect/>
          </a:stretch>
        </p:blipFill>
        <p:spPr bwMode="auto">
          <a:xfrm>
            <a:off x="1295400" y="4905375"/>
            <a:ext cx="5991225" cy="1571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buNone/>
            </a:pPr>
            <a:r>
              <a:rPr lang="en-US" sz="1800" dirty="0" smtClean="0"/>
              <a:t>	It is important to note that the NPV calculated using both the conventional method &amp; the APV method may not always be equal because of the following reasons: </a:t>
            </a:r>
            <a:br>
              <a:rPr lang="en-US" sz="1800" dirty="0" smtClean="0"/>
            </a:br>
            <a:endParaRPr lang="en-US" sz="1800" dirty="0" smtClean="0"/>
          </a:p>
          <a:p>
            <a:pPr algn="just">
              <a:buNone/>
            </a:pPr>
            <a:r>
              <a:rPr lang="en-US" sz="1800" dirty="0" smtClean="0"/>
              <a:t>	In the conventional method NPV is calculated by discounted all the relevant cash flows with </a:t>
            </a:r>
            <a:r>
              <a:rPr lang="en-US" sz="1800" dirty="0" err="1" smtClean="0"/>
              <a:t>WACCg</a:t>
            </a:r>
            <a:r>
              <a:rPr lang="en-US" sz="1800" dirty="0" smtClean="0"/>
              <a:t>, hence all the aforementioned adjustments are incorporated into </a:t>
            </a:r>
            <a:r>
              <a:rPr lang="en-US" sz="1800" dirty="0" err="1" smtClean="0"/>
              <a:t>WACCg</a:t>
            </a:r>
            <a:r>
              <a:rPr lang="en-US" sz="1800" dirty="0" smtClean="0"/>
              <a:t> determination with the exception of spare debt capacity &amp; subsidized debt which can only be incorporated here.</a:t>
            </a:r>
            <a:endParaRPr lang="en-US" sz="18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Risk Adjusted WACC</a:t>
            </a:r>
            <a:endParaRPr lang="en-US" sz="3200" dirty="0"/>
          </a:p>
        </p:txBody>
      </p:sp>
      <p:sp>
        <p:nvSpPr>
          <p:cNvPr id="3" name="Content Placeholder 2"/>
          <p:cNvSpPr>
            <a:spLocks noGrp="1"/>
          </p:cNvSpPr>
          <p:nvPr>
            <p:ph idx="1"/>
          </p:nvPr>
        </p:nvSpPr>
        <p:spPr/>
        <p:txBody>
          <a:bodyPr>
            <a:noAutofit/>
          </a:bodyPr>
          <a:lstStyle/>
          <a:p>
            <a:r>
              <a:rPr lang="en-US" sz="1800" dirty="0" smtClean="0"/>
              <a:t>Identify the business risk of the project , if similar to existing operations use the current </a:t>
            </a:r>
            <a:r>
              <a:rPr lang="en-US" sz="1800" dirty="0" err="1" smtClean="0"/>
              <a:t>βa</a:t>
            </a:r>
            <a:r>
              <a:rPr lang="en-US" sz="1800" dirty="0" smtClean="0"/>
              <a:t>, if project involves diversification determine the </a:t>
            </a:r>
            <a:r>
              <a:rPr lang="en-US" sz="1800" dirty="0" err="1" smtClean="0"/>
              <a:t>βa</a:t>
            </a:r>
            <a:r>
              <a:rPr lang="en-US" sz="1800" dirty="0" smtClean="0"/>
              <a:t> </a:t>
            </a:r>
          </a:p>
          <a:p>
            <a:r>
              <a:rPr lang="en-US" sz="1800" dirty="0" smtClean="0"/>
              <a:t>Identify financial risk (D:E) ratio of the project. In absence of project specific (D:E) ratio we assume that the project will be financed form the exiting pool of funds therefore the existing D:E ration of the company may be used.</a:t>
            </a:r>
          </a:p>
          <a:p>
            <a:r>
              <a:rPr lang="en-US" sz="1800" dirty="0" smtClean="0"/>
              <a:t>Using </a:t>
            </a:r>
            <a:r>
              <a:rPr lang="en-US" sz="1800" dirty="0" err="1" smtClean="0"/>
              <a:t>βa</a:t>
            </a:r>
            <a:r>
              <a:rPr lang="en-US" sz="1800" dirty="0" smtClean="0"/>
              <a:t> &amp; D:E of the new project calculate </a:t>
            </a:r>
            <a:r>
              <a:rPr lang="en-US" sz="1800" dirty="0" err="1" smtClean="0"/>
              <a:t>βe</a:t>
            </a:r>
            <a:r>
              <a:rPr lang="en-US" sz="1800" dirty="0" smtClean="0"/>
              <a:t>.</a:t>
            </a:r>
            <a:endParaRPr lang="en-US" sz="1800" dirty="0"/>
          </a:p>
        </p:txBody>
      </p:sp>
      <p:pic>
        <p:nvPicPr>
          <p:cNvPr id="6146" name="Picture 2"/>
          <p:cNvPicPr>
            <a:picLocks noChangeAspect="1" noChangeArrowheads="1"/>
          </p:cNvPicPr>
          <p:nvPr/>
        </p:nvPicPr>
        <p:blipFill>
          <a:blip r:embed="rId3"/>
          <a:srcRect/>
          <a:stretch>
            <a:fillRect/>
          </a:stretch>
        </p:blipFill>
        <p:spPr bwMode="auto">
          <a:xfrm>
            <a:off x="1538289" y="3407214"/>
            <a:ext cx="6691311" cy="329838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dirty="0" smtClean="0"/>
          </a:p>
          <a:p>
            <a:pPr algn="ctr">
              <a:buNone/>
            </a:pPr>
            <a:endParaRPr lang="en-US" dirty="0" smtClean="0"/>
          </a:p>
          <a:p>
            <a:pPr algn="ctr">
              <a:buNone/>
            </a:pPr>
            <a:r>
              <a:rPr lang="en-US" dirty="0" smtClean="0"/>
              <a:t>Thank you</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2503</TotalTime>
  <Words>205</Words>
  <Application>Microsoft Office PowerPoint</Application>
  <PresentationFormat>On-screen Show (4:3)</PresentationFormat>
  <Paragraphs>78</Paragraphs>
  <Slides>15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Office Theme</vt:lpstr>
      <vt:lpstr>Document</vt:lpstr>
      <vt:lpstr>Investment Analysis and  Portfolio management  </vt:lpstr>
      <vt:lpstr>Outline</vt:lpstr>
      <vt:lpstr>Alpha factor - CONTINUED</vt:lpstr>
      <vt:lpstr>Example</vt:lpstr>
      <vt:lpstr>Illustration</vt:lpstr>
      <vt:lpstr>Slide 6</vt:lpstr>
      <vt:lpstr>Slide 7</vt:lpstr>
      <vt:lpstr>Slide 8</vt:lpstr>
      <vt:lpstr>Advantages and disadvantages of the CAPM</vt:lpstr>
      <vt:lpstr>Slide 10</vt:lpstr>
      <vt:lpstr>ADJUSTED PRESENT VALUE (APV)</vt:lpstr>
      <vt:lpstr>Approach </vt:lpstr>
      <vt:lpstr>Slide 13</vt:lpstr>
      <vt:lpstr>Risk Adjusted WACC</vt:lpstr>
      <vt:lpstr>Slide 15</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Administrator</cp:lastModifiedBy>
  <cp:revision>232</cp:revision>
  <dcterms:created xsi:type="dcterms:W3CDTF">2013-05-28T09:18:01Z</dcterms:created>
  <dcterms:modified xsi:type="dcterms:W3CDTF">2013-06-18T08:40:06Z</dcterms:modified>
</cp:coreProperties>
</file>