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Lst>
  <p:notesMasterIdLst>
    <p:notesMasterId r:id="rId29"/>
  </p:notesMasterIdLst>
  <p:sldIdLst>
    <p:sldId id="256" r:id="rId2"/>
    <p:sldId id="257" r:id="rId3"/>
    <p:sldId id="383" r:id="rId4"/>
    <p:sldId id="402" r:id="rId5"/>
    <p:sldId id="361" r:id="rId6"/>
    <p:sldId id="362" r:id="rId7"/>
    <p:sldId id="363" r:id="rId8"/>
    <p:sldId id="364" r:id="rId9"/>
    <p:sldId id="365" r:id="rId10"/>
    <p:sldId id="366" r:id="rId11"/>
    <p:sldId id="384" r:id="rId12"/>
    <p:sldId id="386" r:id="rId13"/>
    <p:sldId id="387" r:id="rId14"/>
    <p:sldId id="388" r:id="rId15"/>
    <p:sldId id="389" r:id="rId16"/>
    <p:sldId id="398" r:id="rId17"/>
    <p:sldId id="390" r:id="rId18"/>
    <p:sldId id="391" r:id="rId19"/>
    <p:sldId id="403" r:id="rId20"/>
    <p:sldId id="392" r:id="rId21"/>
    <p:sldId id="393" r:id="rId22"/>
    <p:sldId id="394" r:id="rId23"/>
    <p:sldId id="395" r:id="rId24"/>
    <p:sldId id="396" r:id="rId25"/>
    <p:sldId id="397" r:id="rId26"/>
    <p:sldId id="367" r:id="rId27"/>
    <p:sldId id="303"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BBBD23-AED4-415E-84BF-C0D9AA0D411F}" type="datetimeFigureOut">
              <a:rPr lang="en-US" smtClean="0"/>
              <a:pPr/>
              <a:t>6/15/2013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315E6C-FB61-4EE5-B106-C600EE34320A}"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6/15/2013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6/15/2013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2BAFB9-21E7-4D5F-BF74-28B051AA8FE0}" type="datetimeFigureOut">
              <a:rPr lang="en-US" smtClean="0"/>
              <a:pPr/>
              <a:t>6/15/2013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2BAFB9-21E7-4D5F-BF74-28B051AA8FE0}" type="datetimeFigureOut">
              <a:rPr lang="en-US" smtClean="0"/>
              <a:pPr/>
              <a:t>6/15/2013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2BAFB9-21E7-4D5F-BF74-28B051AA8FE0}" type="datetimeFigureOut">
              <a:rPr lang="en-US" smtClean="0"/>
              <a:pPr/>
              <a:t>6/15/2013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2BAFB9-21E7-4D5F-BF74-28B051AA8FE0}" type="datetimeFigureOut">
              <a:rPr lang="en-US" smtClean="0"/>
              <a:pPr/>
              <a:t>6/15/2013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2BAFB9-21E7-4D5F-BF74-28B051AA8FE0}" type="datetimeFigureOut">
              <a:rPr lang="en-US" smtClean="0"/>
              <a:pPr/>
              <a:t>6/15/2013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2BAFB9-21E7-4D5F-BF74-28B051AA8FE0}" type="datetimeFigureOut">
              <a:rPr lang="en-US" smtClean="0"/>
              <a:pPr/>
              <a:t>6/15/2013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2BAFB9-21E7-4D5F-BF74-28B051AA8FE0}" type="datetimeFigureOut">
              <a:rPr lang="en-US" smtClean="0"/>
              <a:pPr/>
              <a:t>6/15/2013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6/15/2013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6/15/2013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2BAFB9-21E7-4D5F-BF74-28B051AA8FE0}" type="datetimeFigureOut">
              <a:rPr lang="en-US" smtClean="0"/>
              <a:pPr/>
              <a:t>6/15/2013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CED3EA-8254-4E09-8A32-DF4215BAD0BD}"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vmlDrawing" Target="../drawings/vmlDrawing15.v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2.xml"/><Relationship Id="rId1" Type="http://schemas.openxmlformats.org/officeDocument/2006/relationships/vmlDrawing" Target="../drawings/vmlDrawing16.v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2.xml"/><Relationship Id="rId1" Type="http://schemas.openxmlformats.org/officeDocument/2006/relationships/vmlDrawing" Target="../drawings/vmlDrawing20.vml"/><Relationship Id="rId5" Type="http://schemas.openxmlformats.org/officeDocument/2006/relationships/image" Target="../media/image23.png"/><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latin typeface="Arial" pitchFamily="34" charset="0"/>
                <a:cs typeface="Arial" pitchFamily="34" charset="0"/>
              </a:rPr>
              <a:t>Investment Analysis and </a:t>
            </a:r>
            <a:br>
              <a:rPr lang="en-US" dirty="0" smtClean="0">
                <a:latin typeface="Arial" pitchFamily="34" charset="0"/>
                <a:cs typeface="Arial" pitchFamily="34" charset="0"/>
              </a:rPr>
            </a:br>
            <a:r>
              <a:rPr lang="en-US" dirty="0" smtClean="0">
                <a:latin typeface="Arial" pitchFamily="34" charset="0"/>
                <a:cs typeface="Arial" pitchFamily="34" charset="0"/>
              </a:rPr>
              <a:t>Portfolio management </a:t>
            </a:r>
            <a:br>
              <a:rPr lang="en-US" dirty="0" smtClean="0">
                <a:latin typeface="Arial" pitchFamily="34" charset="0"/>
                <a:cs typeface="Arial" pitchFamily="34" charset="0"/>
              </a:rPr>
            </a:br>
            <a:endParaRPr lang="en-US" dirty="0">
              <a:latin typeface="Arial" pitchFamily="34" charset="0"/>
              <a:cs typeface="Arial" pitchFamily="34" charset="0"/>
            </a:endParaRPr>
          </a:p>
        </p:txBody>
      </p:sp>
      <p:sp>
        <p:nvSpPr>
          <p:cNvPr id="3" name="Subtitle 2"/>
          <p:cNvSpPr>
            <a:spLocks noGrp="1"/>
          </p:cNvSpPr>
          <p:nvPr>
            <p:ph type="subTitle" idx="1"/>
          </p:nvPr>
        </p:nvSpPr>
        <p:spPr/>
        <p:txBody>
          <a:bodyPr/>
          <a:lstStyle/>
          <a:p>
            <a:r>
              <a:rPr lang="en-US" dirty="0" smtClean="0">
                <a:latin typeface="Arial" pitchFamily="34" charset="0"/>
                <a:cs typeface="Arial" pitchFamily="34" charset="0"/>
              </a:rPr>
              <a:t>Lecture: 29</a:t>
            </a:r>
          </a:p>
          <a:p>
            <a:r>
              <a:rPr lang="en-US" dirty="0" smtClean="0">
                <a:latin typeface="Arial" pitchFamily="34" charset="0"/>
                <a:cs typeface="Arial" pitchFamily="34" charset="0"/>
              </a:rPr>
              <a:t>Course Code: MBF702</a:t>
            </a:r>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Arial" pitchFamily="34" charset="0"/>
                <a:cs typeface="Arial" pitchFamily="34" charset="0"/>
              </a:rPr>
              <a:t>Outline</a:t>
            </a:r>
            <a:endParaRPr lang="en-US" sz="2800" dirty="0">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r>
              <a:rPr lang="en-US" sz="1800" dirty="0" smtClean="0">
                <a:latin typeface="Arial" pitchFamily="34" charset="0"/>
                <a:cs typeface="Arial" pitchFamily="34" charset="0"/>
              </a:rPr>
              <a:t>RECAP</a:t>
            </a:r>
          </a:p>
          <a:p>
            <a:pPr marL="342900" lvl="1" indent="-342900">
              <a:buFont typeface="Arial" pitchFamily="34" charset="0"/>
              <a:buChar char="•"/>
            </a:pPr>
            <a:endParaRPr lang="en-US" sz="1800" dirty="0" smtClean="0">
              <a:latin typeface="Arial" pitchFamily="34" charset="0"/>
              <a:cs typeface="Arial" pitchFamily="34" charset="0"/>
            </a:endParaRPr>
          </a:p>
          <a:p>
            <a:r>
              <a:rPr lang="en-US" sz="1800" dirty="0" smtClean="0"/>
              <a:t>SYSTEMATIC AND UNSYSTEMATIC RISK – CONTINUATION</a:t>
            </a:r>
          </a:p>
          <a:p>
            <a:r>
              <a:rPr lang="en-US" sz="1800" dirty="0" smtClean="0">
                <a:latin typeface="Arial" pitchFamily="34" charset="0"/>
                <a:cs typeface="Arial" pitchFamily="34" charset="0"/>
              </a:rPr>
              <a:t>CAPM FORMULA</a:t>
            </a:r>
          </a:p>
          <a:p>
            <a:r>
              <a:rPr lang="en-US" sz="1800" dirty="0" smtClean="0">
                <a:latin typeface="Arial" pitchFamily="34" charset="0"/>
                <a:cs typeface="Arial" pitchFamily="34" charset="0"/>
              </a:rPr>
              <a:t>USES OF CAPM</a:t>
            </a:r>
          </a:p>
          <a:p>
            <a:r>
              <a:rPr lang="en-US" sz="1800" dirty="0" smtClean="0">
                <a:latin typeface="Arial" pitchFamily="34" charset="0"/>
                <a:cs typeface="Arial" pitchFamily="34" charset="0"/>
              </a:rPr>
              <a:t>LIMITATIONS OF CAPM</a:t>
            </a:r>
            <a:endParaRPr lang="en-US" sz="1800" dirty="0" smtClean="0"/>
          </a:p>
          <a:p>
            <a:r>
              <a:rPr lang="en-US" sz="1800" dirty="0" smtClean="0"/>
              <a:t>TO APPLY THE ADJUSTED PRESENT VALUE APPROACH TO DECISION MAKING.</a:t>
            </a:r>
          </a:p>
          <a:p>
            <a:endParaRPr lang="en-US" sz="1400" b="1" dirty="0" smtClean="0"/>
          </a:p>
          <a:p>
            <a:pPr marL="342900" lvl="1" indent="-342900">
              <a:buFont typeface="Arial" pitchFamily="34" charset="0"/>
              <a:buChar char="•"/>
            </a:pPr>
            <a:endParaRPr lang="en-US" sz="1800" dirty="0" smtClean="0">
              <a:latin typeface="Arial" pitchFamily="34" charset="0"/>
              <a:cs typeface="Arial" pitchFamily="34" charset="0"/>
            </a:endParaRPr>
          </a:p>
          <a:p>
            <a:pPr marL="342900" lvl="1" indent="-342900">
              <a:buFont typeface="Arial" pitchFamily="34" charset="0"/>
              <a:buChar char="•"/>
            </a:pPr>
            <a:endParaRPr lang="en-US" sz="1800" dirty="0" smtClean="0">
              <a:latin typeface="Arial" pitchFamily="34" charset="0"/>
              <a:cs typeface="Arial" pitchFamily="34" charset="0"/>
            </a:endParaRPr>
          </a:p>
          <a:p>
            <a:pPr marL="342900" lvl="1" indent="-342900">
              <a:buNone/>
            </a:pPr>
            <a:endParaRPr lang="en-US" sz="1800" dirty="0" smtClean="0">
              <a:latin typeface="Arial" pitchFamily="34" charset="0"/>
              <a:cs typeface="Arial" pitchFamily="34" charset="0"/>
            </a:endParaRPr>
          </a:p>
          <a:p>
            <a:pPr lvl="1"/>
            <a:endParaRPr lang="en-US" sz="1400" dirty="0" smtClean="0">
              <a:latin typeface="Arial" pitchFamily="34" charset="0"/>
              <a:cs typeface="Arial" pitchFamily="34" charset="0"/>
            </a:endParaRPr>
          </a:p>
          <a:p>
            <a:pPr marL="342900" lvl="1" indent="-342900">
              <a:buNone/>
            </a:pPr>
            <a:endParaRPr lang="en-US" sz="1400" dirty="0" smtClean="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down)">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down)">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down)">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 calcmode="lin" valueType="num">
                                      <p:cBhvr additive="base">
                                        <p:cTn id="32"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3">
                                            <p:txEl>
                                              <p:pRg st="6" end="6"/>
                                            </p:txEl>
                                          </p:spTgt>
                                        </p:tgtEl>
                                        <p:attrNameLst>
                                          <p:attrName>style.visibility</p:attrName>
                                        </p:attrNameLst>
                                      </p:cBhvr>
                                      <p:to>
                                        <p:strVal val="visible"/>
                                      </p:to>
                                    </p:set>
                                    <p:anim calcmode="lin" valueType="num">
                                      <p:cBhvr additive="base">
                                        <p:cTn id="36"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SYSTEMATIC RISK</a:t>
            </a:r>
            <a:endParaRPr lang="en-US" sz="3200" dirty="0"/>
          </a:p>
        </p:txBody>
      </p:sp>
      <p:sp>
        <p:nvSpPr>
          <p:cNvPr id="3" name="Content Placeholder 2"/>
          <p:cNvSpPr>
            <a:spLocks noGrp="1"/>
          </p:cNvSpPr>
          <p:nvPr>
            <p:ph idx="1"/>
          </p:nvPr>
        </p:nvSpPr>
        <p:spPr/>
        <p:txBody>
          <a:bodyPr>
            <a:normAutofit/>
          </a:bodyPr>
          <a:lstStyle/>
          <a:p>
            <a:pPr algn="just"/>
            <a:r>
              <a:rPr lang="en-US" sz="1800" dirty="0" smtClean="0"/>
              <a:t>Systematic risk is measured by a beta factor therefore the required return from an investment must be related to the beta factor of that </a:t>
            </a:r>
            <a:r>
              <a:rPr lang="en-US" sz="1800" dirty="0" err="1" smtClean="0"/>
              <a:t>investment.This</a:t>
            </a:r>
            <a:r>
              <a:rPr lang="en-US" sz="1800" dirty="0" smtClean="0"/>
              <a:t> is brought together in the Capital Asset Pricing Model which is a formula that relates required returns to beta factors, or measures of systematic risk.</a:t>
            </a:r>
          </a:p>
          <a:p>
            <a:pPr algn="just"/>
            <a:endParaRPr lang="en-US" sz="1800" dirty="0"/>
          </a:p>
        </p:txBody>
      </p:sp>
      <p:pic>
        <p:nvPicPr>
          <p:cNvPr id="1027" name="Picture 3"/>
          <p:cNvPicPr>
            <a:picLocks noChangeAspect="1" noChangeArrowheads="1"/>
          </p:cNvPicPr>
          <p:nvPr/>
        </p:nvPicPr>
        <p:blipFill>
          <a:blip r:embed="rId2"/>
          <a:srcRect/>
          <a:stretch>
            <a:fillRect/>
          </a:stretch>
        </p:blipFill>
        <p:spPr bwMode="auto">
          <a:xfrm>
            <a:off x="685800" y="3810001"/>
            <a:ext cx="7520066" cy="2133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4"/>
          <p:cNvPicPr>
            <a:picLocks noChangeAspect="1" noChangeArrowheads="1"/>
          </p:cNvPicPr>
          <p:nvPr/>
        </p:nvPicPr>
        <p:blipFill>
          <a:blip r:embed="rId3"/>
          <a:srcRect/>
          <a:stretch>
            <a:fillRect/>
          </a:stretch>
        </p:blipFill>
        <p:spPr bwMode="auto">
          <a:xfrm>
            <a:off x="762000" y="1600200"/>
            <a:ext cx="4281881" cy="2381250"/>
          </a:xfrm>
          <a:prstGeom prst="rect">
            <a:avLst/>
          </a:prstGeom>
          <a:noFill/>
          <a:ln w="9525">
            <a:noFill/>
            <a:miter lim="800000"/>
            <a:headEnd/>
            <a:tailEnd/>
          </a:ln>
        </p:spPr>
      </p:pic>
      <p:pic>
        <p:nvPicPr>
          <p:cNvPr id="5" name="Picture 5"/>
          <p:cNvPicPr>
            <a:picLocks noChangeAspect="1" noChangeArrowheads="1"/>
          </p:cNvPicPr>
          <p:nvPr/>
        </p:nvPicPr>
        <p:blipFill>
          <a:blip r:embed="rId4"/>
          <a:srcRect/>
          <a:stretch>
            <a:fillRect/>
          </a:stretch>
        </p:blipFill>
        <p:spPr bwMode="auto">
          <a:xfrm>
            <a:off x="5105400" y="4181475"/>
            <a:ext cx="3710523" cy="19907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CAPM - formula</a:t>
            </a:r>
            <a:endParaRPr lang="en-US" dirty="0"/>
          </a:p>
        </p:txBody>
      </p:sp>
      <p:sp>
        <p:nvSpPr>
          <p:cNvPr id="3" name="Content Placeholder 2"/>
          <p:cNvSpPr>
            <a:spLocks noGrp="1"/>
          </p:cNvSpPr>
          <p:nvPr>
            <p:ph idx="1"/>
          </p:nvPr>
        </p:nvSpPr>
        <p:spPr/>
        <p:txBody>
          <a:bodyPr/>
          <a:lstStyle/>
          <a:p>
            <a:endParaRPr lang="en-US"/>
          </a:p>
        </p:txBody>
      </p:sp>
      <p:pic>
        <p:nvPicPr>
          <p:cNvPr id="3074" name="Picture 2"/>
          <p:cNvPicPr>
            <a:picLocks noChangeAspect="1" noChangeArrowheads="1"/>
          </p:cNvPicPr>
          <p:nvPr/>
        </p:nvPicPr>
        <p:blipFill>
          <a:blip r:embed="rId3"/>
          <a:srcRect/>
          <a:stretch>
            <a:fillRect/>
          </a:stretch>
        </p:blipFill>
        <p:spPr bwMode="auto">
          <a:xfrm>
            <a:off x="23813" y="1295400"/>
            <a:ext cx="9096375" cy="5457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normAutofit/>
          </a:bodyPr>
          <a:lstStyle/>
          <a:p>
            <a:pPr>
              <a:buNone/>
            </a:pPr>
            <a:r>
              <a:rPr lang="en-US" sz="1800" dirty="0" smtClean="0"/>
              <a:t>	The risk-free rate of return is 4% and the return on the market portfolio is 8.5%.</a:t>
            </a:r>
          </a:p>
          <a:p>
            <a:endParaRPr lang="en-US" sz="1800" dirty="0" smtClean="0"/>
          </a:p>
          <a:p>
            <a:pPr>
              <a:buNone/>
            </a:pPr>
            <a:r>
              <a:rPr lang="en-US" sz="1800" dirty="0" smtClean="0"/>
              <a:t>	What is the expected return from shares in companies X and Y if:</a:t>
            </a:r>
          </a:p>
          <a:p>
            <a:r>
              <a:rPr lang="en-US" sz="1800" dirty="0" smtClean="0"/>
              <a:t>the beta factor for company X shares is 1.25</a:t>
            </a:r>
          </a:p>
          <a:p>
            <a:r>
              <a:rPr lang="en-US" sz="1800" dirty="0" smtClean="0"/>
              <a:t>the beta factor for company Y shares is 0.90?</a:t>
            </a:r>
            <a:endParaRPr lang="en-US" sz="1800" dirty="0"/>
          </a:p>
        </p:txBody>
      </p:sp>
      <p:pic>
        <p:nvPicPr>
          <p:cNvPr id="4098" name="Picture 2"/>
          <p:cNvPicPr>
            <a:picLocks noChangeAspect="1" noChangeArrowheads="1"/>
          </p:cNvPicPr>
          <p:nvPr/>
        </p:nvPicPr>
        <p:blipFill>
          <a:blip r:embed="rId3"/>
          <a:srcRect/>
          <a:stretch>
            <a:fillRect/>
          </a:stretch>
        </p:blipFill>
        <p:spPr bwMode="auto">
          <a:xfrm>
            <a:off x="1143000" y="4067175"/>
            <a:ext cx="6858000" cy="1571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Illustration</a:t>
            </a:r>
            <a:endParaRPr lang="en-US" dirty="0"/>
          </a:p>
        </p:txBody>
      </p:sp>
      <p:sp>
        <p:nvSpPr>
          <p:cNvPr id="3" name="Content Placeholder 2"/>
          <p:cNvSpPr>
            <a:spLocks noGrp="1"/>
          </p:cNvSpPr>
          <p:nvPr>
            <p:ph idx="1"/>
          </p:nvPr>
        </p:nvSpPr>
        <p:spPr/>
        <p:txBody>
          <a:bodyPr>
            <a:normAutofit/>
          </a:bodyPr>
          <a:lstStyle/>
          <a:p>
            <a:pPr>
              <a:buNone/>
            </a:pPr>
            <a:r>
              <a:rPr lang="en-US" sz="1800" dirty="0" smtClean="0"/>
              <a:t>	The following information is available:</a:t>
            </a:r>
          </a:p>
          <a:p>
            <a:endParaRPr lang="en-US" sz="1800" dirty="0" smtClean="0"/>
          </a:p>
          <a:p>
            <a:r>
              <a:rPr lang="en-US" sz="1800" dirty="0" smtClean="0"/>
              <a:t>Risk-free rate of return 4.0%</a:t>
            </a:r>
          </a:p>
          <a:p>
            <a:r>
              <a:rPr lang="en-US" sz="1800" dirty="0" smtClean="0"/>
              <a:t>Expected market return 7.5%</a:t>
            </a:r>
          </a:p>
          <a:p>
            <a:r>
              <a:rPr lang="en-US" sz="1800" dirty="0" smtClean="0"/>
              <a:t>Standard deviation of market return 1.4%</a:t>
            </a:r>
          </a:p>
          <a:p>
            <a:r>
              <a:rPr lang="en-US" sz="1800" dirty="0" smtClean="0"/>
              <a:t>Standard deviation of return from shares in company ABC 2.5%</a:t>
            </a:r>
          </a:p>
          <a:p>
            <a:r>
              <a:rPr lang="en-US" sz="1800" dirty="0" smtClean="0"/>
              <a:t>Correlation coefficient for returns from shares in Company ABC and returns from the market as a whole 0.90</a:t>
            </a:r>
          </a:p>
          <a:p>
            <a:endParaRPr lang="en-US" sz="1800" b="1" dirty="0" smtClean="0"/>
          </a:p>
          <a:p>
            <a:pPr>
              <a:buNone/>
            </a:pPr>
            <a:r>
              <a:rPr lang="en-US" sz="1800" b="1" dirty="0" smtClean="0"/>
              <a:t> 	Required</a:t>
            </a:r>
          </a:p>
          <a:p>
            <a:pPr>
              <a:buNone/>
            </a:pPr>
            <a:r>
              <a:rPr lang="en-US" sz="1800" dirty="0" smtClean="0"/>
              <a:t>(a) Calculate the beta factor for Company ABC shares.</a:t>
            </a:r>
          </a:p>
          <a:p>
            <a:pPr>
              <a:buNone/>
            </a:pPr>
            <a:r>
              <a:rPr lang="en-US" sz="1800" dirty="0" smtClean="0"/>
              <a:t>(b) Estimate the returns currently expected from Company ABC shares.</a:t>
            </a:r>
            <a:endParaRPr lang="en-US" sz="1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endParaRPr lang="en-US" dirty="0" smtClean="0"/>
          </a:p>
          <a:p>
            <a:endParaRPr lang="en-US" dirty="0" smtClean="0"/>
          </a:p>
          <a:p>
            <a:endParaRPr lang="en-US" sz="2100" dirty="0" smtClean="0"/>
          </a:p>
          <a:p>
            <a:endParaRPr lang="en-US" sz="2100" dirty="0" smtClean="0"/>
          </a:p>
          <a:p>
            <a:endParaRPr lang="en-US" sz="2100" dirty="0" smtClean="0"/>
          </a:p>
          <a:p>
            <a:endParaRPr lang="en-US" sz="2100" dirty="0" smtClean="0"/>
          </a:p>
          <a:p>
            <a:endParaRPr lang="en-US" sz="2100" dirty="0" smtClean="0"/>
          </a:p>
          <a:p>
            <a:pPr>
              <a:buNone/>
            </a:pPr>
            <a:r>
              <a:rPr lang="en-US" sz="2100" b="1" dirty="0" smtClean="0"/>
              <a:t>	</a:t>
            </a:r>
            <a:r>
              <a:rPr lang="en-US" sz="2300" b="1" dirty="0" smtClean="0"/>
              <a:t>The beta factor of a small portfolio</a:t>
            </a:r>
          </a:p>
          <a:p>
            <a:endParaRPr lang="en-US" sz="2100" dirty="0" smtClean="0"/>
          </a:p>
          <a:p>
            <a:pPr algn="just">
              <a:buNone/>
            </a:pPr>
            <a:r>
              <a:rPr lang="en-US" sz="2100" dirty="0" smtClean="0"/>
              <a:t>	A portfolio of investments containing just a few securities will not be fully representative of the market portfolio. Its systematic risk will therefore be different from the systematic risk for the market as a whole.</a:t>
            </a:r>
          </a:p>
          <a:p>
            <a:endParaRPr lang="en-US" sz="2100" dirty="0" smtClean="0"/>
          </a:p>
          <a:p>
            <a:pPr algn="just">
              <a:buNone/>
            </a:pPr>
            <a:r>
              <a:rPr lang="en-US" sz="2100" dirty="0" smtClean="0"/>
              <a:t>	The relationship between the systematic risk of a small portfolio and the systematic risk of the market as a whole can be measured as a beta factor for the portfolio.</a:t>
            </a:r>
            <a:endParaRPr lang="en-US" sz="2100" dirty="0"/>
          </a:p>
        </p:txBody>
      </p:sp>
      <p:pic>
        <p:nvPicPr>
          <p:cNvPr id="5122" name="Picture 2"/>
          <p:cNvPicPr>
            <a:picLocks noChangeAspect="1" noChangeArrowheads="1"/>
          </p:cNvPicPr>
          <p:nvPr/>
        </p:nvPicPr>
        <p:blipFill>
          <a:blip r:embed="rId3"/>
          <a:srcRect/>
          <a:stretch>
            <a:fillRect/>
          </a:stretch>
        </p:blipFill>
        <p:spPr bwMode="auto">
          <a:xfrm>
            <a:off x="185738" y="1600200"/>
            <a:ext cx="8772525" cy="1752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1800" dirty="0" smtClean="0"/>
              <a:t>	A beta factor for a portfolio is the weighted average value of the beta factors of all the individual securities in the portfolio. The weighting allows for the relative proportions of each security in the portfolio.</a:t>
            </a:r>
          </a:p>
          <a:p>
            <a:pPr>
              <a:buNone/>
            </a:pPr>
            <a:endParaRPr lang="en-US" sz="1800" dirty="0" smtClean="0"/>
          </a:p>
          <a:p>
            <a:pPr>
              <a:buNone/>
            </a:pPr>
            <a:r>
              <a:rPr lang="en-US" sz="1800" b="1" dirty="0" smtClean="0"/>
              <a:t>	Example</a:t>
            </a:r>
          </a:p>
          <a:p>
            <a:pPr>
              <a:buNone/>
            </a:pPr>
            <a:r>
              <a:rPr lang="en-US" sz="1800" dirty="0" smtClean="0"/>
              <a:t>	</a:t>
            </a:r>
          </a:p>
          <a:p>
            <a:pPr>
              <a:buNone/>
            </a:pPr>
            <a:r>
              <a:rPr lang="en-US" sz="1800" dirty="0" smtClean="0"/>
              <a:t>	A portfolio contains five securities. The proportions of each security in the portfolio and the beta factor of each security are as follows:</a:t>
            </a:r>
            <a:endParaRPr lang="en-US" sz="1800" dirty="0"/>
          </a:p>
        </p:txBody>
      </p:sp>
      <p:pic>
        <p:nvPicPr>
          <p:cNvPr id="6146" name="Picture 2"/>
          <p:cNvPicPr>
            <a:picLocks noChangeAspect="1" noChangeArrowheads="1"/>
          </p:cNvPicPr>
          <p:nvPr/>
        </p:nvPicPr>
        <p:blipFill>
          <a:blip r:embed="rId3"/>
          <a:srcRect/>
          <a:stretch>
            <a:fillRect/>
          </a:stretch>
        </p:blipFill>
        <p:spPr bwMode="auto">
          <a:xfrm>
            <a:off x="2033588" y="4343400"/>
            <a:ext cx="5076825" cy="21050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7170" name="Picture 2"/>
          <p:cNvPicPr>
            <a:picLocks noChangeAspect="1" noChangeArrowheads="1"/>
          </p:cNvPicPr>
          <p:nvPr/>
        </p:nvPicPr>
        <p:blipFill>
          <a:blip r:embed="rId3"/>
          <a:srcRect/>
          <a:stretch>
            <a:fillRect/>
          </a:stretch>
        </p:blipFill>
        <p:spPr bwMode="auto">
          <a:xfrm>
            <a:off x="909638" y="1600200"/>
            <a:ext cx="7324725" cy="31908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r>
              <a:rPr lang="en-US" sz="1800" dirty="0" smtClean="0"/>
              <a:t>The required return of an investment with a beta of zero (risk free) will be the risk free return.</a:t>
            </a:r>
          </a:p>
          <a:p>
            <a:endParaRPr lang="en-US" sz="1800" dirty="0" smtClean="0"/>
          </a:p>
          <a:p>
            <a:r>
              <a:rPr lang="en-US" sz="1800" dirty="0" smtClean="0"/>
              <a:t>The required return of an investment with a beta of 1 will be the market return.</a:t>
            </a:r>
          </a:p>
          <a:p>
            <a:endParaRPr lang="en-US" sz="1800" dirty="0" smtClean="0"/>
          </a:p>
          <a:p>
            <a:r>
              <a:rPr lang="en-US" sz="1800" dirty="0" smtClean="0"/>
              <a:t> Consider investment A - it appears to be earning a higher return than the CAPM would predict given its beta. It is therefore temporarily underpriced.</a:t>
            </a:r>
          </a:p>
          <a:p>
            <a:endParaRPr lang="en-US" sz="1800" dirty="0" smtClean="0"/>
          </a:p>
          <a:p>
            <a:r>
              <a:rPr lang="en-US" sz="1800" dirty="0" smtClean="0"/>
              <a:t>Consider investment B - it appears to be earning a lower return than the CAPM and its beta would predict and therefore would appear to be temporarily over priced.</a:t>
            </a:r>
          </a:p>
          <a:p>
            <a:endParaRPr lang="en-US" sz="1800" dirty="0" smtClean="0"/>
          </a:p>
          <a:p>
            <a:r>
              <a:rPr lang="en-US" sz="1800" dirty="0" smtClean="0"/>
              <a:t>In the long run market forces should ensure that all investments do give the returns predicted by the Capita; or Security Market Line.</a:t>
            </a:r>
          </a:p>
          <a:p>
            <a:endParaRPr lang="en-US" sz="1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USES OF THE </a:t>
            </a:r>
            <a:r>
              <a:rPr lang="en-US" sz="3200" dirty="0" err="1" smtClean="0"/>
              <a:t>CAPM</a:t>
            </a:r>
            <a:endParaRPr lang="en-US" sz="3200" dirty="0"/>
          </a:p>
        </p:txBody>
      </p:sp>
      <p:sp>
        <p:nvSpPr>
          <p:cNvPr id="3" name="Content Placeholder 2"/>
          <p:cNvSpPr>
            <a:spLocks noGrp="1"/>
          </p:cNvSpPr>
          <p:nvPr>
            <p:ph idx="1"/>
          </p:nvPr>
        </p:nvSpPr>
        <p:spPr/>
        <p:txBody>
          <a:bodyPr>
            <a:noAutofit/>
          </a:bodyPr>
          <a:lstStyle/>
          <a:p>
            <a:pPr>
              <a:buNone/>
            </a:pPr>
            <a:r>
              <a:rPr lang="en-US" sz="1800" b="1" dirty="0" smtClean="0"/>
              <a:t>Well-diversified investor</a:t>
            </a:r>
          </a:p>
          <a:p>
            <a:r>
              <a:rPr lang="en-US" sz="1800" dirty="0" smtClean="0"/>
              <a:t> If an investor already holds a well-diversified portfolio then that investor will be concerned only with systematic risk. The </a:t>
            </a:r>
            <a:r>
              <a:rPr lang="en-US" sz="1800" dirty="0" err="1" smtClean="0"/>
              <a:t>CAPM</a:t>
            </a:r>
            <a:r>
              <a:rPr lang="en-US" sz="1800" dirty="0" smtClean="0"/>
              <a:t> is therefore relevant.</a:t>
            </a:r>
          </a:p>
          <a:p>
            <a:r>
              <a:rPr lang="en-US" sz="1800" dirty="0" smtClean="0"/>
              <a:t> The investor will be concerned only if a potential investment gives a high enough return given its sensitivity to market risk as measured by its beta factor.</a:t>
            </a:r>
          </a:p>
          <a:p>
            <a:pPr>
              <a:buNone/>
            </a:pPr>
            <a:r>
              <a:rPr lang="en-US" sz="1800" b="1" dirty="0" smtClean="0"/>
              <a:t>Companies</a:t>
            </a:r>
          </a:p>
          <a:p>
            <a:r>
              <a:rPr lang="en-US" sz="1800" dirty="0" smtClean="0"/>
              <a:t> Companies should not diversify their activities simply to reduce the risk of their shareholders. Shareholders can diversify their shareholdings much more easily than a company can its activities.</a:t>
            </a:r>
          </a:p>
          <a:p>
            <a:r>
              <a:rPr lang="en-US" sz="1800" dirty="0" smtClean="0"/>
              <a:t> If shareholders are well-diversified then the company should concern itself, on behalf of the shareholders, simply with the systematic risk of potential investments or projects.</a:t>
            </a:r>
          </a:p>
          <a:p>
            <a:pPr algn="just"/>
            <a:r>
              <a:rPr lang="en-US" sz="1800" dirty="0" smtClean="0"/>
              <a:t> Therefore the aim of a company, with well-diversified shareholders, should be to determine the required return from its investment projects using the </a:t>
            </a:r>
            <a:r>
              <a:rPr lang="en-US" sz="1800" dirty="0" err="1" smtClean="0"/>
              <a:t>CAPM</a:t>
            </a:r>
            <a:r>
              <a:rPr lang="en-US" sz="1800" dirty="0" smtClean="0"/>
              <a:t> and to then compare this to the expected return.</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pPr algn="just"/>
            <a:r>
              <a:rPr lang="en-US" sz="1800" dirty="0" smtClean="0"/>
              <a:t>If the project is the same risk as that of the existing activities of the company then the existing WACC can be used.</a:t>
            </a:r>
          </a:p>
          <a:p>
            <a:endParaRPr lang="en-US" sz="1100" dirty="0" smtClean="0"/>
          </a:p>
          <a:p>
            <a:pPr algn="just"/>
            <a:r>
              <a:rPr lang="en-US" sz="1800" dirty="0" smtClean="0"/>
              <a:t>However if the project is of a different risk type to the existing activities then the existing </a:t>
            </a:r>
            <a:r>
              <a:rPr lang="en-US" sz="1800" dirty="0" err="1" smtClean="0"/>
              <a:t>WACC</a:t>
            </a:r>
            <a:r>
              <a:rPr lang="en-US" sz="1800" dirty="0" smtClean="0"/>
              <a:t> will not be appropriate. In these instances a tailor made discount rate for that type of project must be determined using the </a:t>
            </a:r>
            <a:r>
              <a:rPr lang="en-US" sz="1800" dirty="0" err="1" smtClean="0"/>
              <a:t>CAPM</a:t>
            </a:r>
            <a:r>
              <a:rPr lang="en-US" sz="1800" dirty="0" smtClean="0"/>
              <a:t>.</a:t>
            </a:r>
          </a:p>
          <a:p>
            <a:endParaRPr lang="en-US" sz="1100" dirty="0" smtClean="0"/>
          </a:p>
          <a:p>
            <a:pPr>
              <a:buNone/>
            </a:pPr>
            <a:r>
              <a:rPr lang="en-US" sz="2400" dirty="0" smtClean="0"/>
              <a:t>Asset betas</a:t>
            </a:r>
          </a:p>
          <a:p>
            <a:endParaRPr lang="en-US" sz="1100" dirty="0" smtClean="0"/>
          </a:p>
          <a:p>
            <a:r>
              <a:rPr lang="en-US" sz="1800" dirty="0" smtClean="0"/>
              <a:t>Any company is made up of its assets or activities. These assets will have a certain amount of risk depending upon their nature. These assets will have a beta factor that </a:t>
            </a:r>
            <a:r>
              <a:rPr lang="en-US" sz="1800" dirty="0" err="1" smtClean="0"/>
              <a:t>recognises</a:t>
            </a:r>
            <a:r>
              <a:rPr lang="en-US" sz="1800" dirty="0" smtClean="0"/>
              <a:t> the sensitivity of such assets to systematic risk.</a:t>
            </a:r>
          </a:p>
          <a:p>
            <a:endParaRPr lang="en-US" sz="1100" dirty="0" smtClean="0"/>
          </a:p>
          <a:p>
            <a:r>
              <a:rPr lang="en-US" sz="1800" dirty="0" smtClean="0"/>
              <a:t>This beta factor is the asset beta and measures the systematic business risk of the company.</a:t>
            </a:r>
          </a:p>
          <a:p>
            <a:endParaRPr lang="en-US" sz="1100" dirty="0" smtClean="0"/>
          </a:p>
          <a:p>
            <a:r>
              <a:rPr lang="en-US" sz="1800" dirty="0" smtClean="0"/>
              <a:t>It is not affected by gearing.</a:t>
            </a:r>
          </a:p>
          <a:p>
            <a:endParaRPr lang="en-US" sz="20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dirty="0" smtClean="0"/>
              <a:t>Example 2</a:t>
            </a:r>
            <a:br>
              <a:rPr lang="en-US" i="1" dirty="0" smtClean="0"/>
            </a:br>
            <a:endParaRPr lang="en-US" dirty="0"/>
          </a:p>
        </p:txBody>
      </p:sp>
      <p:sp>
        <p:nvSpPr>
          <p:cNvPr id="3" name="Content Placeholder 2"/>
          <p:cNvSpPr>
            <a:spLocks noGrp="1"/>
          </p:cNvSpPr>
          <p:nvPr>
            <p:ph idx="1"/>
          </p:nvPr>
        </p:nvSpPr>
        <p:spPr/>
        <p:txBody>
          <a:bodyPr>
            <a:normAutofit/>
          </a:bodyPr>
          <a:lstStyle/>
          <a:p>
            <a:r>
              <a:rPr lang="en-US" sz="1800" dirty="0" smtClean="0"/>
              <a:t>An investment has an expected return over the next year of 12%. The beta of the investment is estimated at 0.9. The risk free rate is 5% and the market return is 15%.Should a well-diversified investor invest in this investment?</a:t>
            </a:r>
          </a:p>
          <a:p>
            <a:endParaRPr lang="en-US" sz="1800" dirty="0"/>
          </a:p>
        </p:txBody>
      </p:sp>
      <p:pic>
        <p:nvPicPr>
          <p:cNvPr id="1027" name="Picture 3"/>
          <p:cNvPicPr>
            <a:picLocks noChangeAspect="1" noChangeArrowheads="1"/>
          </p:cNvPicPr>
          <p:nvPr/>
        </p:nvPicPr>
        <p:blipFill>
          <a:blip r:embed="rId3"/>
          <a:srcRect/>
          <a:stretch>
            <a:fillRect/>
          </a:stretch>
        </p:blipFill>
        <p:spPr bwMode="auto">
          <a:xfrm>
            <a:off x="1752600" y="3276600"/>
            <a:ext cx="5305425" cy="2181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Equity betas</a:t>
            </a:r>
            <a:endParaRPr lang="en-US" sz="3200" dirty="0"/>
          </a:p>
        </p:txBody>
      </p:sp>
      <p:sp>
        <p:nvSpPr>
          <p:cNvPr id="3" name="Content Placeholder 2"/>
          <p:cNvSpPr>
            <a:spLocks noGrp="1"/>
          </p:cNvSpPr>
          <p:nvPr>
            <p:ph idx="1"/>
          </p:nvPr>
        </p:nvSpPr>
        <p:spPr/>
        <p:txBody>
          <a:bodyPr>
            <a:noAutofit/>
          </a:bodyPr>
          <a:lstStyle/>
          <a:p>
            <a:pPr>
              <a:buNone/>
            </a:pPr>
            <a:r>
              <a:rPr lang="en-US" sz="1800" dirty="0" smtClean="0"/>
              <a:t>	The equity beta measures the sensitivity to systematic risk of the returns of the equity shareholders in a company.</a:t>
            </a:r>
          </a:p>
          <a:p>
            <a:pPr>
              <a:buNone/>
            </a:pPr>
            <a:endParaRPr lang="en-US" sz="1800" dirty="0" smtClean="0"/>
          </a:p>
          <a:p>
            <a:pPr algn="just"/>
            <a:r>
              <a:rPr lang="en-US" sz="1800" dirty="0" smtClean="0"/>
              <a:t>In an all-equity financed company, or </a:t>
            </a:r>
            <a:r>
              <a:rPr lang="en-US" sz="1800" dirty="0" err="1" smtClean="0"/>
              <a:t>ungeared</a:t>
            </a:r>
            <a:r>
              <a:rPr lang="en-US" sz="1800" dirty="0" smtClean="0"/>
              <a:t> company, the only risk that is incurred is business risk.  Therefore in an </a:t>
            </a:r>
            <a:r>
              <a:rPr lang="en-US" sz="1800" dirty="0" err="1" smtClean="0"/>
              <a:t>ungeared</a:t>
            </a:r>
            <a:r>
              <a:rPr lang="en-US" sz="1800" dirty="0" smtClean="0"/>
              <a:t> company the asset beta and the equity beta are the same.</a:t>
            </a:r>
          </a:p>
          <a:p>
            <a:endParaRPr lang="en-US" sz="1800" dirty="0" smtClean="0"/>
          </a:p>
          <a:p>
            <a:pPr algn="just"/>
            <a:r>
              <a:rPr lang="en-US" sz="1800" dirty="0" smtClean="0"/>
              <a:t> In a geared company however the equity shareholders bear not only business risk, measured by the asset beta, but also a degree of financial risk. The amount of financial risk is dependent upon the level of gearing but in general terms this means that the risk to the equity shareholders is not simply the business risk but some extra financial risk as well.  Therefore in a geared company the equity beta &gt; the asset beta.</a:t>
            </a:r>
          </a:p>
          <a:p>
            <a:endParaRPr lang="en-US" sz="1800" b="1" dirty="0" smtClean="0"/>
          </a:p>
          <a:p>
            <a:pPr>
              <a:buNone/>
            </a:pPr>
            <a:endParaRPr lang="en-US" sz="1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up)">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up)">
                                      <p:cBhvr>
                                        <p:cTn id="1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 Use of the equity beta</a:t>
            </a:r>
            <a:br>
              <a:rPr lang="en-US" sz="3200" dirty="0" smtClean="0"/>
            </a:br>
            <a:endParaRPr lang="en-US" sz="3200" dirty="0"/>
          </a:p>
        </p:txBody>
      </p:sp>
      <p:sp>
        <p:nvSpPr>
          <p:cNvPr id="3" name="Content Placeholder 2"/>
          <p:cNvSpPr>
            <a:spLocks noGrp="1"/>
          </p:cNvSpPr>
          <p:nvPr>
            <p:ph idx="1"/>
          </p:nvPr>
        </p:nvSpPr>
        <p:spPr/>
        <p:txBody>
          <a:bodyPr>
            <a:noAutofit/>
          </a:bodyPr>
          <a:lstStyle/>
          <a:p>
            <a:pPr algn="just"/>
            <a:r>
              <a:rPr lang="en-US" sz="1800" dirty="0" smtClean="0"/>
              <a:t>The equity beta in a geared company measures the sensitivity to market risks of the equity shareholders returns. If the equity beta is used in the CAPM this gives the required return for the equity shareholders. This required return is the return that the company must pay, which is the cost of equity (Keg).</a:t>
            </a:r>
          </a:p>
          <a:p>
            <a:pPr algn="just"/>
            <a:endParaRPr lang="en-US" sz="1800" dirty="0" smtClean="0"/>
          </a:p>
          <a:p>
            <a:pPr algn="just"/>
            <a:r>
              <a:rPr lang="en-US" sz="1800" dirty="0" smtClean="0"/>
              <a:t> The CAPM can be used as an alternative method to the dividend valuation model for estimating the cost of equity of a company.</a:t>
            </a:r>
          </a:p>
          <a:p>
            <a:pPr algn="just"/>
            <a:endParaRPr lang="en-US" sz="18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dirty="0" smtClean="0"/>
              <a:t>Example 3</a:t>
            </a:r>
            <a:br>
              <a:rPr lang="en-US" i="1" dirty="0" smtClean="0"/>
            </a:br>
            <a:endParaRPr lang="en-US" dirty="0"/>
          </a:p>
        </p:txBody>
      </p:sp>
      <p:sp>
        <p:nvSpPr>
          <p:cNvPr id="3" name="Content Placeholder 2"/>
          <p:cNvSpPr>
            <a:spLocks noGrp="1"/>
          </p:cNvSpPr>
          <p:nvPr>
            <p:ph idx="1"/>
          </p:nvPr>
        </p:nvSpPr>
        <p:spPr/>
        <p:txBody>
          <a:bodyPr>
            <a:normAutofit/>
          </a:bodyPr>
          <a:lstStyle/>
          <a:p>
            <a:r>
              <a:rPr lang="en-US" sz="1800" dirty="0" smtClean="0"/>
              <a:t>The equity beta of a company is estimated to be 1.2. The risk free return is 7% and the return from the market is 15%. Estimate the cost of equity of the company?</a:t>
            </a:r>
            <a:endParaRPr lang="en-US" sz="1800" dirty="0"/>
          </a:p>
        </p:txBody>
      </p:sp>
      <p:pic>
        <p:nvPicPr>
          <p:cNvPr id="3074" name="Picture 2"/>
          <p:cNvPicPr>
            <a:picLocks noChangeAspect="1" noChangeArrowheads="1"/>
          </p:cNvPicPr>
          <p:nvPr/>
        </p:nvPicPr>
        <p:blipFill>
          <a:blip r:embed="rId3"/>
          <a:srcRect/>
          <a:stretch>
            <a:fillRect/>
          </a:stretch>
        </p:blipFill>
        <p:spPr bwMode="auto">
          <a:xfrm>
            <a:off x="1161469" y="2876550"/>
            <a:ext cx="6534731" cy="19240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GEARING AND </a:t>
            </a:r>
            <a:r>
              <a:rPr lang="en-US" sz="3200" dirty="0" err="1" smtClean="0"/>
              <a:t>UNGEARING</a:t>
            </a:r>
            <a:r>
              <a:rPr lang="en-US" sz="3200" dirty="0" smtClean="0"/>
              <a:t> BETAS</a:t>
            </a:r>
            <a:br>
              <a:rPr lang="en-US" sz="3200" dirty="0" smtClean="0"/>
            </a:br>
            <a:endParaRPr lang="en-US" sz="3200" dirty="0"/>
          </a:p>
        </p:txBody>
      </p:sp>
      <p:sp>
        <p:nvSpPr>
          <p:cNvPr id="3" name="Content Placeholder 2"/>
          <p:cNvSpPr>
            <a:spLocks noGrp="1"/>
          </p:cNvSpPr>
          <p:nvPr>
            <p:ph idx="1"/>
          </p:nvPr>
        </p:nvSpPr>
        <p:spPr/>
        <p:txBody>
          <a:bodyPr>
            <a:normAutofit/>
          </a:bodyPr>
          <a:lstStyle/>
          <a:p>
            <a:pPr>
              <a:buNone/>
            </a:pPr>
            <a:r>
              <a:rPr lang="en-US" sz="2400" dirty="0" smtClean="0"/>
              <a:t> Project appraisal in a new industry</a:t>
            </a:r>
          </a:p>
          <a:p>
            <a:endParaRPr lang="en-US" sz="2000" dirty="0" smtClean="0"/>
          </a:p>
          <a:p>
            <a:pPr algn="just"/>
            <a:r>
              <a:rPr lang="en-US" sz="1800" dirty="0" smtClean="0"/>
              <a:t>It has already been noted that a company’s existing WACC is only a relevant discount rate to use for project appraisal if the project is of the same type as the existing activities of the company.</a:t>
            </a:r>
          </a:p>
          <a:p>
            <a:endParaRPr lang="en-US" sz="1800" dirty="0" smtClean="0"/>
          </a:p>
          <a:p>
            <a:pPr algn="just"/>
            <a:r>
              <a:rPr lang="en-US" sz="1800" dirty="0" smtClean="0"/>
              <a:t>If the project is in a new industry then a discount rate to reflect the business risk of that industry is required. However care must be taken here.</a:t>
            </a:r>
          </a:p>
          <a:p>
            <a:endParaRPr lang="en-US" sz="1800" dirty="0" smtClean="0"/>
          </a:p>
          <a:p>
            <a:pPr algn="just"/>
            <a:r>
              <a:rPr lang="en-US" sz="1800" dirty="0" smtClean="0"/>
              <a:t>A company in a similar industry could be found and its beta discovered. However if that company is geared then the equity beta will contain both the business risk and finance risk elements. For an appropriate discount rate only the business risk element, the asset beta is required.</a:t>
            </a:r>
            <a:endParaRPr lang="en-US" sz="18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srcRect/>
          <a:stretch>
            <a:fillRect/>
          </a:stretch>
        </p:blipFill>
        <p:spPr bwMode="auto">
          <a:xfrm>
            <a:off x="0" y="609600"/>
            <a:ext cx="4501327" cy="1924050"/>
          </a:xfrm>
          <a:prstGeom prst="rect">
            <a:avLst/>
          </a:prstGeom>
          <a:noFill/>
          <a:ln w="9525">
            <a:noFill/>
            <a:miter lim="800000"/>
            <a:headEnd/>
            <a:tailEnd/>
          </a:ln>
        </p:spPr>
      </p:pic>
      <p:pic>
        <p:nvPicPr>
          <p:cNvPr id="3075" name="Picture 3"/>
          <p:cNvPicPr>
            <a:picLocks noChangeAspect="1" noChangeArrowheads="1"/>
          </p:cNvPicPr>
          <p:nvPr/>
        </p:nvPicPr>
        <p:blipFill>
          <a:blip r:embed="rId4"/>
          <a:srcRect/>
          <a:stretch>
            <a:fillRect/>
          </a:stretch>
        </p:blipFill>
        <p:spPr bwMode="auto">
          <a:xfrm>
            <a:off x="4572000" y="1447800"/>
            <a:ext cx="4243387" cy="2519188"/>
          </a:xfrm>
          <a:prstGeom prst="rect">
            <a:avLst/>
          </a:prstGeom>
          <a:noFill/>
          <a:ln w="9525">
            <a:noFill/>
            <a:miter lim="800000"/>
            <a:headEnd/>
            <a:tailEnd/>
          </a:ln>
        </p:spPr>
      </p:pic>
      <p:pic>
        <p:nvPicPr>
          <p:cNvPr id="3076" name="Picture 4"/>
          <p:cNvPicPr>
            <a:picLocks noChangeAspect="1" noChangeArrowheads="1"/>
          </p:cNvPicPr>
          <p:nvPr/>
        </p:nvPicPr>
        <p:blipFill>
          <a:blip r:embed="rId5"/>
          <a:srcRect/>
          <a:stretch>
            <a:fillRect/>
          </a:stretch>
        </p:blipFill>
        <p:spPr bwMode="auto">
          <a:xfrm>
            <a:off x="4648200" y="990600"/>
            <a:ext cx="2935674" cy="434360"/>
          </a:xfrm>
          <a:prstGeom prst="rect">
            <a:avLst/>
          </a:prstGeom>
          <a:noFill/>
          <a:ln w="9525">
            <a:noFill/>
            <a:miter lim="800000"/>
            <a:headEnd/>
            <a:tailEnd/>
          </a:ln>
        </p:spPr>
      </p:pic>
      <p:pic>
        <p:nvPicPr>
          <p:cNvPr id="3077" name="Picture 5"/>
          <p:cNvPicPr>
            <a:picLocks noChangeAspect="1" noChangeArrowheads="1"/>
          </p:cNvPicPr>
          <p:nvPr/>
        </p:nvPicPr>
        <p:blipFill>
          <a:blip r:embed="rId6"/>
          <a:srcRect/>
          <a:stretch>
            <a:fillRect/>
          </a:stretch>
        </p:blipFill>
        <p:spPr bwMode="auto">
          <a:xfrm>
            <a:off x="381000" y="228601"/>
            <a:ext cx="3535680" cy="381000"/>
          </a:xfrm>
          <a:prstGeom prst="rect">
            <a:avLst/>
          </a:prstGeom>
          <a:noFill/>
          <a:ln w="9525">
            <a:noFill/>
            <a:miter lim="800000"/>
            <a:headEnd/>
            <a:tailEnd/>
          </a:ln>
        </p:spPr>
      </p:pic>
      <p:pic>
        <p:nvPicPr>
          <p:cNvPr id="3078" name="Picture 6"/>
          <p:cNvPicPr>
            <a:picLocks noChangeAspect="1" noChangeArrowheads="1"/>
          </p:cNvPicPr>
          <p:nvPr/>
        </p:nvPicPr>
        <p:blipFill>
          <a:blip r:embed="rId7"/>
          <a:srcRect/>
          <a:stretch>
            <a:fillRect/>
          </a:stretch>
        </p:blipFill>
        <p:spPr bwMode="auto">
          <a:xfrm>
            <a:off x="4724400" y="4038600"/>
            <a:ext cx="4419600" cy="752475"/>
          </a:xfrm>
          <a:prstGeom prst="rect">
            <a:avLst/>
          </a:prstGeom>
          <a:noFill/>
          <a:ln w="9525">
            <a:noFill/>
            <a:miter lim="800000"/>
            <a:headEnd/>
            <a:tailEnd/>
          </a:ln>
        </p:spPr>
      </p:pic>
      <p:pic>
        <p:nvPicPr>
          <p:cNvPr id="3079" name="Picture 7"/>
          <p:cNvPicPr>
            <a:picLocks noChangeAspect="1" noChangeArrowheads="1"/>
          </p:cNvPicPr>
          <p:nvPr/>
        </p:nvPicPr>
        <p:blipFill>
          <a:blip r:embed="rId8"/>
          <a:srcRect/>
          <a:stretch>
            <a:fillRect/>
          </a:stretch>
        </p:blipFill>
        <p:spPr bwMode="auto">
          <a:xfrm>
            <a:off x="457200" y="4876800"/>
            <a:ext cx="6143625" cy="17430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MM and betas</a:t>
            </a:r>
            <a:br>
              <a:rPr lang="en-US" sz="3200" dirty="0" smtClean="0"/>
            </a:br>
            <a:endParaRPr lang="en-US" sz="3200" dirty="0"/>
          </a:p>
        </p:txBody>
      </p:sp>
      <p:sp>
        <p:nvSpPr>
          <p:cNvPr id="3" name="Content Placeholder 2"/>
          <p:cNvSpPr>
            <a:spLocks noGrp="1"/>
          </p:cNvSpPr>
          <p:nvPr>
            <p:ph idx="1"/>
          </p:nvPr>
        </p:nvSpPr>
        <p:spPr>
          <a:xfrm>
            <a:off x="457200" y="1066800"/>
            <a:ext cx="8229600" cy="4525963"/>
          </a:xfrm>
        </p:spPr>
        <p:txBody>
          <a:bodyPr>
            <a:normAutofit/>
          </a:bodyPr>
          <a:lstStyle/>
          <a:p>
            <a:pPr>
              <a:buNone/>
            </a:pPr>
            <a:r>
              <a:rPr lang="en-US" sz="1800" dirty="0" smtClean="0"/>
              <a:t>Modigliani and Miller applied their relationships between geared and </a:t>
            </a:r>
            <a:r>
              <a:rPr lang="en-US" sz="1800" dirty="0" err="1" smtClean="0"/>
              <a:t>ungeared</a:t>
            </a:r>
            <a:r>
              <a:rPr lang="en-US" sz="1800" dirty="0" smtClean="0"/>
              <a:t> companies to asset betas and equity betas resulting in the following relationship: </a:t>
            </a:r>
          </a:p>
          <a:p>
            <a:pPr>
              <a:buNone/>
            </a:pPr>
            <a:endParaRPr lang="en-US" sz="1800" dirty="0" smtClean="0"/>
          </a:p>
          <a:p>
            <a:pPr>
              <a:buNone/>
            </a:pPr>
            <a:r>
              <a:rPr lang="en-US" sz="1800" dirty="0" smtClean="0"/>
              <a:t>This formula means that if the equity beta of a company is known then its asset beta can be derived in order to use to determine a discount rate for the particular type of project of that company.</a:t>
            </a:r>
            <a:endParaRPr lang="en-US" sz="1800" dirty="0"/>
          </a:p>
        </p:txBody>
      </p:sp>
      <p:pic>
        <p:nvPicPr>
          <p:cNvPr id="2050" name="Picture 2"/>
          <p:cNvPicPr>
            <a:picLocks noChangeAspect="1" noChangeArrowheads="1"/>
          </p:cNvPicPr>
          <p:nvPr/>
        </p:nvPicPr>
        <p:blipFill>
          <a:blip r:embed="rId3"/>
          <a:srcRect/>
          <a:stretch>
            <a:fillRect/>
          </a:stretch>
        </p:blipFill>
        <p:spPr bwMode="auto">
          <a:xfrm>
            <a:off x="76200" y="3352800"/>
            <a:ext cx="6477000" cy="3099473"/>
          </a:xfrm>
          <a:prstGeom prst="rect">
            <a:avLst/>
          </a:prstGeom>
          <a:noFill/>
          <a:ln w="9525">
            <a:noFill/>
            <a:miter lim="800000"/>
            <a:headEnd/>
            <a:tailEnd/>
          </a:ln>
        </p:spPr>
      </p:pic>
      <p:pic>
        <p:nvPicPr>
          <p:cNvPr id="4098" name="Picture 2"/>
          <p:cNvPicPr>
            <a:picLocks noChangeAspect="1" noChangeArrowheads="1"/>
          </p:cNvPicPr>
          <p:nvPr/>
        </p:nvPicPr>
        <p:blipFill>
          <a:blip r:embed="rId4"/>
          <a:srcRect/>
          <a:stretch>
            <a:fillRect/>
          </a:stretch>
        </p:blipFill>
        <p:spPr bwMode="auto">
          <a:xfrm>
            <a:off x="5895975" y="5638800"/>
            <a:ext cx="2943225" cy="857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dirty="0" smtClean="0"/>
              <a:t>Example I </a:t>
            </a:r>
            <a:br>
              <a:rPr lang="en-US" i="1" dirty="0" smtClean="0"/>
            </a:br>
            <a:endParaRPr lang="en-US" dirty="0"/>
          </a:p>
        </p:txBody>
      </p:sp>
      <p:sp>
        <p:nvSpPr>
          <p:cNvPr id="3" name="Content Placeholder 2"/>
          <p:cNvSpPr>
            <a:spLocks noGrp="1"/>
          </p:cNvSpPr>
          <p:nvPr>
            <p:ph idx="1"/>
          </p:nvPr>
        </p:nvSpPr>
        <p:spPr>
          <a:xfrm>
            <a:off x="457200" y="731837"/>
            <a:ext cx="8229600" cy="4525963"/>
          </a:xfrm>
        </p:spPr>
        <p:txBody>
          <a:bodyPr>
            <a:normAutofit/>
          </a:bodyPr>
          <a:lstStyle/>
          <a:p>
            <a:pPr algn="just"/>
            <a:r>
              <a:rPr lang="en-US" sz="1800" dirty="0" smtClean="0"/>
              <a:t>A plc produces electronic equipment but is considering venturing into the manufacture of computers. A plc is </a:t>
            </a:r>
            <a:r>
              <a:rPr lang="en-US" sz="1800" dirty="0" err="1" smtClean="0"/>
              <a:t>ungeared</a:t>
            </a:r>
            <a:r>
              <a:rPr lang="en-US" sz="1800" dirty="0" smtClean="0"/>
              <a:t> with an equity beta of 0.8. The average equity beta of computer manufacturers is 1.4 and the average gearing ratio is 1:4. The risk free return is 5%, the market return 12% and the rate of Corporation Tax 33%. If A plc is to remain an equity financed company what discount rate should it use to appraise a computer manufacture project?</a:t>
            </a:r>
            <a:endParaRPr lang="en-US" sz="1800" dirty="0"/>
          </a:p>
        </p:txBody>
      </p:sp>
      <p:pic>
        <p:nvPicPr>
          <p:cNvPr id="4099" name="Picture 3"/>
          <p:cNvPicPr>
            <a:picLocks noChangeAspect="1" noChangeArrowheads="1"/>
          </p:cNvPicPr>
          <p:nvPr/>
        </p:nvPicPr>
        <p:blipFill>
          <a:blip r:embed="rId3"/>
          <a:srcRect/>
          <a:stretch>
            <a:fillRect/>
          </a:stretch>
        </p:blipFill>
        <p:spPr bwMode="auto">
          <a:xfrm>
            <a:off x="990600" y="2743200"/>
            <a:ext cx="7239000" cy="401393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dirty="0" smtClean="0"/>
              <a:t>Example II</a:t>
            </a:r>
            <a:br>
              <a:rPr lang="en-US" i="1" dirty="0" smtClean="0"/>
            </a:br>
            <a:endParaRPr lang="en-US" dirty="0"/>
          </a:p>
        </p:txBody>
      </p:sp>
      <p:sp>
        <p:nvSpPr>
          <p:cNvPr id="3" name="Content Placeholder 2"/>
          <p:cNvSpPr>
            <a:spLocks noGrp="1"/>
          </p:cNvSpPr>
          <p:nvPr>
            <p:ph idx="1"/>
          </p:nvPr>
        </p:nvSpPr>
        <p:spPr>
          <a:xfrm>
            <a:off x="457200" y="914400"/>
            <a:ext cx="8229600" cy="4525963"/>
          </a:xfrm>
        </p:spPr>
        <p:txBody>
          <a:bodyPr>
            <a:normAutofit/>
          </a:bodyPr>
          <a:lstStyle/>
          <a:p>
            <a:r>
              <a:rPr lang="en-US" sz="1800" dirty="0" smtClean="0"/>
              <a:t>Suppose that A plc from the previous example has a gearing ratio of 1:2. It still wishes to enter into the same computer manufacturing project. What is the discount rate that should be used for A plc for a computer manufacturing project?</a:t>
            </a:r>
            <a:endParaRPr lang="en-US" sz="1800" dirty="0"/>
          </a:p>
        </p:txBody>
      </p:sp>
      <p:pic>
        <p:nvPicPr>
          <p:cNvPr id="5122" name="Picture 2"/>
          <p:cNvPicPr>
            <a:picLocks noChangeAspect="1" noChangeArrowheads="1"/>
          </p:cNvPicPr>
          <p:nvPr/>
        </p:nvPicPr>
        <p:blipFill>
          <a:blip r:embed="rId3"/>
          <a:srcRect/>
          <a:stretch>
            <a:fillRect/>
          </a:stretch>
        </p:blipFill>
        <p:spPr bwMode="auto">
          <a:xfrm>
            <a:off x="642939" y="2286000"/>
            <a:ext cx="7281861" cy="4267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ASSUMPTIONS OF THE </a:t>
            </a:r>
            <a:r>
              <a:rPr lang="en-US" sz="3200" dirty="0" err="1" smtClean="0"/>
              <a:t>CAPM</a:t>
            </a:r>
            <a:endParaRPr lang="en-US" sz="3200" dirty="0"/>
          </a:p>
        </p:txBody>
      </p:sp>
      <p:sp>
        <p:nvSpPr>
          <p:cNvPr id="3" name="Content Placeholder 2"/>
          <p:cNvSpPr>
            <a:spLocks noGrp="1"/>
          </p:cNvSpPr>
          <p:nvPr>
            <p:ph idx="1"/>
          </p:nvPr>
        </p:nvSpPr>
        <p:spPr/>
        <p:txBody>
          <a:bodyPr>
            <a:normAutofit/>
          </a:bodyPr>
          <a:lstStyle/>
          <a:p>
            <a:pPr>
              <a:buNone/>
            </a:pPr>
            <a:r>
              <a:rPr lang="en-US" sz="1800" dirty="0" smtClean="0"/>
              <a:t>	The CAPM is a theoretical model that has a variety of uses for financial management.</a:t>
            </a:r>
          </a:p>
          <a:p>
            <a:pPr>
              <a:buNone/>
            </a:pPr>
            <a:r>
              <a:rPr lang="en-US" sz="1800" dirty="0" smtClean="0"/>
              <a:t>	</a:t>
            </a:r>
          </a:p>
          <a:p>
            <a:pPr>
              <a:buNone/>
            </a:pPr>
            <a:r>
              <a:rPr lang="en-US" sz="1800" dirty="0" smtClean="0"/>
              <a:t>	 As a theory however there are a number of inherent assumptions:</a:t>
            </a:r>
          </a:p>
          <a:p>
            <a:endParaRPr lang="en-US" sz="1800" dirty="0" smtClean="0"/>
          </a:p>
          <a:p>
            <a:r>
              <a:rPr lang="en-US" sz="1800" dirty="0" smtClean="0"/>
              <a:t> total risk can be split between systematic risk and unsystematic risk;</a:t>
            </a:r>
          </a:p>
          <a:p>
            <a:r>
              <a:rPr lang="en-US" sz="1800" dirty="0" smtClean="0"/>
              <a:t> unsystematic risk can be completely diversified away;</a:t>
            </a:r>
          </a:p>
          <a:p>
            <a:r>
              <a:rPr lang="en-US" sz="1800" dirty="0" smtClean="0"/>
              <a:t> a risk free security exists;</a:t>
            </a:r>
          </a:p>
          <a:p>
            <a:r>
              <a:rPr lang="en-US" sz="1800" dirty="0" smtClean="0"/>
              <a:t> beta values remain constant throughout time;</a:t>
            </a:r>
          </a:p>
          <a:p>
            <a:r>
              <a:rPr lang="en-US" sz="1800" dirty="0" smtClean="0"/>
              <a:t> it is a single period model;</a:t>
            </a:r>
          </a:p>
          <a:p>
            <a:r>
              <a:rPr lang="en-US" sz="1800" dirty="0" smtClean="0"/>
              <a:t> perfect markets;</a:t>
            </a:r>
          </a:p>
          <a:p>
            <a:r>
              <a:rPr lang="en-US" sz="1800" dirty="0" smtClean="0"/>
              <a:t> all of a company’s shareholders hold well-diversified portfolios</a:t>
            </a:r>
            <a:endParaRPr lang="en-US" sz="1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20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2"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 calcmode="lin" valueType="num">
                                      <p:cBhvr additive="base">
                                        <p:cTn id="13" dur="20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14" dur="20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2"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 calcmode="lin" valueType="num">
                                      <p:cBhvr additive="base">
                                        <p:cTn id="19" dur="20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20" dur="20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2"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 calcmode="lin" valueType="num">
                                      <p:cBhvr additive="base">
                                        <p:cTn id="25" dur="2000" fill="hold"/>
                                        <p:tgtEl>
                                          <p:spTgt spid="3">
                                            <p:txEl>
                                              <p:pRg st="7" end="7"/>
                                            </p:txEl>
                                          </p:spTgt>
                                        </p:tgtEl>
                                        <p:attrNameLst>
                                          <p:attrName>ppt_x</p:attrName>
                                        </p:attrNameLst>
                                      </p:cBhvr>
                                      <p:tavLst>
                                        <p:tav tm="0">
                                          <p:val>
                                            <p:strVal val="0-#ppt_w/2"/>
                                          </p:val>
                                        </p:tav>
                                        <p:tav tm="100000">
                                          <p:val>
                                            <p:strVal val="#ppt_x"/>
                                          </p:val>
                                        </p:tav>
                                      </p:tavLst>
                                    </p:anim>
                                    <p:anim calcmode="lin" valueType="num">
                                      <p:cBhvr additive="base">
                                        <p:cTn id="26" dur="20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2"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2000" fill="hold"/>
                                        <p:tgtEl>
                                          <p:spTgt spid="3">
                                            <p:txEl>
                                              <p:pRg st="8" end="8"/>
                                            </p:txEl>
                                          </p:spTgt>
                                        </p:tgtEl>
                                        <p:attrNameLst>
                                          <p:attrName>ppt_x</p:attrName>
                                        </p:attrNameLst>
                                      </p:cBhvr>
                                      <p:tavLst>
                                        <p:tav tm="0">
                                          <p:val>
                                            <p:strVal val="0-#ppt_w/2"/>
                                          </p:val>
                                        </p:tav>
                                        <p:tav tm="100000">
                                          <p:val>
                                            <p:strVal val="#ppt_x"/>
                                          </p:val>
                                        </p:tav>
                                      </p:tavLst>
                                    </p:anim>
                                    <p:anim calcmode="lin" valueType="num">
                                      <p:cBhvr additive="base">
                                        <p:cTn id="32" dur="20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12"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 calcmode="lin" valueType="num">
                                      <p:cBhvr additive="base">
                                        <p:cTn id="37" dur="2000" fill="hold"/>
                                        <p:tgtEl>
                                          <p:spTgt spid="3">
                                            <p:txEl>
                                              <p:pRg st="9" end="9"/>
                                            </p:txEl>
                                          </p:spTgt>
                                        </p:tgtEl>
                                        <p:attrNameLst>
                                          <p:attrName>ppt_x</p:attrName>
                                        </p:attrNameLst>
                                      </p:cBhvr>
                                      <p:tavLst>
                                        <p:tav tm="0">
                                          <p:val>
                                            <p:strVal val="0-#ppt_w/2"/>
                                          </p:val>
                                        </p:tav>
                                        <p:tav tm="100000">
                                          <p:val>
                                            <p:strVal val="#ppt_x"/>
                                          </p:val>
                                        </p:tav>
                                      </p:tavLst>
                                    </p:anim>
                                    <p:anim calcmode="lin" valueType="num">
                                      <p:cBhvr additive="base">
                                        <p:cTn id="38" dur="20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12"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anim calcmode="lin" valueType="num">
                                      <p:cBhvr additive="base">
                                        <p:cTn id="43" dur="2000" fill="hold"/>
                                        <p:tgtEl>
                                          <p:spTgt spid="3">
                                            <p:txEl>
                                              <p:pRg st="10" end="10"/>
                                            </p:txEl>
                                          </p:spTgt>
                                        </p:tgtEl>
                                        <p:attrNameLst>
                                          <p:attrName>ppt_x</p:attrName>
                                        </p:attrNameLst>
                                      </p:cBhvr>
                                      <p:tavLst>
                                        <p:tav tm="0">
                                          <p:val>
                                            <p:strVal val="0-#ppt_w/2"/>
                                          </p:val>
                                        </p:tav>
                                        <p:tav tm="100000">
                                          <p:val>
                                            <p:strVal val="#ppt_x"/>
                                          </p:val>
                                        </p:tav>
                                      </p:tavLst>
                                    </p:anim>
                                    <p:anim calcmode="lin" valueType="num">
                                      <p:cBhvr additive="base">
                                        <p:cTn id="44" dur="20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LIMITATIONS OF THE </a:t>
            </a:r>
            <a:r>
              <a:rPr lang="en-US" sz="3200" dirty="0" err="1" smtClean="0"/>
              <a:t>CAPM</a:t>
            </a:r>
            <a:endParaRPr lang="en-US" sz="3200" dirty="0"/>
          </a:p>
        </p:txBody>
      </p:sp>
      <p:sp>
        <p:nvSpPr>
          <p:cNvPr id="3" name="Content Placeholder 2"/>
          <p:cNvSpPr>
            <a:spLocks noGrp="1"/>
          </p:cNvSpPr>
          <p:nvPr>
            <p:ph idx="1"/>
          </p:nvPr>
        </p:nvSpPr>
        <p:spPr>
          <a:xfrm>
            <a:off x="533400" y="1524000"/>
            <a:ext cx="8229600" cy="4525963"/>
          </a:xfrm>
        </p:spPr>
        <p:txBody>
          <a:bodyPr>
            <a:noAutofit/>
          </a:bodyPr>
          <a:lstStyle/>
          <a:p>
            <a:pPr>
              <a:buNone/>
            </a:pPr>
            <a:r>
              <a:rPr lang="en-US" sz="1800" dirty="0" smtClean="0"/>
              <a:t>	Many of the limitations of the CAPM stem from the assumptions upon which the theory is based:</a:t>
            </a:r>
          </a:p>
          <a:p>
            <a:endParaRPr lang="en-US" sz="1800" dirty="0" smtClean="0"/>
          </a:p>
          <a:p>
            <a:r>
              <a:rPr lang="en-US" sz="1800" dirty="0" smtClean="0"/>
              <a:t> it is a single period model;</a:t>
            </a:r>
          </a:p>
          <a:p>
            <a:r>
              <a:rPr lang="en-US" sz="1800" dirty="0" smtClean="0"/>
              <a:t> it ignores unsystematic risk as it assumes this has been</a:t>
            </a:r>
          </a:p>
          <a:p>
            <a:r>
              <a:rPr lang="en-US" sz="1800" dirty="0" smtClean="0"/>
              <a:t>diversified away by the company’s shareholders;</a:t>
            </a:r>
          </a:p>
          <a:p>
            <a:r>
              <a:rPr lang="en-US" sz="1800" dirty="0" smtClean="0"/>
              <a:t> how is the risk free rate determined?</a:t>
            </a:r>
          </a:p>
          <a:p>
            <a:r>
              <a:rPr lang="en-US" sz="1800" dirty="0" smtClean="0"/>
              <a:t> how is a beta factor determined?</a:t>
            </a:r>
          </a:p>
          <a:p>
            <a:r>
              <a:rPr lang="en-US" sz="1800" dirty="0" smtClean="0"/>
              <a:t> One final limitation of </a:t>
            </a:r>
            <a:r>
              <a:rPr lang="en-US" sz="1800" dirty="0" err="1" smtClean="0"/>
              <a:t>CAPM</a:t>
            </a:r>
            <a:r>
              <a:rPr lang="en-US" sz="1800" dirty="0" smtClean="0"/>
              <a:t> is that it does not provide a realistic estimate of returns on shares. If you compare returns predicted by </a:t>
            </a:r>
            <a:r>
              <a:rPr lang="en-US" sz="1800" dirty="0" err="1" smtClean="0"/>
              <a:t>CAPM</a:t>
            </a:r>
            <a:r>
              <a:rPr lang="en-US" sz="1800" dirty="0" smtClean="0"/>
              <a:t> and returns received in the real world they are markedly different. </a:t>
            </a:r>
            <a:r>
              <a:rPr lang="en-US" sz="1800" dirty="0" err="1" smtClean="0"/>
              <a:t>CAPM</a:t>
            </a:r>
            <a:r>
              <a:rPr lang="en-US" sz="1800" dirty="0" smtClean="0"/>
              <a:t> overstates returns on shares with high betas and understates returns on low beta shares. To overcome this theorists have added a further measure, α. A shares </a:t>
            </a:r>
            <a:r>
              <a:rPr lang="en-US" sz="1800" dirty="0" err="1" smtClean="0"/>
              <a:t>αvalue</a:t>
            </a:r>
            <a:r>
              <a:rPr lang="en-US" sz="1800" dirty="0" smtClean="0"/>
              <a:t> is the difference between returns actually received and returns predicted by </a:t>
            </a:r>
            <a:r>
              <a:rPr lang="en-US" sz="1800" dirty="0" err="1" smtClean="0"/>
              <a:t>CAPM</a:t>
            </a:r>
            <a:r>
              <a:rPr lang="en-US" sz="1800" dirty="0" smtClean="0"/>
              <a:t>.</a:t>
            </a:r>
            <a:endParaRPr lang="en-US" sz="18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Arbitrage Pricing Theory</a:t>
            </a:r>
            <a:endParaRPr lang="en-US" sz="3200" dirty="0"/>
          </a:p>
        </p:txBody>
      </p:sp>
      <p:sp>
        <p:nvSpPr>
          <p:cNvPr id="3" name="Content Placeholder 2"/>
          <p:cNvSpPr>
            <a:spLocks noGrp="1"/>
          </p:cNvSpPr>
          <p:nvPr>
            <p:ph idx="1"/>
          </p:nvPr>
        </p:nvSpPr>
        <p:spPr/>
        <p:txBody>
          <a:bodyPr>
            <a:normAutofit/>
          </a:bodyPr>
          <a:lstStyle/>
          <a:p>
            <a:pPr algn="just"/>
            <a:r>
              <a:rPr lang="en-US" sz="1800" dirty="0" smtClean="0"/>
              <a:t>It might be argued that one of the limitations of the </a:t>
            </a:r>
            <a:r>
              <a:rPr lang="en-US" sz="1800" dirty="0" err="1" smtClean="0"/>
              <a:t>CAPM</a:t>
            </a:r>
            <a:r>
              <a:rPr lang="en-US" sz="1800" dirty="0" smtClean="0"/>
              <a:t> is that it is a single index model in that the expected return is based solely upon the beta factor.</a:t>
            </a:r>
          </a:p>
          <a:p>
            <a:endParaRPr lang="en-US" sz="1800" dirty="0" smtClean="0"/>
          </a:p>
          <a:p>
            <a:pPr algn="just"/>
            <a:r>
              <a:rPr lang="en-US" sz="1800" dirty="0" smtClean="0"/>
              <a:t>One alternative theory, which is less widely used, is the Arbitrage Pricing Theory (APT). This is a multi-index model where the required return is affected by a variety of factors such as return on the market, industry indices, interest rates etc.</a:t>
            </a:r>
            <a:endParaRPr lang="en-US" sz="18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Alpha factor</a:t>
            </a:r>
            <a:endParaRPr lang="en-US" sz="3200" dirty="0"/>
          </a:p>
        </p:txBody>
      </p:sp>
      <p:sp>
        <p:nvSpPr>
          <p:cNvPr id="3" name="Content Placeholder 2"/>
          <p:cNvSpPr>
            <a:spLocks noGrp="1"/>
          </p:cNvSpPr>
          <p:nvPr>
            <p:ph idx="1"/>
          </p:nvPr>
        </p:nvSpPr>
        <p:spPr/>
        <p:txBody>
          <a:bodyPr>
            <a:noAutofit/>
          </a:bodyPr>
          <a:lstStyle/>
          <a:p>
            <a:pPr algn="just">
              <a:buNone/>
            </a:pPr>
            <a:r>
              <a:rPr lang="en-US" sz="1600" dirty="0" smtClean="0"/>
              <a:t>	When shares yield more or less than their expected return (based on the CAPM), the difference is an abnormal return. This abnormal return might be referred to as the alpha factor. The alpha factor for a security is simply the balancing figure in the following formula:</a:t>
            </a:r>
          </a:p>
          <a:p>
            <a:pPr algn="just">
              <a:buNone/>
            </a:pPr>
            <a:endParaRPr lang="en-US" sz="1600" dirty="0" smtClean="0"/>
          </a:p>
          <a:p>
            <a:pPr algn="just">
              <a:buNone/>
            </a:pPr>
            <a:endParaRPr lang="en-US" sz="1600" dirty="0" smtClean="0"/>
          </a:p>
          <a:p>
            <a:pPr algn="just">
              <a:buNone/>
            </a:pPr>
            <a:endParaRPr lang="en-US" sz="1600" dirty="0" smtClean="0"/>
          </a:p>
          <a:p>
            <a:pPr algn="just">
              <a:buNone/>
            </a:pPr>
            <a:endParaRPr lang="en-US" sz="1600" dirty="0" smtClean="0"/>
          </a:p>
          <a:p>
            <a:pPr algn="just">
              <a:buNone/>
            </a:pPr>
            <a:endParaRPr lang="en-US" sz="1600" dirty="0" smtClean="0"/>
          </a:p>
          <a:p>
            <a:pPr algn="just">
              <a:buNone/>
            </a:pPr>
            <a:endParaRPr lang="en-US" sz="1600" dirty="0" smtClean="0"/>
          </a:p>
          <a:p>
            <a:pPr algn="just">
              <a:buNone/>
            </a:pPr>
            <a:endParaRPr lang="en-US" sz="1600" dirty="0" smtClean="0"/>
          </a:p>
          <a:p>
            <a:pPr algn="just">
              <a:buNone/>
            </a:pPr>
            <a:endParaRPr lang="en-US" sz="1600" dirty="0" smtClean="0"/>
          </a:p>
          <a:p>
            <a:pPr algn="just">
              <a:buNone/>
            </a:pPr>
            <a:r>
              <a:rPr lang="en-US" sz="1600" b="1" dirty="0" smtClean="0"/>
              <a:t>	</a:t>
            </a:r>
            <a:r>
              <a:rPr lang="en-US" sz="1800" b="1" dirty="0" smtClean="0"/>
              <a:t>α values are temporary values as arbitrage gain opportunities /  speculation will over a long period of time cause securities to offer the same return as that offered by a market portfolio (become inline with market).</a:t>
            </a:r>
          </a:p>
          <a:p>
            <a:pPr>
              <a:buNone/>
            </a:pPr>
            <a:r>
              <a:rPr lang="en-US" sz="1800" dirty="0" smtClean="0"/>
              <a:t>	For projects with similar investment requirements &amp; expected returns than the project with lowest β should be selected</a:t>
            </a:r>
          </a:p>
          <a:p>
            <a:pPr algn="just">
              <a:buNone/>
            </a:pPr>
            <a:endParaRPr lang="en-US" sz="1600" dirty="0"/>
          </a:p>
        </p:txBody>
      </p:sp>
      <p:pic>
        <p:nvPicPr>
          <p:cNvPr id="8194" name="Picture 2"/>
          <p:cNvPicPr>
            <a:picLocks noChangeAspect="1" noChangeArrowheads="1"/>
          </p:cNvPicPr>
          <p:nvPr/>
        </p:nvPicPr>
        <p:blipFill>
          <a:blip r:embed="rId3"/>
          <a:srcRect/>
          <a:stretch>
            <a:fillRect/>
          </a:stretch>
        </p:blipFill>
        <p:spPr bwMode="auto">
          <a:xfrm>
            <a:off x="3014663" y="2571750"/>
            <a:ext cx="3114675" cy="781050"/>
          </a:xfrm>
          <a:prstGeom prst="rect">
            <a:avLst/>
          </a:prstGeom>
          <a:noFill/>
          <a:ln w="9525">
            <a:noFill/>
            <a:miter lim="800000"/>
            <a:headEnd/>
            <a:tailEnd/>
          </a:ln>
        </p:spPr>
      </p:pic>
      <p:pic>
        <p:nvPicPr>
          <p:cNvPr id="2050" name="Picture 2"/>
          <p:cNvPicPr>
            <a:picLocks noChangeAspect="1" noChangeArrowheads="1"/>
          </p:cNvPicPr>
          <p:nvPr/>
        </p:nvPicPr>
        <p:blipFill>
          <a:blip r:embed="rId4"/>
          <a:srcRect/>
          <a:stretch>
            <a:fillRect/>
          </a:stretch>
        </p:blipFill>
        <p:spPr bwMode="auto">
          <a:xfrm>
            <a:off x="910771" y="3200400"/>
            <a:ext cx="7547429" cy="1524000"/>
          </a:xfrm>
          <a:prstGeom prst="rect">
            <a:avLst/>
          </a:prstGeom>
          <a:noFill/>
          <a:ln w="9525">
            <a:noFill/>
            <a:miter lim="800000"/>
            <a:headEnd/>
            <a:tailEnd/>
          </a:ln>
        </p:spPr>
      </p:pic>
      <p:pic>
        <p:nvPicPr>
          <p:cNvPr id="2051" name="Picture 3"/>
          <p:cNvPicPr>
            <a:picLocks noChangeAspect="1" noChangeArrowheads="1"/>
          </p:cNvPicPr>
          <p:nvPr/>
        </p:nvPicPr>
        <p:blipFill>
          <a:blip r:embed="rId5"/>
          <a:srcRect/>
          <a:stretch>
            <a:fillRect/>
          </a:stretch>
        </p:blipFill>
        <p:spPr bwMode="auto">
          <a:xfrm>
            <a:off x="1676400" y="1143000"/>
            <a:ext cx="5263797" cy="409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buNone/>
            </a:pPr>
            <a:endParaRPr lang="en-US" dirty="0" smtClean="0"/>
          </a:p>
          <a:p>
            <a:pPr algn="ctr">
              <a:buNone/>
            </a:pPr>
            <a:endParaRPr lang="en-US" dirty="0" smtClean="0"/>
          </a:p>
          <a:p>
            <a:pPr algn="ctr">
              <a:buNone/>
            </a:pPr>
            <a:r>
              <a:rPr lang="en-US" dirty="0" smtClean="0"/>
              <a:t>Thank you</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1929</TotalTime>
  <Words>1117</Words>
  <Application>Microsoft Office PowerPoint</Application>
  <PresentationFormat>On-screen Show (4:3)</PresentationFormat>
  <Paragraphs>151</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Investment Analysis and  Portfolio management  </vt:lpstr>
      <vt:lpstr>Outline</vt:lpstr>
      <vt:lpstr>SYSTEMATIC RISK</vt:lpstr>
      <vt:lpstr>Slide 4</vt:lpstr>
      <vt:lpstr>CAPM - formula</vt:lpstr>
      <vt:lpstr>Example</vt:lpstr>
      <vt:lpstr>Illustration</vt:lpstr>
      <vt:lpstr>Slide 8</vt:lpstr>
      <vt:lpstr>Slide 9</vt:lpstr>
      <vt:lpstr>Slide 10</vt:lpstr>
      <vt:lpstr>Slide 11</vt:lpstr>
      <vt:lpstr>USES OF THE CAPM</vt:lpstr>
      <vt:lpstr>Slide 13</vt:lpstr>
      <vt:lpstr>Example 2 </vt:lpstr>
      <vt:lpstr>Equity betas</vt:lpstr>
      <vt:lpstr> Use of the equity beta </vt:lpstr>
      <vt:lpstr>Example 3 </vt:lpstr>
      <vt:lpstr>GEARING AND UNGEARING BETAS </vt:lpstr>
      <vt:lpstr>Slide 19</vt:lpstr>
      <vt:lpstr>MM and betas </vt:lpstr>
      <vt:lpstr>Example I  </vt:lpstr>
      <vt:lpstr>Example II </vt:lpstr>
      <vt:lpstr>ASSUMPTIONS OF THE CAPM</vt:lpstr>
      <vt:lpstr>LIMITATIONS OF THE CAPM</vt:lpstr>
      <vt:lpstr>Arbitrage Pricing Theory</vt:lpstr>
      <vt:lpstr>Alpha factor</vt:lpstr>
      <vt:lpstr>Slide 27</vt:lpstr>
    </vt:vector>
  </TitlesOfParts>
  <Company>PricewaterhouseCoopers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Investment Analysis &amp; Portfolio Management</dc:title>
  <dc:creator>Windows User</dc:creator>
  <cp:lastModifiedBy>Administrator</cp:lastModifiedBy>
  <cp:revision>213</cp:revision>
  <dcterms:created xsi:type="dcterms:W3CDTF">2013-05-28T09:18:01Z</dcterms:created>
  <dcterms:modified xsi:type="dcterms:W3CDTF">2013-06-15T15:49:17Z</dcterms:modified>
</cp:coreProperties>
</file>