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1"/>
  </p:notesMasterIdLst>
  <p:sldIdLst>
    <p:sldId id="256" r:id="rId2"/>
    <p:sldId id="257" r:id="rId3"/>
    <p:sldId id="328" r:id="rId4"/>
    <p:sldId id="341" r:id="rId5"/>
    <p:sldId id="342" r:id="rId6"/>
    <p:sldId id="343" r:id="rId7"/>
    <p:sldId id="344" r:id="rId8"/>
    <p:sldId id="347" r:id="rId9"/>
    <p:sldId id="345" r:id="rId10"/>
    <p:sldId id="348" r:id="rId11"/>
    <p:sldId id="349" r:id="rId12"/>
    <p:sldId id="350" r:id="rId13"/>
    <p:sldId id="351" r:id="rId14"/>
    <p:sldId id="352" r:id="rId15"/>
    <p:sldId id="346" r:id="rId16"/>
    <p:sldId id="353" r:id="rId17"/>
    <p:sldId id="354" r:id="rId18"/>
    <p:sldId id="376" r:id="rId19"/>
    <p:sldId id="377" r:id="rId20"/>
    <p:sldId id="379" r:id="rId21"/>
    <p:sldId id="355" r:id="rId22"/>
    <p:sldId id="356" r:id="rId23"/>
    <p:sldId id="381" r:id="rId24"/>
    <p:sldId id="357" r:id="rId25"/>
    <p:sldId id="358" r:id="rId26"/>
    <p:sldId id="359" r:id="rId27"/>
    <p:sldId id="360" r:id="rId28"/>
    <p:sldId id="382" r:id="rId29"/>
    <p:sldId id="30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Investment Analysis and </a:t>
            </a:r>
            <a:br>
              <a:rPr lang="en-US" dirty="0" smtClean="0">
                <a:latin typeface="Arial" pitchFamily="34" charset="0"/>
                <a:cs typeface="Arial" pitchFamily="34" charset="0"/>
              </a:rPr>
            </a:br>
            <a:r>
              <a:rPr lang="en-US" dirty="0" smtClean="0">
                <a:latin typeface="Arial" pitchFamily="34" charset="0"/>
                <a:cs typeface="Arial" pitchFamily="34" charset="0"/>
              </a:rPr>
              <a:t>Portfolio management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28</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r>
              <a:rPr lang="en-US" sz="1800" dirty="0" smtClean="0">
                <a:latin typeface="Arial" pitchFamily="34" charset="0"/>
                <a:cs typeface="Arial" pitchFamily="34" charset="0"/>
              </a:rPr>
              <a:t>CHOOSING AN INVESTMENT PORTFOLIO</a:t>
            </a:r>
          </a:p>
          <a:p>
            <a:pPr marL="342900" lvl="1" indent="-342900">
              <a:buFont typeface="Arial" pitchFamily="34" charset="0"/>
              <a:buChar char="•"/>
            </a:pPr>
            <a:endParaRPr lang="en-US" sz="1800" dirty="0" smtClean="0">
              <a:latin typeface="Arial" pitchFamily="34" charset="0"/>
              <a:cs typeface="Arial" pitchFamily="34" charset="0"/>
            </a:endParaRPr>
          </a:p>
          <a:p>
            <a:r>
              <a:rPr lang="en-US" sz="1800" dirty="0" smtClean="0"/>
              <a:t>To understand the capital asset pricing model and its uses in financial</a:t>
            </a:r>
          </a:p>
          <a:p>
            <a:pPr>
              <a:buNone/>
            </a:pPr>
            <a:r>
              <a:rPr lang="en-US" sz="1800" dirty="0" smtClean="0"/>
              <a:t>	management</a:t>
            </a:r>
          </a:p>
          <a:p>
            <a:endParaRPr lang="en-US" sz="1800" b="1" dirty="0" smtClean="0"/>
          </a:p>
          <a:p>
            <a:r>
              <a:rPr lang="en-US" sz="1800" dirty="0" smtClean="0"/>
              <a:t>SYSTEMATIC AND UNSYSTEMATIC RISK</a:t>
            </a:r>
            <a:endParaRPr lang="en-US" sz="1800" dirty="0" smtClean="0">
              <a:latin typeface="Arial" pitchFamily="34" charset="0"/>
              <a:cs typeface="Arial" pitchFamily="34" charset="0"/>
            </a:endParaRPr>
          </a:p>
          <a:p>
            <a:endParaRPr lang="en-US" sz="1800" dirty="0" smtClean="0"/>
          </a:p>
          <a:p>
            <a:r>
              <a:rPr lang="en-US" sz="1800" dirty="0" smtClean="0"/>
              <a:t>To apply the adjusted present value approach to decision making.</a:t>
            </a:r>
          </a:p>
          <a:p>
            <a:endParaRPr lang="en-US" sz="1400" b="1" dirty="0" smtClean="0"/>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None/>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wipe(down)">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wipe(down)">
                                      <p:cBhvr>
                                        <p:cTn id="25" dur="500"/>
                                        <p:tgtEl>
                                          <p:spTgt spid="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wipe(down)">
                                      <p:cBhvr>
                                        <p:cTn id="3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normAutofit/>
          </a:bodyPr>
          <a:lstStyle/>
          <a:p>
            <a:r>
              <a:rPr lang="en-US" sz="1800" dirty="0" smtClean="0"/>
              <a:t>Investor preferences</a:t>
            </a:r>
          </a:p>
          <a:p>
            <a:r>
              <a:rPr lang="en-US" sz="1800" dirty="0" smtClean="0"/>
              <a:t>Efficient portfolios and the efficient frontier</a:t>
            </a:r>
          </a:p>
          <a:p>
            <a:r>
              <a:rPr lang="en-US" sz="1800" dirty="0" smtClean="0"/>
              <a:t>The market portfolio</a:t>
            </a:r>
          </a:p>
          <a:p>
            <a:pPr algn="just"/>
            <a:r>
              <a:rPr lang="en-US" sz="1800" dirty="0" smtClean="0"/>
              <a:t>Risk-free investments and choosing an investment portfolio</a:t>
            </a:r>
          </a:p>
          <a:p>
            <a:r>
              <a:rPr lang="en-US" sz="1800" dirty="0" smtClean="0"/>
              <a:t>The market premium</a:t>
            </a:r>
          </a:p>
          <a:p>
            <a:r>
              <a:rPr lang="en-US" sz="1800" dirty="0" smtClean="0"/>
              <a:t>The beta factor of a portfolio</a:t>
            </a:r>
          </a:p>
          <a:p>
            <a:r>
              <a:rPr lang="en-US" sz="1800" dirty="0" smtClean="0"/>
              <a:t>Systematic and unsystematic risk</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a:t>
            </a:r>
            <a:r>
              <a:rPr lang="en-US" sz="1800" b="1" dirty="0" smtClean="0"/>
              <a:t>Risk-free investments and choosing an investment portfolio</a:t>
            </a:r>
          </a:p>
          <a:p>
            <a:pPr algn="just">
              <a:buNone/>
            </a:pPr>
            <a:endParaRPr lang="en-US" sz="1800" b="1" dirty="0" smtClean="0"/>
          </a:p>
          <a:p>
            <a:pPr algn="just">
              <a:buNone/>
            </a:pPr>
            <a:r>
              <a:rPr lang="en-US" sz="1800" dirty="0" smtClean="0"/>
              <a:t>	A stock market will have some risk-free investments. These are investments with no investment risk. In practice, government bonds denominated in the domestic currency are classified as risk-free investments.</a:t>
            </a:r>
          </a:p>
          <a:p>
            <a:pPr>
              <a:buNone/>
            </a:pPr>
            <a:endParaRPr lang="en-US" sz="1800" dirty="0" smtClean="0"/>
          </a:p>
          <a:p>
            <a:pPr algn="just">
              <a:buNone/>
            </a:pPr>
            <a:r>
              <a:rPr lang="en-US" sz="1800" dirty="0" smtClean="0"/>
              <a:t>	If a portfolio of risk-free investments is shown on a graph with the efficient frontier of portfolios and the market portfolio, it will be shown as a point on the y axis, where risk is zero. This is shown as Portfolio G in the graph below.</a:t>
            </a:r>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a:srcRect/>
          <a:stretch>
            <a:fillRect/>
          </a:stretch>
        </p:blipFill>
        <p:spPr bwMode="auto">
          <a:xfrm>
            <a:off x="957263" y="1600200"/>
            <a:ext cx="7229475"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noAutofit/>
          </a:bodyPr>
          <a:lstStyle/>
          <a:p>
            <a:pPr algn="just">
              <a:buNone/>
            </a:pPr>
            <a:r>
              <a:rPr lang="en-US" sz="1800" dirty="0" smtClean="0"/>
              <a:t>	The market portfolio does not include risk-free investments. Investors, however, may choose a portfolio consisting partly of the market portfolio and partly of </a:t>
            </a:r>
            <a:r>
              <a:rPr lang="en-US" sz="1800" dirty="0" err="1" smtClean="0"/>
              <a:t>riskfree</a:t>
            </a:r>
            <a:r>
              <a:rPr lang="en-US" sz="1800" dirty="0" smtClean="0"/>
              <a:t> investments.</a:t>
            </a:r>
          </a:p>
          <a:p>
            <a:endParaRPr lang="en-US" sz="1800" dirty="0" smtClean="0"/>
          </a:p>
          <a:p>
            <a:pPr algn="just">
              <a:buNone/>
            </a:pPr>
            <a:r>
              <a:rPr lang="en-US" sz="1800" dirty="0" smtClean="0"/>
              <a:t>	A straight line can be drawn from the portfolio that is 100% risk-free (Portfolio G) to touch the efficient frontier at a tangent. This will be at the market portfolio M. An investor can select any portfolio on this line, such as Portfolio P, to provide a mixture of risk-free investments and the market portfolio investments.</a:t>
            </a:r>
          </a:p>
          <a:p>
            <a:pPr>
              <a:buNone/>
            </a:pPr>
            <a:endParaRPr lang="en-US" sz="1800" dirty="0" smtClean="0"/>
          </a:p>
          <a:p>
            <a:pPr algn="just">
              <a:buNone/>
            </a:pPr>
            <a:r>
              <a:rPr lang="en-US" sz="1800" dirty="0" smtClean="0"/>
              <a:t>	The line that joins Portfolio G and the market portfolio M is called the </a:t>
            </a:r>
            <a:r>
              <a:rPr lang="en-US" sz="1800" b="1" dirty="0" smtClean="0"/>
              <a:t>capital market line. The capital market line (CML) shows all combinations of risk-free </a:t>
            </a:r>
            <a:r>
              <a:rPr lang="en-US" sz="1800" dirty="0" smtClean="0"/>
              <a:t>investments and market portfolio investments that investors may select.</a:t>
            </a:r>
          </a:p>
          <a:p>
            <a:pPr>
              <a:buNone/>
            </a:pPr>
            <a:endParaRPr lang="en-US" sz="1800" dirty="0" smtClean="0"/>
          </a:p>
          <a:p>
            <a:pPr algn="just">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noAutofit/>
          </a:bodyPr>
          <a:lstStyle/>
          <a:p>
            <a:pPr algn="just">
              <a:buNone/>
            </a:pPr>
            <a:r>
              <a:rPr lang="en-US" sz="1800" b="1" dirty="0" smtClean="0"/>
              <a:t>	</a:t>
            </a:r>
            <a:r>
              <a:rPr lang="en-US" sz="1800" dirty="0" smtClean="0"/>
              <a:t>(</a:t>
            </a:r>
            <a:r>
              <a:rPr lang="en-US" sz="1800" b="1" dirty="0" smtClean="0"/>
              <a:t>Note: The CML extends beyond Portfolio M. Portfolios on this part of the CML are </a:t>
            </a:r>
            <a:r>
              <a:rPr lang="en-US" sz="1800" dirty="0" smtClean="0"/>
              <a:t>created when an investor uses all his own money and in addition borrows additional funds (at the risk-free rate of interest) to invest in market portfolio investments. This point is not important.)</a:t>
            </a:r>
          </a:p>
          <a:p>
            <a:pPr>
              <a:buNone/>
            </a:pPr>
            <a:endParaRPr lang="en-US" sz="1800" b="1" dirty="0" smtClean="0"/>
          </a:p>
          <a:p>
            <a:pPr>
              <a:buNone/>
            </a:pPr>
            <a:r>
              <a:rPr lang="en-US" sz="1800" b="1" dirty="0" smtClean="0"/>
              <a:t>	</a:t>
            </a:r>
            <a:r>
              <a:rPr lang="en-US" sz="2400" dirty="0" smtClean="0"/>
              <a:t>The market premium</a:t>
            </a:r>
          </a:p>
          <a:p>
            <a:pPr>
              <a:buNone/>
            </a:pPr>
            <a:endParaRPr lang="en-US" sz="1800" b="1" dirty="0" smtClean="0"/>
          </a:p>
          <a:p>
            <a:pPr algn="just">
              <a:buNone/>
            </a:pPr>
            <a:r>
              <a:rPr lang="en-US" sz="1800" dirty="0" smtClean="0"/>
              <a:t>	If an investor invests in a portfolio of risk-free assets, he will receive the risk-free rate of return, which is the interest yield on those risk-free assets.</a:t>
            </a:r>
          </a:p>
          <a:p>
            <a:pPr algn="just">
              <a:buNone/>
            </a:pPr>
            <a:r>
              <a:rPr lang="en-US" sz="1800" dirty="0" smtClean="0"/>
              <a:t>	</a:t>
            </a:r>
          </a:p>
          <a:p>
            <a:pPr algn="just">
              <a:buNone/>
            </a:pPr>
            <a:r>
              <a:rPr lang="en-US" sz="1800" dirty="0" smtClean="0"/>
              <a:t>	To compensate an investor for investing in the market portfolio, the expected return must be higher than on risk-free investments. The </a:t>
            </a:r>
            <a:r>
              <a:rPr lang="en-US" sz="1800" b="1" dirty="0" smtClean="0"/>
              <a:t>market premium is the difference </a:t>
            </a:r>
            <a:r>
              <a:rPr lang="en-US" sz="1800" dirty="0" smtClean="0"/>
              <a:t>between the expected return on the market portfolio and a portfolio of risk-free investments.</a:t>
            </a:r>
          </a:p>
          <a:p>
            <a:pPr>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Market premium = </a:t>
            </a:r>
            <a:r>
              <a:rPr lang="en-US" sz="1800" dirty="0" err="1" smtClean="0"/>
              <a:t>Rm</a:t>
            </a:r>
            <a:r>
              <a:rPr lang="en-US" sz="1800" dirty="0" smtClean="0"/>
              <a:t> – </a:t>
            </a:r>
            <a:r>
              <a:rPr lang="en-US" sz="1800" dirty="0" err="1" smtClean="0"/>
              <a:t>Rf</a:t>
            </a:r>
            <a:endParaRPr lang="en-US" sz="1800" dirty="0" smtClean="0"/>
          </a:p>
          <a:p>
            <a:pPr>
              <a:buNone/>
            </a:pPr>
            <a:r>
              <a:rPr lang="en-US" sz="1800" dirty="0" smtClean="0"/>
              <a:t>	</a:t>
            </a:r>
          </a:p>
          <a:p>
            <a:pPr>
              <a:buNone/>
            </a:pPr>
            <a:r>
              <a:rPr lang="en-US" sz="1800" dirty="0" smtClean="0"/>
              <a:t>	where:</a:t>
            </a:r>
          </a:p>
          <a:p>
            <a:pPr>
              <a:buNone/>
            </a:pPr>
            <a:r>
              <a:rPr lang="en-US" sz="1800" dirty="0" smtClean="0"/>
              <a:t>	</a:t>
            </a:r>
          </a:p>
          <a:p>
            <a:pPr>
              <a:buNone/>
            </a:pPr>
            <a:r>
              <a:rPr lang="en-US" sz="1800" dirty="0" smtClean="0"/>
              <a:t>	</a:t>
            </a:r>
            <a:r>
              <a:rPr lang="en-US" sz="1800" dirty="0" err="1" smtClean="0"/>
              <a:t>Rm</a:t>
            </a:r>
            <a:r>
              <a:rPr lang="en-US" sz="1800" dirty="0" smtClean="0"/>
              <a:t> is the market rate of return (the expected return on the market portfolio)</a:t>
            </a:r>
          </a:p>
          <a:p>
            <a:pPr>
              <a:buNone/>
            </a:pPr>
            <a:r>
              <a:rPr lang="en-US" sz="1800" dirty="0" smtClean="0"/>
              <a:t>	</a:t>
            </a:r>
          </a:p>
          <a:p>
            <a:pPr>
              <a:buNone/>
            </a:pPr>
            <a:r>
              <a:rPr lang="en-US" sz="1800" dirty="0" smtClean="0"/>
              <a:t>	</a:t>
            </a:r>
            <a:r>
              <a:rPr lang="en-US" sz="1800" dirty="0" err="1" smtClean="0"/>
              <a:t>Rf</a:t>
            </a:r>
            <a:r>
              <a:rPr lang="en-US" sz="1800" dirty="0" smtClean="0"/>
              <a:t> is the risk-free rate of return.</a:t>
            </a:r>
          </a:p>
          <a:p>
            <a:endParaRPr lang="en-US"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normAutofit fontScale="70000" lnSpcReduction="20000"/>
          </a:bodyPr>
          <a:lstStyle/>
          <a:p>
            <a:pPr>
              <a:buNone/>
            </a:pPr>
            <a:r>
              <a:rPr lang="en-US" sz="2000" b="1" dirty="0" smtClean="0"/>
              <a:t>	</a:t>
            </a:r>
            <a:r>
              <a:rPr lang="en-US" sz="3400" dirty="0" smtClean="0"/>
              <a:t>The beta factor of a portfolio</a:t>
            </a:r>
          </a:p>
          <a:p>
            <a:pPr>
              <a:buNone/>
            </a:pPr>
            <a:endParaRPr lang="en-US" sz="2000" b="1" dirty="0" smtClean="0"/>
          </a:p>
          <a:p>
            <a:pPr algn="just">
              <a:buNone/>
            </a:pPr>
            <a:r>
              <a:rPr lang="en-US" sz="2000" dirty="0" smtClean="0"/>
              <a:t>	</a:t>
            </a:r>
            <a:r>
              <a:rPr lang="en-US" sz="2600" dirty="0" smtClean="0"/>
              <a:t>Any other portfolio on the capital market line must offer an expected return in excess of the risk-free rate.</a:t>
            </a:r>
          </a:p>
          <a:p>
            <a:endParaRPr lang="en-US" sz="2600" dirty="0" smtClean="0"/>
          </a:p>
          <a:p>
            <a:pPr>
              <a:buNone/>
            </a:pPr>
            <a:r>
              <a:rPr lang="en-US" sz="2600" dirty="0" smtClean="0"/>
              <a:t>	In the previous diagram, the expected return from Portfolio P can be stated as a formula:</a:t>
            </a:r>
          </a:p>
          <a:p>
            <a:pPr>
              <a:buNone/>
            </a:pPr>
            <a:r>
              <a:rPr lang="en-US" sz="2600" dirty="0" smtClean="0"/>
              <a:t>	</a:t>
            </a:r>
          </a:p>
          <a:p>
            <a:pPr>
              <a:buNone/>
            </a:pPr>
            <a:r>
              <a:rPr lang="en-US" sz="2600" dirty="0" smtClean="0"/>
              <a:t>	Expected return from Portfolio P:</a:t>
            </a:r>
          </a:p>
          <a:p>
            <a:pPr>
              <a:buNone/>
            </a:pPr>
            <a:r>
              <a:rPr lang="en-US" sz="2600" dirty="0" smtClean="0"/>
              <a:t>	</a:t>
            </a:r>
          </a:p>
          <a:p>
            <a:pPr>
              <a:buNone/>
            </a:pPr>
            <a:r>
              <a:rPr lang="en-US" sz="2600" dirty="0" smtClean="0"/>
              <a:t>	</a:t>
            </a:r>
            <a:r>
              <a:rPr lang="en-US" sz="2600" dirty="0" err="1" smtClean="0"/>
              <a:t>Rp</a:t>
            </a:r>
            <a:r>
              <a:rPr lang="en-US" sz="2600" dirty="0" smtClean="0"/>
              <a:t> = </a:t>
            </a:r>
            <a:r>
              <a:rPr lang="en-US" sz="2600" dirty="0" err="1" smtClean="0"/>
              <a:t>Rf</a:t>
            </a:r>
            <a:r>
              <a:rPr lang="en-US" sz="2600" dirty="0" smtClean="0"/>
              <a:t> + </a:t>
            </a:r>
            <a:r>
              <a:rPr lang="el-GR" sz="2600" dirty="0" smtClean="0"/>
              <a:t>β(</a:t>
            </a:r>
            <a:r>
              <a:rPr lang="en-US" sz="2600" dirty="0" err="1" smtClean="0"/>
              <a:t>Rm</a:t>
            </a:r>
            <a:r>
              <a:rPr lang="en-US" sz="2600" dirty="0" smtClean="0"/>
              <a:t> – </a:t>
            </a:r>
            <a:r>
              <a:rPr lang="en-US" sz="2600" dirty="0" err="1" smtClean="0"/>
              <a:t>Rf</a:t>
            </a:r>
            <a:r>
              <a:rPr lang="en-US" sz="2600" dirty="0" smtClean="0"/>
              <a:t>)</a:t>
            </a:r>
          </a:p>
          <a:p>
            <a:pPr>
              <a:buNone/>
            </a:pPr>
            <a:r>
              <a:rPr lang="en-US" sz="2600" dirty="0" smtClean="0"/>
              <a:t>	</a:t>
            </a:r>
          </a:p>
          <a:p>
            <a:pPr>
              <a:buNone/>
            </a:pPr>
            <a:r>
              <a:rPr lang="en-US" sz="2600" dirty="0" smtClean="0"/>
              <a:t>	where:</a:t>
            </a:r>
          </a:p>
          <a:p>
            <a:pPr>
              <a:buNone/>
            </a:pPr>
            <a:r>
              <a:rPr lang="en-US" sz="2600" dirty="0" smtClean="0"/>
              <a:t>	</a:t>
            </a:r>
            <a:r>
              <a:rPr lang="en-US" sz="2600" dirty="0" err="1" smtClean="0"/>
              <a:t>Rf</a:t>
            </a:r>
            <a:r>
              <a:rPr lang="en-US" sz="2600" dirty="0" smtClean="0"/>
              <a:t> is the expected return from Portfolio P</a:t>
            </a:r>
          </a:p>
          <a:p>
            <a:pPr algn="just">
              <a:buNone/>
            </a:pPr>
            <a:r>
              <a:rPr lang="en-US" sz="2600" dirty="0" smtClean="0"/>
              <a:t>	β is a factor that represents the slope of the capital market line (and the element of risk in the portfolio compared with the risk in the market portfolio). It is called the </a:t>
            </a:r>
            <a:r>
              <a:rPr lang="en-US" sz="2600" b="1" dirty="0" smtClean="0"/>
              <a:t>beta factor.</a:t>
            </a:r>
            <a:endParaRPr lang="en-US" sz="2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buNone/>
            </a:pPr>
            <a:r>
              <a:rPr lang="en-US" sz="1800" dirty="0" smtClean="0"/>
              <a:t>	Beta factors are explained in more detail later, in the section on the capital asset pricing model. At this stage, it is sufficient to note the following points:</a:t>
            </a:r>
          </a:p>
          <a:p>
            <a:pPr algn="just">
              <a:buNone/>
            </a:pPr>
            <a:endParaRPr lang="en-US" sz="1800" dirty="0" smtClean="0"/>
          </a:p>
          <a:p>
            <a:r>
              <a:rPr lang="en-US" sz="1800" dirty="0" smtClean="0"/>
              <a:t>A beta factor can be calculated for every portfolio on the capital market line.</a:t>
            </a:r>
          </a:p>
          <a:p>
            <a:r>
              <a:rPr lang="en-US" sz="1800" dirty="0" smtClean="0"/>
              <a:t>The market portfolio has a beta factor of 1.</a:t>
            </a:r>
          </a:p>
          <a:p>
            <a:pPr>
              <a:buNone/>
            </a:pPr>
            <a:r>
              <a:rPr lang="en-US" sz="1800" dirty="0" smtClean="0"/>
              <a:t>	</a:t>
            </a:r>
            <a:r>
              <a:rPr lang="en-US" sz="1800" dirty="0" err="1" smtClean="0"/>
              <a:t>Rm</a:t>
            </a:r>
            <a:r>
              <a:rPr lang="en-US" sz="1800" dirty="0" smtClean="0"/>
              <a:t> = </a:t>
            </a:r>
            <a:r>
              <a:rPr lang="en-US" sz="1800" dirty="0" err="1" smtClean="0"/>
              <a:t>Rf</a:t>
            </a:r>
            <a:r>
              <a:rPr lang="en-US" sz="1800" dirty="0" smtClean="0"/>
              <a:t> + 1(</a:t>
            </a:r>
            <a:r>
              <a:rPr lang="en-US" sz="1800" dirty="0" err="1" smtClean="0"/>
              <a:t>Rm</a:t>
            </a:r>
            <a:r>
              <a:rPr lang="en-US" sz="1800" dirty="0" smtClean="0"/>
              <a:t> – </a:t>
            </a:r>
            <a:r>
              <a:rPr lang="en-US" sz="1800" dirty="0" err="1" smtClean="0"/>
              <a:t>Rf</a:t>
            </a:r>
            <a:r>
              <a:rPr lang="en-US" sz="1800" dirty="0" smtClean="0"/>
              <a:t>)</a:t>
            </a:r>
          </a:p>
          <a:p>
            <a:r>
              <a:rPr lang="en-US" sz="1800" dirty="0" smtClean="0"/>
              <a:t>A portfolio of risk-free investments has a beta factor of 0.</a:t>
            </a:r>
          </a:p>
          <a:p>
            <a:pPr>
              <a:buNone/>
            </a:pPr>
            <a:r>
              <a:rPr lang="en-US" sz="1800" dirty="0" smtClean="0"/>
              <a:t>	</a:t>
            </a:r>
            <a:r>
              <a:rPr lang="en-US" sz="1800" dirty="0" err="1" smtClean="0"/>
              <a:t>Rf</a:t>
            </a:r>
            <a:r>
              <a:rPr lang="en-US" sz="1800" dirty="0" smtClean="0"/>
              <a:t> = </a:t>
            </a:r>
            <a:r>
              <a:rPr lang="en-US" sz="1800" dirty="0" err="1" smtClean="0"/>
              <a:t>Rf</a:t>
            </a:r>
            <a:r>
              <a:rPr lang="en-US" sz="1800" dirty="0" smtClean="0"/>
              <a:t> + 0(</a:t>
            </a:r>
            <a:r>
              <a:rPr lang="en-US" sz="1800" dirty="0" err="1" smtClean="0"/>
              <a:t>Rm</a:t>
            </a:r>
            <a:r>
              <a:rPr lang="en-US" sz="1800" dirty="0" smtClean="0"/>
              <a:t> – </a:t>
            </a:r>
            <a:r>
              <a:rPr lang="en-US" sz="1800" dirty="0" err="1" smtClean="0"/>
              <a:t>Rf</a:t>
            </a:r>
            <a:r>
              <a:rPr lang="en-US" sz="1800" dirty="0" smtClean="0"/>
              <a:t>)</a:t>
            </a:r>
          </a:p>
          <a:p>
            <a:pPr algn="just"/>
            <a:r>
              <a:rPr lang="en-US" sz="1800" dirty="0" smtClean="0"/>
              <a:t>A portfolio on the capital market line consisting of 50% market portfolio investments and 50% risk-free investments has a beta factor of 0.5 [= (50% × 1) + (50% × 0)].</a:t>
            </a:r>
          </a:p>
          <a:p>
            <a:pPr>
              <a:buNone/>
            </a:pPr>
            <a:r>
              <a:rPr lang="en-US" sz="1800" dirty="0" smtClean="0"/>
              <a:t>	</a:t>
            </a:r>
          </a:p>
          <a:p>
            <a:pPr algn="just">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buNone/>
            </a:pPr>
            <a:r>
              <a:rPr lang="en-US" sz="1800" dirty="0" smtClean="0"/>
              <a:t>	A beta factor can also be calculated for individual securities (shares or corporate bonds) in the market portfolio. The beta factor of a portfolio of securities is simply the weighted average of the beta factors of all the securities in the portfolio, with weightings to allow for the different market value of each security in the portfolio.</a:t>
            </a:r>
          </a:p>
          <a:p>
            <a:pPr algn="just"/>
            <a:endParaRPr lang="en-US" sz="1800" dirty="0" smtClean="0"/>
          </a:p>
          <a:p>
            <a:pPr>
              <a:buNone/>
            </a:pPr>
            <a:r>
              <a:rPr lang="en-US" sz="1800" b="1" dirty="0" smtClean="0"/>
              <a:t>	Example</a:t>
            </a:r>
          </a:p>
          <a:p>
            <a:endParaRPr lang="en-US" sz="1800" dirty="0" smtClean="0"/>
          </a:p>
          <a:p>
            <a:pPr algn="just">
              <a:buNone/>
            </a:pPr>
            <a:r>
              <a:rPr lang="en-US" sz="1800" dirty="0" smtClean="0"/>
              <a:t>	A pension fund is adding two new investments to the portfolio of investments in its fund.</a:t>
            </a:r>
          </a:p>
          <a:p>
            <a:pPr>
              <a:buNone/>
            </a:pPr>
            <a:r>
              <a:rPr lang="en-US" sz="1800" dirty="0" smtClean="0"/>
              <a:t>	</a:t>
            </a:r>
          </a:p>
          <a:p>
            <a:pPr>
              <a:buNone/>
            </a:pPr>
            <a:r>
              <a:rPr lang="en-US" sz="1800" dirty="0" smtClean="0"/>
              <a:t>	The existing pension fund consists of securities with a market value of $800 million. These have a combined beta factor of 0.70.</a:t>
            </a:r>
          </a:p>
          <a:p>
            <a:pPr>
              <a:buNone/>
            </a:pPr>
            <a:endParaRPr lang="en-US" sz="1800" dirty="0" smtClean="0"/>
          </a:p>
          <a:p>
            <a:pPr algn="just">
              <a:buNone/>
            </a:pPr>
            <a:r>
              <a:rPr lang="en-US" sz="1800" dirty="0" smtClean="0"/>
              <a:t>	</a:t>
            </a:r>
            <a:endParaRPr lang="en-US"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buNone/>
            </a:pPr>
            <a:r>
              <a:rPr lang="en-US" sz="1800" dirty="0" smtClean="0"/>
              <a:t>	It is now adding an investment of $100 million in domestic government bonds and an investment if $50 million in equity shares that have a beta factor of 1.4.</a:t>
            </a:r>
          </a:p>
          <a:p>
            <a:pPr>
              <a:buNone/>
            </a:pPr>
            <a:r>
              <a:rPr lang="en-US" sz="1800" b="1" dirty="0" smtClean="0"/>
              <a:t>	</a:t>
            </a:r>
          </a:p>
          <a:p>
            <a:pPr>
              <a:buNone/>
            </a:pPr>
            <a:r>
              <a:rPr lang="en-US" sz="1800" b="1" dirty="0" smtClean="0"/>
              <a:t>	Required</a:t>
            </a:r>
          </a:p>
          <a:p>
            <a:pPr>
              <a:buNone/>
            </a:pPr>
            <a:r>
              <a:rPr lang="en-US" sz="1800" dirty="0" smtClean="0"/>
              <a:t>	</a:t>
            </a:r>
          </a:p>
          <a:p>
            <a:pPr algn="just">
              <a:buNone/>
            </a:pPr>
            <a:r>
              <a:rPr lang="en-US" sz="1800" dirty="0" smtClean="0"/>
              <a:t>	Calculate the beta factor of the enlarged portfolio after the addition of the two new investments.</a:t>
            </a:r>
          </a:p>
          <a:p>
            <a:endParaRPr lang="en-US" sz="1800" dirty="0" smtClean="0"/>
          </a:p>
          <a:p>
            <a:pPr>
              <a:buNone/>
            </a:pPr>
            <a:r>
              <a:rPr lang="en-US" sz="1800" b="1" dirty="0" smtClean="0"/>
              <a:t>	Answer</a:t>
            </a:r>
          </a:p>
          <a:p>
            <a:pPr>
              <a:buNone/>
            </a:pPr>
            <a:r>
              <a:rPr lang="en-US" sz="1800" dirty="0" smtClean="0"/>
              <a:t>	</a:t>
            </a:r>
          </a:p>
          <a:p>
            <a:pPr>
              <a:buNone/>
            </a:pPr>
            <a:r>
              <a:rPr lang="en-US" sz="1800" dirty="0" smtClean="0"/>
              <a:t>	The government bonds are risk-free and have a beta factor of 0.</a:t>
            </a:r>
            <a:endParaRPr 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a:srcRect/>
          <a:stretch>
            <a:fillRect/>
          </a:stretch>
        </p:blipFill>
        <p:spPr bwMode="auto">
          <a:xfrm>
            <a:off x="533400" y="1752600"/>
            <a:ext cx="5905500" cy="300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1800" dirty="0" smtClean="0"/>
              <a:t>	It was stated earlier that investors can reduce their investment risk by diversifying. However, not all risk can be eliminated, and there will be some risk that cannot be eliminated by diversification.</a:t>
            </a:r>
          </a:p>
          <a:p>
            <a:endParaRPr lang="en-US" sz="1800" dirty="0" smtClean="0"/>
          </a:p>
          <a:p>
            <a:pPr algn="just"/>
            <a:r>
              <a:rPr lang="en-US" sz="1800" dirty="0" smtClean="0"/>
              <a:t>When the economy is weak and in recession, returns from the market as whole are likely to fall. Diversification will not protect investors against falling returns from the market as a whole</a:t>
            </a:r>
          </a:p>
          <a:p>
            <a:endParaRPr lang="en-US" sz="1800" dirty="0" smtClean="0"/>
          </a:p>
          <a:p>
            <a:pPr algn="just"/>
            <a:r>
              <a:rPr lang="en-US" sz="1800" dirty="0" smtClean="0"/>
              <a:t>Similarly, when the economy is strong, returns from the market as a whole are likely to rise. Investors in all or most shares in the market will benefit from the general increase in returns.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Choosing an investment portfolio</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Therefore there are two types of risk:</a:t>
            </a:r>
          </a:p>
          <a:p>
            <a:endParaRPr lang="en-US" sz="2000" b="1" dirty="0" smtClean="0"/>
          </a:p>
          <a:p>
            <a:pPr>
              <a:buNone/>
            </a:pPr>
            <a:r>
              <a:rPr lang="en-US" sz="2000" b="1" dirty="0" smtClean="0"/>
              <a:t>	Systematic and unsystematic risk</a:t>
            </a:r>
          </a:p>
          <a:p>
            <a:endParaRPr lang="en-US" sz="2000" b="1" dirty="0" smtClean="0"/>
          </a:p>
          <a:p>
            <a:pPr algn="just">
              <a:buNone/>
            </a:pPr>
            <a:r>
              <a:rPr lang="en-US" sz="1800" b="1" dirty="0" smtClean="0"/>
              <a:t>	Unsystematic risk, which is risk that is unique to individual investments or </a:t>
            </a:r>
            <a:r>
              <a:rPr lang="en-US" sz="1800" dirty="0" smtClean="0"/>
              <a:t>securities, that can be eliminated through diversification.</a:t>
            </a:r>
          </a:p>
          <a:p>
            <a:endParaRPr lang="en-US" sz="1800" b="1" dirty="0" smtClean="0"/>
          </a:p>
          <a:p>
            <a:pPr algn="just">
              <a:buNone/>
            </a:pPr>
            <a:r>
              <a:rPr lang="en-US" sz="1800" b="1" dirty="0" smtClean="0"/>
              <a:t>	Systematic risk, or market risk. This is risk that cannot be diversified away, </a:t>
            </a:r>
            <a:r>
              <a:rPr lang="en-US" sz="1800" dirty="0" smtClean="0"/>
              <a:t>because it is risk that affects the market as a whole, and all investments in the market in the same way.</a:t>
            </a:r>
            <a:endParaRPr lang="en-US" sz="1800" dirty="0"/>
          </a:p>
        </p:txBody>
      </p:sp>
      <p:sp>
        <p:nvSpPr>
          <p:cNvPr id="4403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4033" name="Object 1"/>
          <p:cNvGraphicFramePr>
            <a:graphicFrameLocks noChangeAspect="1"/>
          </p:cNvGraphicFramePr>
          <p:nvPr/>
        </p:nvGraphicFramePr>
        <p:xfrm>
          <a:off x="2967038" y="4972050"/>
          <a:ext cx="3209925" cy="1276350"/>
        </p:xfrm>
        <a:graphic>
          <a:graphicData uri="http://schemas.openxmlformats.org/presentationml/2006/ole">
            <p:oleObj spid="_x0000_s44033" name="Worksheet" r:id="rId3" imgW="3057449" imgH="1304849" progId="Excel.Sheet.8">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buNone/>
            </a:pPr>
            <a:r>
              <a:rPr lang="en-US" sz="2000" dirty="0" smtClean="0"/>
              <a:t>Implications of systematic and unsystematic risk for portfolio investment</a:t>
            </a:r>
          </a:p>
          <a:p>
            <a:pPr algn="just">
              <a:buNone/>
            </a:pPr>
            <a:endParaRPr lang="en-US" sz="2000" dirty="0" smtClean="0"/>
          </a:p>
          <a:p>
            <a:pPr algn="just">
              <a:buNone/>
            </a:pPr>
            <a:r>
              <a:rPr lang="en-US" sz="2000" dirty="0" smtClean="0"/>
              <a:t>	The distinction between systematic risk and unsystematic risk has important implications for investment.</a:t>
            </a:r>
          </a:p>
          <a:p>
            <a:endParaRPr lang="en-US" sz="2000" dirty="0" smtClean="0"/>
          </a:p>
          <a:p>
            <a:r>
              <a:rPr lang="en-US" sz="2000" dirty="0" smtClean="0"/>
              <a:t>Investors expect a return on their investment that is higher than the risk-free rate of return (unless they invest 100% in risk-free investments).</a:t>
            </a:r>
          </a:p>
          <a:p>
            <a:endParaRPr lang="en-US" sz="2000" dirty="0" smtClean="0"/>
          </a:p>
          <a:p>
            <a:pPr algn="just"/>
            <a:r>
              <a:rPr lang="en-US" sz="2000" dirty="0" smtClean="0"/>
              <a:t>The higher expected return is to compensate investors for the higher investment risk.</a:t>
            </a:r>
          </a:p>
          <a:p>
            <a:endParaRPr lang="en-US" sz="2000" dirty="0" smtClean="0"/>
          </a:p>
          <a:p>
            <a:pPr algn="just"/>
            <a:r>
              <a:rPr lang="en-US" sz="2000" dirty="0" smtClean="0"/>
              <a:t>By diversifying, and investing in a wide range of different securities, investors can eliminate unsystematic risk. This is because if some investments in the portfolio perform much worse than expected, others will perform much better. The good-performing and poor-performing investments ‘cancel each other out’.</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1800" dirty="0" smtClean="0"/>
              <a:t>In a well-diversified portfolio, the unsystematic risk is therefore zero. Investors should therefore not require any additional return to compensate them for unsystematic risk.</a:t>
            </a:r>
          </a:p>
          <a:p>
            <a:endParaRPr lang="en-US" sz="1800" dirty="0" smtClean="0"/>
          </a:p>
          <a:p>
            <a:r>
              <a:rPr lang="en-US" sz="1800" dirty="0" smtClean="0"/>
              <a:t>The only risk for which investors should want a higher return is systematic risk. This is the risk that the market as a whole will perform worse or better than expected.</a:t>
            </a:r>
          </a:p>
          <a:p>
            <a:endParaRPr lang="en-US" sz="1800" dirty="0" smtClean="0"/>
          </a:p>
          <a:p>
            <a:pPr algn="just">
              <a:buNone/>
            </a:pPr>
            <a:r>
              <a:rPr lang="en-US" sz="1800" dirty="0" smtClean="0"/>
              <a:t>	In the earlier diagrams showing the efficient frontier of portfolios and the capital market line, the risk measurement for portfolios on the efficient frontier and the capital market line is systematic risk only.</a:t>
            </a: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t>To understand the capital asset pricing model and its uses in financial</a:t>
            </a:r>
          </a:p>
          <a:p>
            <a:pPr>
              <a:buNone/>
            </a:pPr>
            <a:r>
              <a:rPr lang="en-US" sz="1800" dirty="0" smtClean="0"/>
              <a:t>management;</a:t>
            </a:r>
          </a:p>
          <a:p>
            <a:r>
              <a:rPr lang="en-US" sz="1800" dirty="0" smtClean="0"/>
              <a:t> To apply the adjusted present value approach to decision making.</a:t>
            </a:r>
          </a:p>
          <a:p>
            <a:r>
              <a:rPr lang="en-US" sz="1400" b="1" dirty="0" smtClean="0"/>
              <a:t>SYSTEMATIC AND UNSYSTEMATIC RISK</a:t>
            </a:r>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Capital asset pricing model (CAPM)</a:t>
            </a:r>
            <a:endParaRPr lang="en-US" sz="3200" dirty="0"/>
          </a:p>
        </p:txBody>
      </p:sp>
      <p:sp>
        <p:nvSpPr>
          <p:cNvPr id="3" name="Content Placeholder 2"/>
          <p:cNvSpPr>
            <a:spLocks noGrp="1"/>
          </p:cNvSpPr>
          <p:nvPr>
            <p:ph idx="1"/>
          </p:nvPr>
        </p:nvSpPr>
        <p:spPr/>
        <p:txBody>
          <a:bodyPr>
            <a:normAutofit/>
          </a:bodyPr>
          <a:lstStyle/>
          <a:p>
            <a:pPr marL="514350" indent="-514350">
              <a:buAutoNum type="arabicPeriod"/>
            </a:pPr>
            <a:r>
              <a:rPr lang="en-US" sz="1800" dirty="0" smtClean="0"/>
              <a:t>This model is used to calculate the required return of a security / minimum return of a security / Project return ( R ) or the company (</a:t>
            </a:r>
            <a:r>
              <a:rPr lang="en-US" sz="1800" dirty="0" err="1" smtClean="0"/>
              <a:t>Ke</a:t>
            </a:r>
            <a:r>
              <a:rPr lang="en-US" sz="1800" dirty="0" smtClean="0"/>
              <a:t>)</a:t>
            </a:r>
          </a:p>
          <a:p>
            <a:pPr marL="514350" indent="-514350">
              <a:buNone/>
            </a:pPr>
            <a:endParaRPr lang="en-US" sz="1800" dirty="0" smtClean="0"/>
          </a:p>
          <a:p>
            <a:pPr marL="514350" indent="-514350">
              <a:buNone/>
            </a:pPr>
            <a:r>
              <a:rPr lang="en-US" sz="1800" dirty="0" smtClean="0"/>
              <a:t>2.	It assumes a liner relationship between risk &amp; return</a:t>
            </a:r>
          </a:p>
          <a:p>
            <a:pPr marL="514350" indent="-514350">
              <a:buNone/>
            </a:pPr>
            <a:endParaRPr lang="en-US" sz="1800" dirty="0" smtClean="0"/>
          </a:p>
          <a:p>
            <a:pPr marL="514350" indent="-514350" algn="just">
              <a:buAutoNum type="arabicPeriod" startAt="3"/>
            </a:pPr>
            <a:r>
              <a:rPr lang="en-US" sz="1800" dirty="0" smtClean="0"/>
              <a:t>In portfolio theory the total risk σ of a security is considered However in CAPM model only the systematic risk is considered on the grounds that the investor may reduce or completely eliminate the unsystematic 	risk by way of diversification</a:t>
            </a:r>
          </a:p>
          <a:p>
            <a:pPr marL="514350" indent="-514350" algn="just">
              <a:buAutoNum type="arabicPeriod" startAt="3"/>
            </a:pPr>
            <a:endParaRPr lang="en-US" sz="1800" dirty="0" smtClean="0"/>
          </a:p>
          <a:p>
            <a:pPr marL="514350" indent="-514350" algn="just">
              <a:buNone/>
            </a:pPr>
            <a:r>
              <a:rPr lang="en-US" sz="1800" dirty="0" smtClean="0"/>
              <a:t>	Concepts that are used in portfolio theory can be applied to an analysis of risk in individual securities, such as the shares of individual companies. The CAPM establishes a relationship between investment risk and expected return for individual securities.</a:t>
            </a:r>
          </a:p>
          <a:p>
            <a:pPr marL="514350" indent="-514350" algn="just">
              <a:buAutoNum type="arabicPeriod" startAt="3"/>
            </a:pPr>
            <a:endParaRPr lang="en-US" sz="1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p:txBody>
      </p:sp>
      <p:pic>
        <p:nvPicPr>
          <p:cNvPr id="51203" name="Picture 3"/>
          <p:cNvPicPr>
            <a:picLocks noChangeAspect="1" noChangeArrowheads="1"/>
          </p:cNvPicPr>
          <p:nvPr/>
        </p:nvPicPr>
        <p:blipFill>
          <a:blip r:embed="rId2"/>
          <a:srcRect/>
          <a:stretch>
            <a:fillRect/>
          </a:stretch>
        </p:blipFill>
        <p:spPr bwMode="auto">
          <a:xfrm>
            <a:off x="4876799" y="0"/>
            <a:ext cx="4347365" cy="6858000"/>
          </a:xfrm>
          <a:prstGeom prst="rect">
            <a:avLst/>
          </a:prstGeom>
          <a:noFill/>
          <a:ln w="9525">
            <a:noFill/>
            <a:miter lim="800000"/>
            <a:headEnd/>
            <a:tailEnd/>
          </a:ln>
        </p:spPr>
      </p:pic>
      <p:sp>
        <p:nvSpPr>
          <p:cNvPr id="6" name="Rectangle 5"/>
          <p:cNvSpPr/>
          <p:nvPr/>
        </p:nvSpPr>
        <p:spPr>
          <a:xfrm>
            <a:off x="2438400" y="1752600"/>
            <a:ext cx="761747" cy="3416320"/>
          </a:xfrm>
          <a:prstGeom prst="rect">
            <a:avLst/>
          </a:prstGeom>
          <a:noFill/>
        </p:spPr>
        <p:txBody>
          <a:bodyPr wrap="none" lIns="91440" tIns="45720" rIns="91440" bIns="45720">
            <a:spAutoFit/>
          </a:bodyPr>
          <a:lstStyle/>
          <a:p>
            <a:pPr algn="ctr">
              <a:buNone/>
            </a:pP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a:t>
            </a:r>
          </a:p>
          <a:p>
            <a:pPr algn="ctr">
              <a:buNone/>
            </a:pP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a:t>
            </a:r>
          </a:p>
          <a:p>
            <a:pPr algn="ctr">
              <a:buNone/>
            </a:pP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a:t>
            </a:r>
          </a:p>
          <a:p>
            <a:pPr algn="ctr">
              <a:buNone/>
            </a:pP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advClick="0" advTm="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3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3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3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3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30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Capital asset pricing model (CAPM)</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a:t>
            </a:r>
            <a:r>
              <a:rPr lang="en-US" sz="1800" b="1" dirty="0" smtClean="0"/>
              <a:t>Systematic risk in securities</a:t>
            </a:r>
          </a:p>
          <a:p>
            <a:pPr>
              <a:buNone/>
            </a:pPr>
            <a:endParaRPr lang="en-US" sz="1800" b="1" dirty="0" smtClean="0"/>
          </a:p>
          <a:p>
            <a:pPr algn="just">
              <a:buNone/>
            </a:pPr>
            <a:r>
              <a:rPr lang="en-US" sz="1800" dirty="0" smtClean="0"/>
              <a:t>	Systematic risk is risk that cannot be eliminated by diversifying. Every individual security, with the exception of risk-free securities, has some systematic risk. </a:t>
            </a:r>
          </a:p>
          <a:p>
            <a:pPr>
              <a:buNone/>
            </a:pPr>
            <a:r>
              <a:rPr lang="en-US" sz="1800" dirty="0" smtClean="0"/>
              <a:t>	</a:t>
            </a:r>
          </a:p>
          <a:p>
            <a:pPr algn="just">
              <a:buNone/>
            </a:pPr>
            <a:r>
              <a:rPr lang="en-US" sz="1800" dirty="0" smtClean="0"/>
              <a:t>	Since investors can eliminate unsystematic risk through diversification in a portfolio, their only concern should be with the systematic risk of the securities they hold in their portfolio. The return that they expect to receive should be based on their assessment of systematic risk, rather than total risk (systematic + unsystematic risk) in the security.</a:t>
            </a:r>
          </a:p>
          <a:p>
            <a:pPr>
              <a:buNone/>
            </a:pPr>
            <a:endParaRPr lang="en-US" sz="1800" dirty="0" smtClean="0"/>
          </a:p>
          <a:p>
            <a:pPr>
              <a:buNone/>
            </a:pPr>
            <a:r>
              <a:rPr lang="en-US" sz="1800" dirty="0" smtClean="0"/>
              <a:t>	The systematic risk of a security can be compared with the systematic risk in the market portfolio as a whole.</a:t>
            </a:r>
            <a:endParaRPr lang="en-US" sz="1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1800" dirty="0" smtClean="0"/>
              <a:t>	A security might have a higher systematic risk than the market portfolio. This means that when the average market return rises, due perhaps to growth in the economy, the return from the security should rise by an even larger amount. Similarly, if the average market return falls due to a deterioration in business conditions, the return from the security will fall by an even larger amount.</a:t>
            </a:r>
          </a:p>
          <a:p>
            <a:pPr algn="just"/>
            <a:endParaRPr lang="en-US" sz="1800" dirty="0" smtClean="0"/>
          </a:p>
          <a:p>
            <a:pPr algn="just"/>
            <a:r>
              <a:rPr lang="en-US" sz="1800" dirty="0" smtClean="0"/>
              <a:t>A security might have a lower systematic risk than the market portfolio, so that when the average market return rises, the return from the security will rise, but by a smaller amount. Similarly, when the average market return falls, the return from the security will also fall, but by a smaller amount.</a:t>
            </a:r>
          </a:p>
          <a:p>
            <a:pPr algn="just"/>
            <a:endParaRPr lang="en-US" sz="1800" dirty="0" smtClean="0"/>
          </a:p>
          <a:p>
            <a:pPr algn="just"/>
            <a:r>
              <a:rPr lang="en-US" sz="1800" dirty="0" smtClean="0"/>
              <a:t>A risk-free security has no systematic risk, because returns on these securities are unaffected by changes in market conditions.</a:t>
            </a:r>
            <a:endParaRPr lang="en-US"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Measurement of systematic risk</a:t>
            </a:r>
            <a:br>
              <a:rPr lang="en-US" sz="3200" dirty="0" smtClean="0"/>
            </a:br>
            <a:endParaRPr lang="en-US" sz="3200" dirty="0"/>
          </a:p>
        </p:txBody>
      </p:sp>
      <p:sp>
        <p:nvSpPr>
          <p:cNvPr id="3" name="Content Placeholder 2"/>
          <p:cNvSpPr>
            <a:spLocks noGrp="1"/>
          </p:cNvSpPr>
          <p:nvPr>
            <p:ph idx="1"/>
          </p:nvPr>
        </p:nvSpPr>
        <p:spPr/>
        <p:txBody>
          <a:bodyPr>
            <a:noAutofit/>
          </a:bodyPr>
          <a:lstStyle/>
          <a:p>
            <a:pPr>
              <a:buNone/>
            </a:pPr>
            <a:r>
              <a:rPr lang="en-US" sz="1800" dirty="0" smtClean="0"/>
              <a:t>A well-diversified portfolio still has some degree of risk or variability.</a:t>
            </a:r>
          </a:p>
          <a:p>
            <a:pPr>
              <a:buNone/>
            </a:pPr>
            <a:endParaRPr lang="en-US" sz="1800" dirty="0" smtClean="0"/>
          </a:p>
          <a:p>
            <a:pPr algn="just"/>
            <a:r>
              <a:rPr lang="en-US" sz="1800" dirty="0" smtClean="0"/>
              <a:t>This is due to the fact that all shares are sensitive to some degree to systematic risk. Systematic risk will affect the shares of all companies although some will be affected to a greater or lesser degree than others.</a:t>
            </a:r>
          </a:p>
          <a:p>
            <a:endParaRPr lang="en-US" sz="1800" dirty="0" smtClean="0"/>
          </a:p>
          <a:p>
            <a:pPr algn="just"/>
            <a:r>
              <a:rPr lang="en-US" sz="1800" dirty="0" smtClean="0"/>
              <a:t>The degree to which a shares returns are affected by systematic risk depends upon that share's sensitivity to systematic </a:t>
            </a:r>
            <a:r>
              <a:rPr lang="en-US" sz="1800" dirty="0" err="1" smtClean="0"/>
              <a:t>risk.This</a:t>
            </a:r>
            <a:r>
              <a:rPr lang="en-US" sz="1800" dirty="0" smtClean="0"/>
              <a:t> sensitivity to systematic risk is measured by a beta factor.</a:t>
            </a:r>
            <a:endParaRPr lang="en-US"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The beta factor (β) of a security</a:t>
            </a:r>
            <a:br>
              <a:rPr lang="en-US" sz="3200" dirty="0" smtClean="0"/>
            </a:br>
            <a:endParaRPr lang="en-US" sz="3200" dirty="0"/>
          </a:p>
        </p:txBody>
      </p:sp>
      <p:sp>
        <p:nvSpPr>
          <p:cNvPr id="3" name="Content Placeholder 2"/>
          <p:cNvSpPr>
            <a:spLocks noGrp="1"/>
          </p:cNvSpPr>
          <p:nvPr>
            <p:ph idx="1"/>
          </p:nvPr>
        </p:nvSpPr>
        <p:spPr/>
        <p:txBody>
          <a:bodyPr>
            <a:noAutofit/>
          </a:bodyPr>
          <a:lstStyle/>
          <a:p>
            <a:endParaRPr lang="en-US" sz="1200" b="1" dirty="0" smtClean="0"/>
          </a:p>
          <a:p>
            <a:pPr algn="just">
              <a:buNone/>
            </a:pPr>
            <a:r>
              <a:rPr lang="en-US" sz="1800" dirty="0" smtClean="0"/>
              <a:t>	The systematic risk for an individual security is measured as a beta factor. This is a measurement of the systematic risk of the security, in relation to the systematic risk of the market portfolio as a whole.</a:t>
            </a:r>
          </a:p>
          <a:p>
            <a:endParaRPr lang="en-US" sz="1200" dirty="0" smtClean="0"/>
          </a:p>
          <a:p>
            <a:pPr algn="just">
              <a:buNone/>
            </a:pPr>
            <a:r>
              <a:rPr lang="en-US" sz="1800" dirty="0" smtClean="0"/>
              <a:t>	Beta factors for quoted shares are measured using historic data and published. They are determined by comparing changes in a share's returns compared to changes in the market returns over a period. This can be illustrated by the Security Characteristic Line and gives an indication of the shares sensitivity to these market changes.</a:t>
            </a:r>
          </a:p>
          <a:p>
            <a:endParaRPr lang="en-US" sz="1200" dirty="0" smtClean="0"/>
          </a:p>
          <a:p>
            <a:pPr algn="just">
              <a:buNone/>
            </a:pPr>
            <a:r>
              <a:rPr lang="en-US" sz="1800" dirty="0" smtClean="0"/>
              <a:t>	The beta factor is estimated from these observations by determining the gradient or slope of the line of best fit through the observed points. The steeper the slope the more volatile the share and the higher the beta factor.</a:t>
            </a:r>
          </a:p>
          <a:p>
            <a:pPr>
              <a:buNone/>
            </a:pPr>
            <a:endParaRPr lang="en-US" sz="1200" dirty="0" smtClean="0"/>
          </a:p>
          <a:p>
            <a:pPr>
              <a:buNone/>
            </a:pPr>
            <a:r>
              <a:rPr lang="en-US" sz="1800" dirty="0" smtClean="0"/>
              <a:t>	The formula for calculating a security’s beta factor is as follows:</a:t>
            </a:r>
            <a:endParaRPr lang="en-US"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1"/>
          </p:nvPr>
        </p:nvPicPr>
        <p:blipFill>
          <a:blip r:embed="rId3"/>
          <a:srcRect/>
          <a:stretch>
            <a:fillRect/>
          </a:stretch>
        </p:blipFill>
        <p:spPr bwMode="auto">
          <a:xfrm>
            <a:off x="838200" y="1234364"/>
            <a:ext cx="7848599" cy="55258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Example</a:t>
            </a:r>
            <a:br>
              <a:rPr lang="en-US" sz="3200" dirty="0" smtClean="0"/>
            </a:b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The annual returns on shares in Company Z have a standard deviation of 3.58% and the standard deviation of market returns is 2.72%. The correlation coefficient for returns on shares in Company Z and returns for the market as a whole is + 0.85. </a:t>
            </a:r>
          </a:p>
          <a:p>
            <a:pPr>
              <a:buNone/>
            </a:pPr>
            <a:endParaRPr lang="en-US" sz="1800" dirty="0" smtClean="0"/>
          </a:p>
          <a:p>
            <a:pPr>
              <a:buNone/>
            </a:pPr>
            <a:r>
              <a:rPr lang="en-US" sz="1800" dirty="0" smtClean="0"/>
              <a:t>	The beta factor for shares in Company Z is:</a:t>
            </a:r>
            <a:endParaRPr lang="en-US" sz="1800" dirty="0"/>
          </a:p>
        </p:txBody>
      </p:sp>
      <p:pic>
        <p:nvPicPr>
          <p:cNvPr id="2050" name="Picture 2"/>
          <p:cNvPicPr>
            <a:picLocks noChangeAspect="1" noChangeArrowheads="1"/>
          </p:cNvPicPr>
          <p:nvPr/>
        </p:nvPicPr>
        <p:blipFill>
          <a:blip r:embed="rId3"/>
          <a:srcRect/>
          <a:stretch>
            <a:fillRect/>
          </a:stretch>
        </p:blipFill>
        <p:spPr bwMode="auto">
          <a:xfrm>
            <a:off x="1371600" y="3962400"/>
            <a:ext cx="2505075"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Formula for the CAPM</a:t>
            </a:r>
            <a:endParaRPr lang="en-US" sz="3200" dirty="0"/>
          </a:p>
        </p:txBody>
      </p:sp>
      <p:sp>
        <p:nvSpPr>
          <p:cNvPr id="3" name="Content Placeholder 2"/>
          <p:cNvSpPr>
            <a:spLocks noGrp="1"/>
          </p:cNvSpPr>
          <p:nvPr>
            <p:ph idx="1"/>
          </p:nvPr>
        </p:nvSpPr>
        <p:spPr/>
        <p:txBody>
          <a:bodyPr>
            <a:noAutofit/>
          </a:bodyPr>
          <a:lstStyle/>
          <a:p>
            <a:pPr>
              <a:buNone/>
            </a:pPr>
            <a:r>
              <a:rPr lang="en-US" sz="1800" dirty="0" smtClean="0"/>
              <a:t>	The beta factor for a risk-free security = 0.</a:t>
            </a:r>
          </a:p>
          <a:p>
            <a:pPr>
              <a:buNone/>
            </a:pPr>
            <a:r>
              <a:rPr lang="en-US" sz="1800" dirty="0" smtClean="0"/>
              <a:t>	The beta factor for the market portfolio = 1.0.</a:t>
            </a:r>
          </a:p>
          <a:p>
            <a:endParaRPr lang="en-US" sz="1800" dirty="0" smtClean="0"/>
          </a:p>
          <a:p>
            <a:pPr algn="just">
              <a:buNone/>
            </a:pPr>
            <a:r>
              <a:rPr lang="en-US" sz="1800" dirty="0" smtClean="0"/>
              <a:t>	When the beta factor for an individual security is greater than 1, the increase or fall in its expected return (ignoring unsystematic risk) will be greater than any given increase or decrease in the market return.</a:t>
            </a:r>
          </a:p>
          <a:p>
            <a:endParaRPr lang="en-US" sz="1800" dirty="0" smtClean="0"/>
          </a:p>
          <a:p>
            <a:pPr algn="just">
              <a:buNone/>
            </a:pPr>
            <a:r>
              <a:rPr lang="en-US" sz="1800" dirty="0" smtClean="0"/>
              <a:t>	When the beta factor for a security is less than 1, the security is relatively low-risk. The expected increase or decrease in its expected return (ignoring unsystematic risk) will be less than any given increase or decrease in the market return.</a:t>
            </a:r>
          </a:p>
          <a:p>
            <a:endParaRPr lang="en-US" sz="1800" dirty="0" smtClean="0"/>
          </a:p>
          <a:p>
            <a:pPr algn="just">
              <a:buNone/>
            </a:pPr>
            <a:r>
              <a:rPr lang="en-US" sz="1800" dirty="0" smtClean="0"/>
              <a:t>	The formula for the capital asset pricing model is used to calculate the expected return from a security (ignoring unsystematic risk).</a:t>
            </a:r>
            <a:endParaRPr lang="en-US" sz="1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buNone/>
            </a:pPr>
            <a:r>
              <a:rPr lang="en-US" sz="1800" dirty="0" smtClean="0"/>
              <a:t>	A beta factor therefore simply describes a share's degree of sensitivity to general changes in the market's returns, caused by systematic risk.</a:t>
            </a:r>
          </a:p>
          <a:p>
            <a:pPr>
              <a:buNone/>
            </a:pPr>
            <a:endParaRPr lang="en-US" sz="200" dirty="0" smtClean="0"/>
          </a:p>
          <a:p>
            <a:pPr algn="just">
              <a:buNone/>
            </a:pPr>
            <a:r>
              <a:rPr lang="en-US" sz="1800" dirty="0" smtClean="0"/>
              <a:t> 	</a:t>
            </a:r>
            <a:r>
              <a:rPr lang="en-US" sz="1800" b="1" dirty="0" smtClean="0"/>
              <a:t>Beta factor of 1 </a:t>
            </a:r>
            <a:r>
              <a:rPr lang="en-US" sz="1800" dirty="0" smtClean="0"/>
              <a:t>− this indicates that the share is as sensitive as the market to systematic risk</a:t>
            </a:r>
          </a:p>
          <a:p>
            <a:pPr>
              <a:buNone/>
            </a:pPr>
            <a:endParaRPr lang="en-US" sz="1800" dirty="0" smtClean="0"/>
          </a:p>
          <a:p>
            <a:pPr>
              <a:buNone/>
            </a:pPr>
            <a:r>
              <a:rPr lang="en-US" sz="1800" dirty="0" smtClean="0"/>
              <a:t> 	</a:t>
            </a:r>
            <a:r>
              <a:rPr lang="en-US" sz="1800" b="1" dirty="0" smtClean="0"/>
              <a:t>Beta factor &gt; 1</a:t>
            </a:r>
            <a:r>
              <a:rPr lang="en-US" sz="1800" dirty="0" smtClean="0"/>
              <a:t> − this means that the share is more sensitive than the market. Therefore if the market in general rises by 10% then the increase in return's of this share are likely to be more than 10%.</a:t>
            </a:r>
          </a:p>
          <a:p>
            <a:pPr>
              <a:buNone/>
            </a:pPr>
            <a:r>
              <a:rPr lang="en-US" sz="1800" dirty="0" smtClean="0"/>
              <a:t>	</a:t>
            </a:r>
          </a:p>
          <a:p>
            <a:pPr algn="just">
              <a:buNone/>
            </a:pPr>
            <a:r>
              <a:rPr lang="en-US" sz="1800" dirty="0" smtClean="0"/>
              <a:t>	</a:t>
            </a:r>
            <a:r>
              <a:rPr lang="en-US" sz="1800" b="1" dirty="0" smtClean="0"/>
              <a:t>Beta factor &lt; 1</a:t>
            </a:r>
            <a:r>
              <a:rPr lang="en-US" sz="1800" dirty="0" smtClean="0"/>
              <a:t> − the share is less sensitive than the market and is Likely to rise and fall in value less than the market in general.</a:t>
            </a:r>
          </a:p>
          <a:p>
            <a:endParaRPr lang="en-US" sz="1800" dirty="0" smtClean="0"/>
          </a:p>
          <a:p>
            <a:pPr algn="just"/>
            <a:r>
              <a:rPr lang="en-US" sz="1800" dirty="0" smtClean="0"/>
              <a:t>If the shareholders of a company hold well-diversified portfolios then they are concerned only with systematic risk. The return these shareholders require therefore is only a return to cover the systematic risk of an investment.</a:t>
            </a:r>
          </a:p>
          <a:p>
            <a:endParaRPr lang="en-US" sz="1800" dirty="0" smtClean="0"/>
          </a:p>
          <a:p>
            <a:endParaRPr lang="en-US" sz="1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1909</TotalTime>
  <Words>345</Words>
  <Application>Microsoft Office PowerPoint</Application>
  <PresentationFormat>On-screen Show (4:3)</PresentationFormat>
  <Paragraphs>197</Paragraphs>
  <Slides>29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Worksheet</vt:lpstr>
      <vt:lpstr>Investment Analysis and  Portfolio management  </vt:lpstr>
      <vt:lpstr>Outline</vt:lpstr>
      <vt:lpstr>Choosing an investment portfolio</vt:lpstr>
      <vt:lpstr>Choosing an investment portfolio</vt:lpstr>
      <vt:lpstr>Choosing an investment portfolio</vt:lpstr>
      <vt:lpstr>Choosing an investment portfolio</vt:lpstr>
      <vt:lpstr>Choosing an investment portfolio</vt:lpstr>
      <vt:lpstr>Choosing an investment portfolio</vt:lpstr>
      <vt:lpstr>Choosing an investment portfolio</vt:lpstr>
      <vt:lpstr>Slide 10</vt:lpstr>
      <vt:lpstr>Slide 11</vt:lpstr>
      <vt:lpstr>Slide 12</vt:lpstr>
      <vt:lpstr>Slide 13</vt:lpstr>
      <vt:lpstr>Slide 14</vt:lpstr>
      <vt:lpstr>Choosing an investment portfolio</vt:lpstr>
      <vt:lpstr>Slide 16</vt:lpstr>
      <vt:lpstr>Slide 17</vt:lpstr>
      <vt:lpstr>Outline</vt:lpstr>
      <vt:lpstr>Capital asset pricing model (CAPM)</vt:lpstr>
      <vt:lpstr>Slide 20</vt:lpstr>
      <vt:lpstr>Capital asset pricing model (CAPM)</vt:lpstr>
      <vt:lpstr>Slide 22</vt:lpstr>
      <vt:lpstr>Measurement of systematic risk </vt:lpstr>
      <vt:lpstr>The beta factor (β) of a security </vt:lpstr>
      <vt:lpstr>Slide 25</vt:lpstr>
      <vt:lpstr>Example </vt:lpstr>
      <vt:lpstr>Formula for the CAPM</vt:lpstr>
      <vt:lpstr>Slide 28</vt:lpstr>
      <vt:lpstr>Slide 29</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Administrator</cp:lastModifiedBy>
  <cp:revision>209</cp:revision>
  <dcterms:created xsi:type="dcterms:W3CDTF">2013-05-28T09:18:01Z</dcterms:created>
  <dcterms:modified xsi:type="dcterms:W3CDTF">2013-06-15T14:10:32Z</dcterms:modified>
</cp:coreProperties>
</file>