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4" r:id="rId5"/>
    <p:sldId id="265" r:id="rId6"/>
    <p:sldId id="302" r:id="rId7"/>
    <p:sldId id="303" r:id="rId8"/>
    <p:sldId id="304" r:id="rId9"/>
    <p:sldId id="276" r:id="rId10"/>
    <p:sldId id="277" r:id="rId11"/>
    <p:sldId id="286" r:id="rId12"/>
    <p:sldId id="266" r:id="rId13"/>
    <p:sldId id="267" r:id="rId14"/>
    <p:sldId id="268" r:id="rId15"/>
    <p:sldId id="269" r:id="rId16"/>
    <p:sldId id="279" r:id="rId17"/>
    <p:sldId id="280" r:id="rId18"/>
    <p:sldId id="281" r:id="rId19"/>
    <p:sldId id="282" r:id="rId20"/>
    <p:sldId id="283" r:id="rId21"/>
    <p:sldId id="306" r:id="rId22"/>
    <p:sldId id="270" r:id="rId23"/>
    <p:sldId id="271" r:id="rId24"/>
    <p:sldId id="272" r:id="rId25"/>
    <p:sldId id="273" r:id="rId26"/>
    <p:sldId id="274" r:id="rId27"/>
    <p:sldId id="284" r:id="rId28"/>
    <p:sldId id="285" r:id="rId29"/>
    <p:sldId id="30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AB3DD-1110-463C-AAC5-909E3B29A178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75F5-652C-4476-A34C-C885FBCC7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AB3DD-1110-463C-AAC5-909E3B29A178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75F5-652C-4476-A34C-C885FBCC7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AB3DD-1110-463C-AAC5-909E3B29A178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75F5-652C-4476-A34C-C885FBCC7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AB3DD-1110-463C-AAC5-909E3B29A178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75F5-652C-4476-A34C-C885FBCC7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AB3DD-1110-463C-AAC5-909E3B29A178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75F5-652C-4476-A34C-C885FBCC7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AB3DD-1110-463C-AAC5-909E3B29A178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75F5-652C-4476-A34C-C885FBCC7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AB3DD-1110-463C-AAC5-909E3B29A178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75F5-652C-4476-A34C-C885FBCC7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AB3DD-1110-463C-AAC5-909E3B29A178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75F5-652C-4476-A34C-C885FBCC7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AB3DD-1110-463C-AAC5-909E3B29A178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75F5-652C-4476-A34C-C885FBCC7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AB3DD-1110-463C-AAC5-909E3B29A178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75F5-652C-4476-A34C-C885FBCC7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AB3DD-1110-463C-AAC5-909E3B29A178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B75F5-652C-4476-A34C-C885FBCC7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AB3DD-1110-463C-AAC5-909E3B29A178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B75F5-652C-4476-A34C-C885FBCC76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Portfolio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Lecture: 27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Course Code: MBF702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Portfolio Theory - continued</a:t>
            </a:r>
          </a:p>
          <a:p>
            <a:r>
              <a:rPr lang="en-US" sz="2000" dirty="0" smtClean="0"/>
              <a:t>Two assets Portfolio</a:t>
            </a:r>
          </a:p>
          <a:p>
            <a:r>
              <a:rPr lang="en-US" sz="2000" dirty="0" smtClean="0"/>
              <a:t>Portfolio Selection</a:t>
            </a:r>
          </a:p>
          <a:p>
            <a:r>
              <a:rPr lang="en-US" sz="2000" dirty="0" smtClean="0"/>
              <a:t>Risky and risk-free assets</a:t>
            </a:r>
          </a:p>
          <a:p>
            <a:r>
              <a:rPr lang="en-US" sz="2000" dirty="0" smtClean="0"/>
              <a:t>Implications for investment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Portfolio</a:t>
            </a:r>
          </a:p>
          <a:p>
            <a:pPr>
              <a:buNone/>
            </a:pPr>
            <a:r>
              <a:rPr lang="en-US" dirty="0" smtClean="0"/>
              <a:t>Theory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152400"/>
            <a:ext cx="5791002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Two asset portfolios - mathematics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b="1" i="1" dirty="0" smtClean="0"/>
              <a:t>Investment       Return      </a:t>
            </a:r>
            <a:r>
              <a:rPr lang="en-US" sz="1800" b="1" i="1" dirty="0"/>
              <a:t>Risk </a:t>
            </a:r>
            <a:r>
              <a:rPr lang="en-US" sz="1800" b="1" i="1" dirty="0" smtClean="0"/>
              <a:t>        Proportion </a:t>
            </a:r>
            <a:r>
              <a:rPr lang="en-US" sz="1800" b="1" i="1" dirty="0"/>
              <a:t>in</a:t>
            </a:r>
          </a:p>
          <a:p>
            <a:pPr>
              <a:buNone/>
            </a:pPr>
            <a:r>
              <a:rPr lang="en-US" sz="1800" b="1" i="1" dirty="0" smtClean="0"/>
              <a:t>                                                        portfolio </a:t>
            </a:r>
            <a:r>
              <a:rPr lang="en-US" sz="1800" b="1" i="1" dirty="0"/>
              <a:t>(by MV)</a:t>
            </a:r>
          </a:p>
          <a:p>
            <a:pPr>
              <a:buNone/>
            </a:pPr>
            <a:r>
              <a:rPr lang="en-US" sz="1800" dirty="0"/>
              <a:t>A </a:t>
            </a:r>
            <a:r>
              <a:rPr lang="en-US" sz="1800" dirty="0" smtClean="0"/>
              <a:t>                      </a:t>
            </a:r>
            <a:r>
              <a:rPr lang="en-US" sz="1800" dirty="0" err="1" smtClean="0"/>
              <a:t>ra</a:t>
            </a:r>
            <a:r>
              <a:rPr lang="en-US" sz="1800" dirty="0" smtClean="0"/>
              <a:t>              </a:t>
            </a:r>
            <a:r>
              <a:rPr lang="el-GR" sz="1800" dirty="0" smtClean="0"/>
              <a:t>σ</a:t>
            </a:r>
            <a:r>
              <a:rPr lang="en-US" sz="1800" dirty="0"/>
              <a:t>a </a:t>
            </a:r>
            <a:r>
              <a:rPr lang="en-US" sz="1800" dirty="0" smtClean="0"/>
              <a:t>                     x</a:t>
            </a:r>
            <a:endParaRPr lang="en-US" sz="1800" dirty="0"/>
          </a:p>
          <a:p>
            <a:pPr>
              <a:buNone/>
            </a:pPr>
            <a:r>
              <a:rPr lang="pl-PL" sz="1800" dirty="0"/>
              <a:t>B </a:t>
            </a:r>
            <a:r>
              <a:rPr lang="en-US" sz="1800" dirty="0" smtClean="0"/>
              <a:t>                      </a:t>
            </a:r>
            <a:r>
              <a:rPr lang="pl-PL" sz="1800" dirty="0" smtClean="0"/>
              <a:t>rb </a:t>
            </a:r>
            <a:r>
              <a:rPr lang="en-US" sz="1800" dirty="0" smtClean="0"/>
              <a:t>             </a:t>
            </a:r>
            <a:r>
              <a:rPr lang="pl-PL" sz="1800" dirty="0" smtClean="0"/>
              <a:t>σb</a:t>
            </a:r>
            <a:r>
              <a:rPr lang="en-US" sz="1800" dirty="0" smtClean="0"/>
              <a:t>                 </a:t>
            </a:r>
            <a:r>
              <a:rPr lang="pl-PL" sz="1800" dirty="0" smtClean="0"/>
              <a:t> </a:t>
            </a:r>
            <a:r>
              <a:rPr lang="pl-PL" sz="1800" dirty="0"/>
              <a:t>(1 – x</a:t>
            </a:r>
            <a:r>
              <a:rPr lang="pl-PL" sz="1800" dirty="0" smtClean="0"/>
              <a:t>)</a:t>
            </a:r>
            <a:endParaRPr lang="en-US" sz="1800" dirty="0" smtClean="0"/>
          </a:p>
          <a:p>
            <a:pPr>
              <a:buNone/>
            </a:pPr>
            <a:endParaRPr lang="pl-PL" sz="1800" dirty="0"/>
          </a:p>
          <a:p>
            <a:r>
              <a:rPr lang="en-US" sz="1800" dirty="0" smtClean="0"/>
              <a:t> </a:t>
            </a:r>
            <a:r>
              <a:rPr lang="en-US" sz="1800" dirty="0"/>
              <a:t>What will be the return and risk </a:t>
            </a:r>
            <a:r>
              <a:rPr lang="en-US" sz="1800" i="1" dirty="0"/>
              <a:t>of the portfolio</a:t>
            </a:r>
            <a:r>
              <a:rPr lang="en-US" sz="1800" i="1" dirty="0" smtClean="0"/>
              <a:t>?</a:t>
            </a:r>
            <a:endParaRPr lang="en-US" sz="1800" i="1" dirty="0"/>
          </a:p>
          <a:p>
            <a:r>
              <a:rPr lang="en-US" sz="1800" dirty="0" smtClean="0"/>
              <a:t> </a:t>
            </a:r>
            <a:r>
              <a:rPr lang="en-US" sz="1800" dirty="0"/>
              <a:t>The return will be a weighted average of the two average returns, </a:t>
            </a:r>
            <a:r>
              <a:rPr lang="en-US" sz="1800" dirty="0" smtClean="0"/>
              <a:t>but the </a:t>
            </a:r>
            <a:r>
              <a:rPr lang="en-US" sz="1800" dirty="0"/>
              <a:t>risk will depend on how much the fluctuations in A and </a:t>
            </a:r>
            <a:r>
              <a:rPr lang="en-US" sz="1800" dirty="0" smtClean="0"/>
              <a:t>B counteract </a:t>
            </a:r>
            <a:r>
              <a:rPr lang="en-US" sz="1800" dirty="0"/>
              <a:t>each other</a:t>
            </a:r>
            <a:r>
              <a:rPr lang="en-US" sz="1800" dirty="0" smtClean="0"/>
              <a:t>.</a:t>
            </a:r>
          </a:p>
          <a:p>
            <a:r>
              <a:rPr lang="en-US" sz="1800" dirty="0"/>
              <a:t>The extent to which this </a:t>
            </a:r>
            <a:r>
              <a:rPr lang="en-US" sz="1800" dirty="0" smtClean="0"/>
              <a:t>happens</a:t>
            </a:r>
          </a:p>
          <a:p>
            <a:pPr>
              <a:buNone/>
            </a:pPr>
            <a:r>
              <a:rPr lang="en-US" sz="1800" dirty="0" smtClean="0"/>
              <a:t> </a:t>
            </a:r>
            <a:r>
              <a:rPr lang="en-US" sz="1800" dirty="0"/>
              <a:t>will depend on the correlation </a:t>
            </a:r>
            <a:r>
              <a:rPr lang="en-US" sz="1800" dirty="0" smtClean="0"/>
              <a:t>between</a:t>
            </a:r>
          </a:p>
          <a:p>
            <a:pPr>
              <a:buNone/>
            </a:pPr>
            <a:r>
              <a:rPr lang="en-US" sz="1800" dirty="0" smtClean="0"/>
              <a:t> </a:t>
            </a:r>
            <a:r>
              <a:rPr lang="en-US" sz="1800" dirty="0"/>
              <a:t>the </a:t>
            </a:r>
            <a:r>
              <a:rPr lang="en-US" sz="1800" dirty="0" smtClean="0"/>
              <a:t>two  investments </a:t>
            </a:r>
            <a:r>
              <a:rPr lang="en-US" sz="1800" dirty="0"/>
              <a:t>returns.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6623" y="4348163"/>
            <a:ext cx="3731577" cy="243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Formulae for risk and return of a two asset portfolio: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sz="2100" dirty="0" smtClean="0"/>
          </a:p>
          <a:p>
            <a:r>
              <a:rPr lang="en-US" sz="2100" dirty="0" smtClean="0"/>
              <a:t>The </a:t>
            </a:r>
            <a:r>
              <a:rPr lang="en-US" sz="2100" dirty="0"/>
              <a:t>final element of this two asset portfolio risk equation is the vital </a:t>
            </a:r>
            <a:r>
              <a:rPr lang="en-US" sz="2100" dirty="0" smtClean="0"/>
              <a:t>part:</a:t>
            </a:r>
          </a:p>
          <a:p>
            <a:pPr>
              <a:buNone/>
            </a:pPr>
            <a:endParaRPr lang="en-US" sz="2100" dirty="0"/>
          </a:p>
          <a:p>
            <a:pPr>
              <a:buNone/>
            </a:pPr>
            <a:endParaRPr lang="en-US" sz="2100" dirty="0"/>
          </a:p>
          <a:p>
            <a:endParaRPr lang="en-US" sz="2100" dirty="0" smtClean="0"/>
          </a:p>
          <a:p>
            <a:r>
              <a:rPr lang="en-US" sz="2100" dirty="0" smtClean="0"/>
              <a:t>It </a:t>
            </a:r>
            <a:r>
              <a:rPr lang="en-US" sz="2100" dirty="0"/>
              <a:t>is this correlation coefficient which determines how </a:t>
            </a:r>
            <a:r>
              <a:rPr lang="en-US" sz="2100" dirty="0" smtClean="0"/>
              <a:t>much diversification </a:t>
            </a:r>
            <a:r>
              <a:rPr lang="en-US" sz="2100" dirty="0"/>
              <a:t>is possible</a:t>
            </a:r>
            <a:r>
              <a:rPr lang="en-US" dirty="0"/>
              <a:t>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924050"/>
            <a:ext cx="62007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4267200"/>
            <a:ext cx="71247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Covariance and Correlation coefficient - calculation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n-US" sz="1800" dirty="0" smtClean="0"/>
              <a:t>	One way of calculating the correlation coefficient of returns between two investments in a two-asset portfolio is to begin by calculating the </a:t>
            </a:r>
            <a:r>
              <a:rPr lang="en-US" sz="1800" b="1" dirty="0" smtClean="0"/>
              <a:t>covariance of the returns from the two investments.</a:t>
            </a:r>
          </a:p>
          <a:p>
            <a:pPr algn="just">
              <a:buNone/>
            </a:pPr>
            <a:endParaRPr lang="en-US" sz="1800" b="1" dirty="0" smtClean="0"/>
          </a:p>
          <a:p>
            <a:pPr algn="just">
              <a:buNone/>
            </a:pPr>
            <a:endParaRPr lang="en-US" sz="1800" b="1" dirty="0" smtClean="0"/>
          </a:p>
          <a:p>
            <a:pPr algn="just">
              <a:buNone/>
            </a:pPr>
            <a:endParaRPr lang="en-US" sz="1800" b="1" dirty="0" smtClean="0"/>
          </a:p>
          <a:p>
            <a:pPr algn="just">
              <a:buNone/>
            </a:pPr>
            <a:endParaRPr lang="en-US" sz="1800" b="1" dirty="0" smtClean="0"/>
          </a:p>
          <a:p>
            <a:pPr algn="just">
              <a:buNone/>
            </a:pPr>
            <a:endParaRPr lang="en-US" sz="1800" b="1" dirty="0" smtClean="0"/>
          </a:p>
          <a:p>
            <a:pPr>
              <a:buNone/>
            </a:pPr>
            <a:r>
              <a:rPr lang="en-US" sz="1800" dirty="0" smtClean="0"/>
              <a:t>	The correlation coefficient for the returns of two investments (A and B) in a two asset portfolio is calculated as: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</a:t>
            </a:r>
          </a:p>
          <a:p>
            <a:pPr>
              <a:buNone/>
            </a:pPr>
            <a:r>
              <a:rPr lang="en-US" sz="1800" dirty="0" smtClean="0"/>
              <a:t>	This is the covariance of returns from investments A and B, divided by [the standard deviation of returns from investment A multiplied by the standard deviation of returns from investment B].</a:t>
            </a:r>
            <a:endParaRPr 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2667000"/>
            <a:ext cx="77724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47875" y="4714875"/>
            <a:ext cx="50482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Standard deviation of return for a two-asset portfolio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1800" dirty="0" smtClean="0"/>
              <a:t>	The overall standard deviation of the return from a two-asset portfolio can be calculated using the following formula</a:t>
            </a:r>
            <a:endParaRPr 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2286000"/>
            <a:ext cx="88392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Expected return from a two-asset portfolio</a:t>
            </a:r>
            <a:endParaRPr lang="en-US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3" y="1600200"/>
            <a:ext cx="8943975" cy="351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2975" y="1219200"/>
            <a:ext cx="7258050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700" y="1676400"/>
            <a:ext cx="70866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178" y="1752600"/>
            <a:ext cx="8418022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Implications for investment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/>
              <a:t>The implications of this diversification process for investment are:</a:t>
            </a:r>
          </a:p>
          <a:p>
            <a:endParaRPr lang="en-US" sz="1800" dirty="0" smtClean="0"/>
          </a:p>
          <a:p>
            <a:pPr algn="just"/>
            <a:r>
              <a:rPr lang="en-US" sz="1800" dirty="0" smtClean="0"/>
              <a:t> </a:t>
            </a:r>
            <a:r>
              <a:rPr lang="en-US" sz="1800" dirty="0"/>
              <a:t>an investor should not consider an investment's risk and </a:t>
            </a:r>
            <a:r>
              <a:rPr lang="en-US" sz="1800" dirty="0" smtClean="0"/>
              <a:t>return characteristics </a:t>
            </a:r>
            <a:r>
              <a:rPr lang="en-US" sz="1800" dirty="0"/>
              <a:t>in isolation but compare it to existing investments </a:t>
            </a:r>
            <a:r>
              <a:rPr lang="en-US" sz="1800" dirty="0" smtClean="0"/>
              <a:t>in order </a:t>
            </a:r>
            <a:r>
              <a:rPr lang="en-US" sz="1800" dirty="0"/>
              <a:t>to identify any diversification opportunities;</a:t>
            </a:r>
          </a:p>
          <a:p>
            <a:endParaRPr lang="en-US" sz="1800" dirty="0" smtClean="0"/>
          </a:p>
          <a:p>
            <a:pPr algn="just"/>
            <a:r>
              <a:rPr lang="en-US" sz="1800" dirty="0" smtClean="0"/>
              <a:t>it </a:t>
            </a:r>
            <a:r>
              <a:rPr lang="en-US" sz="1800" dirty="0"/>
              <a:t>is therefore possible to reduce the risk of the investor’s </a:t>
            </a:r>
            <a:r>
              <a:rPr lang="en-US" sz="1800" dirty="0" smtClean="0"/>
              <a:t>portfolio without </a:t>
            </a:r>
            <a:r>
              <a:rPr lang="en-US" sz="1800" dirty="0"/>
              <a:t>any reduction in return provided that investments that are </a:t>
            </a:r>
            <a:r>
              <a:rPr lang="en-US" sz="1800" dirty="0" smtClean="0"/>
              <a:t>to some </a:t>
            </a:r>
            <a:r>
              <a:rPr lang="en-US" sz="1800" dirty="0"/>
              <a:t>degree less than perfectly positively correlated can </a:t>
            </a:r>
            <a:r>
              <a:rPr lang="en-US" sz="1800" dirty="0" smtClean="0"/>
              <a:t>be identified</a:t>
            </a:r>
            <a:r>
              <a:rPr lang="en-US" sz="1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Summary of portfolio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It is possible for an investor to diversify away some risk by investing in </a:t>
            </a:r>
            <a:r>
              <a:rPr lang="en-US" sz="1800" dirty="0" smtClean="0"/>
              <a:t>more shares</a:t>
            </a:r>
            <a:r>
              <a:rPr lang="en-US" sz="1800" dirty="0"/>
              <a:t>.</a:t>
            </a:r>
          </a:p>
          <a:p>
            <a:endParaRPr lang="en-US" sz="1800" dirty="0" smtClean="0"/>
          </a:p>
          <a:p>
            <a:pPr algn="just"/>
            <a:r>
              <a:rPr lang="en-US" sz="1800" dirty="0" smtClean="0"/>
              <a:t>These </a:t>
            </a:r>
            <a:r>
              <a:rPr lang="en-US" sz="1800" dirty="0"/>
              <a:t>shares must however be to some degree less than perfectly </a:t>
            </a:r>
            <a:r>
              <a:rPr lang="en-US" sz="1800" dirty="0" smtClean="0"/>
              <a:t>positively correlated </a:t>
            </a:r>
            <a:r>
              <a:rPr lang="en-US" sz="1800" dirty="0"/>
              <a:t>with the returns on his existing portfolio.</a:t>
            </a:r>
          </a:p>
          <a:p>
            <a:endParaRPr lang="en-US" sz="1800" dirty="0" smtClean="0"/>
          </a:p>
          <a:p>
            <a:r>
              <a:rPr lang="en-US" sz="1800" dirty="0" smtClean="0"/>
              <a:t>A </a:t>
            </a:r>
            <a:r>
              <a:rPr lang="en-US" sz="1800" dirty="0"/>
              <a:t>rational risk-averse investor will diversify away as much risk as is possible </a:t>
            </a:r>
            <a:r>
              <a:rPr lang="en-US" sz="1800" dirty="0" smtClean="0"/>
              <a:t>and will </a:t>
            </a:r>
            <a:r>
              <a:rPr lang="en-US" sz="1800" dirty="0"/>
              <a:t>therefore hold the market portfolio of shares.</a:t>
            </a:r>
          </a:p>
          <a:p>
            <a:endParaRPr lang="en-US" sz="1800" dirty="0" smtClean="0"/>
          </a:p>
          <a:p>
            <a:r>
              <a:rPr lang="en-US" sz="1800" dirty="0" smtClean="0"/>
              <a:t>He </a:t>
            </a:r>
            <a:r>
              <a:rPr lang="en-US" sz="1800" dirty="0"/>
              <a:t>may then decide to hold this portfolio in some combination with </a:t>
            </a:r>
            <a:r>
              <a:rPr lang="en-US" sz="1800" dirty="0" smtClean="0"/>
              <a:t>risk-free assets</a:t>
            </a:r>
            <a:r>
              <a:rPr lang="en-US" sz="1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IMPLICATIONS FOR FINANCIAL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b="1" dirty="0"/>
              <a:t>Portfolio theory and individual </a:t>
            </a:r>
            <a:r>
              <a:rPr lang="en-US" sz="1800" b="1" dirty="0" smtClean="0"/>
              <a:t>investors</a:t>
            </a:r>
          </a:p>
          <a:p>
            <a:pPr>
              <a:buNone/>
            </a:pPr>
            <a:endParaRPr lang="en-US" sz="1800" b="1" dirty="0"/>
          </a:p>
          <a:p>
            <a:pPr algn="just">
              <a:buNone/>
            </a:pPr>
            <a:r>
              <a:rPr lang="en-US" sz="1800" dirty="0" smtClean="0"/>
              <a:t>	 </a:t>
            </a:r>
            <a:r>
              <a:rPr lang="en-US" sz="1800" dirty="0"/>
              <a:t>To an individual investor portfolio theory and an understanding </a:t>
            </a:r>
            <a:r>
              <a:rPr lang="en-US" sz="1800" dirty="0" smtClean="0"/>
              <a:t>of diversification </a:t>
            </a:r>
            <a:r>
              <a:rPr lang="en-US" sz="1800" dirty="0"/>
              <a:t>is important in order to reduce risk with no reduction </a:t>
            </a:r>
            <a:r>
              <a:rPr lang="en-US" sz="1800" dirty="0" smtClean="0"/>
              <a:t>in return</a:t>
            </a:r>
            <a:r>
              <a:rPr lang="en-US" sz="1800" dirty="0"/>
              <a:t>. However even for a single individual investor there are </a:t>
            </a:r>
            <a:r>
              <a:rPr lang="en-US" sz="1800" dirty="0" smtClean="0"/>
              <a:t>practical problems</a:t>
            </a:r>
            <a:r>
              <a:rPr lang="en-US" sz="1800" dirty="0"/>
              <a:t>:</a:t>
            </a:r>
          </a:p>
          <a:p>
            <a:endParaRPr lang="en-US" sz="1800" dirty="0" smtClean="0"/>
          </a:p>
          <a:p>
            <a:r>
              <a:rPr lang="en-US" sz="1800" dirty="0" smtClean="0"/>
              <a:t>assessing </a:t>
            </a:r>
            <a:r>
              <a:rPr lang="en-US" sz="1800" dirty="0"/>
              <a:t>their own risk/return preferences;</a:t>
            </a:r>
          </a:p>
          <a:p>
            <a:r>
              <a:rPr lang="en-US" sz="1800" dirty="0" smtClean="0"/>
              <a:t>determining </a:t>
            </a:r>
            <a:r>
              <a:rPr lang="en-US" sz="1800" dirty="0"/>
              <a:t>forecast returns of current and potential investments;</a:t>
            </a:r>
          </a:p>
          <a:p>
            <a:pPr algn="just"/>
            <a:r>
              <a:rPr lang="en-US" sz="1800" dirty="0" smtClean="0"/>
              <a:t>determining </a:t>
            </a:r>
            <a:r>
              <a:rPr lang="en-US" sz="1800" dirty="0"/>
              <a:t>correlation coefficients between current </a:t>
            </a:r>
            <a:r>
              <a:rPr lang="en-US" sz="1800" dirty="0" smtClean="0"/>
              <a:t>and potential </a:t>
            </a:r>
            <a:r>
              <a:rPr lang="en-US" sz="1800" dirty="0"/>
              <a:t>investments;</a:t>
            </a:r>
          </a:p>
          <a:p>
            <a:r>
              <a:rPr lang="en-US" sz="1800" dirty="0" smtClean="0"/>
              <a:t>carrying </a:t>
            </a:r>
            <a:r>
              <a:rPr lang="en-US" sz="1800" dirty="0"/>
              <a:t>out the calculations required.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IMPLICATIONS FOR FINANCIAL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b="1" dirty="0"/>
              <a:t>Portfolio theory and </a:t>
            </a:r>
            <a:r>
              <a:rPr lang="en-US" b="1" dirty="0" smtClean="0"/>
              <a:t>companies</a:t>
            </a:r>
          </a:p>
          <a:p>
            <a:pPr>
              <a:buNone/>
            </a:pPr>
            <a:endParaRPr lang="en-US" b="1" dirty="0"/>
          </a:p>
          <a:p>
            <a:r>
              <a:rPr lang="en-US" dirty="0" smtClean="0"/>
              <a:t> </a:t>
            </a:r>
            <a:r>
              <a:rPr lang="en-US" dirty="0"/>
              <a:t>Financial managers should understand the concepts and theory </a:t>
            </a:r>
            <a:r>
              <a:rPr lang="en-US" dirty="0" smtClean="0"/>
              <a:t>behind diversification.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This is perhaps particularly important in unquoted companies where </a:t>
            </a:r>
            <a:r>
              <a:rPr lang="en-US" dirty="0" smtClean="0"/>
              <a:t>the shareholders </a:t>
            </a:r>
            <a:r>
              <a:rPr lang="en-US" dirty="0"/>
              <a:t>themselves may well not have diversified </a:t>
            </a:r>
            <a:r>
              <a:rPr lang="en-US" dirty="0" smtClean="0"/>
              <a:t>portfolios. Maybe </a:t>
            </a:r>
            <a:r>
              <a:rPr lang="en-US" dirty="0"/>
              <a:t>a large proportion of the shareholders’ wealth is invested in </a:t>
            </a:r>
            <a:r>
              <a:rPr lang="en-US" dirty="0" smtClean="0"/>
              <a:t>this one </a:t>
            </a:r>
            <a:r>
              <a:rPr lang="en-US" dirty="0"/>
              <a:t>unquoted company. In such circumstances it may benefit </a:t>
            </a:r>
            <a:r>
              <a:rPr lang="en-US" dirty="0" smtClean="0"/>
              <a:t>the shareholders </a:t>
            </a:r>
            <a:r>
              <a:rPr lang="en-US" dirty="0"/>
              <a:t>if the company were to diversify its own investments </a:t>
            </a:r>
            <a:r>
              <a:rPr lang="en-US" dirty="0" smtClean="0"/>
              <a:t>with the </a:t>
            </a:r>
            <a:r>
              <a:rPr lang="en-US" dirty="0"/>
              <a:t>aim of risk reduction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However in larger quoted companies financial managers should not </a:t>
            </a:r>
            <a:r>
              <a:rPr lang="en-US" dirty="0" smtClean="0"/>
              <a:t>be aiming </a:t>
            </a:r>
            <a:r>
              <a:rPr lang="en-US" dirty="0"/>
              <a:t>at diversification of the operations in order to reduce risk. </a:t>
            </a:r>
            <a:r>
              <a:rPr lang="en-US" dirty="0" smtClean="0"/>
              <a:t>This is </a:t>
            </a:r>
            <a:r>
              <a:rPr lang="en-US" dirty="0"/>
              <a:t>because the shareholders in such companies can easily </a:t>
            </a:r>
            <a:r>
              <a:rPr lang="en-US" dirty="0" smtClean="0"/>
              <a:t>become diversified </a:t>
            </a:r>
            <a:r>
              <a:rPr lang="en-US" dirty="0"/>
              <a:t>themselves by buying a portfolio of shares. Therefore </a:t>
            </a:r>
            <a:r>
              <a:rPr lang="en-US" dirty="0" smtClean="0"/>
              <a:t>they do </a:t>
            </a:r>
            <a:r>
              <a:rPr lang="en-US" dirty="0"/>
              <a:t>not need the company to diversify for risk reduction purposes.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i="1" dirty="0" smtClean="0"/>
              <a:t>There is a direct mathematical link between portfolio theory and the capital asset pricing model. This section is given to provide a </a:t>
            </a:r>
            <a:r>
              <a:rPr lang="en-US" sz="1800" i="1" dirty="0" err="1" smtClean="0"/>
              <a:t>flavour</a:t>
            </a:r>
            <a:r>
              <a:rPr lang="en-US" sz="1800" i="1" dirty="0" smtClean="0"/>
              <a:t> of the link. Note that this information is given only as background. It is not important, of itself, for the examination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Two asset portfolio – graphical representation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	The risks and return of different combinations of two assets can be represented on a graph.</a:t>
            </a:r>
          </a:p>
          <a:p>
            <a:endParaRPr lang="en-US" sz="1800" dirty="0" smtClean="0"/>
          </a:p>
          <a:p>
            <a:r>
              <a:rPr lang="en-US" sz="1800" dirty="0" smtClean="0"/>
              <a:t>The shape of the graph depends on the correlation coefficient between the returns of the two assets.</a:t>
            </a:r>
          </a:p>
          <a:p>
            <a:endParaRPr lang="en-US" sz="1800" dirty="0" smtClean="0"/>
          </a:p>
          <a:p>
            <a:r>
              <a:rPr lang="en-US" sz="1800" dirty="0" smtClean="0"/>
              <a:t>Perfect positive correlation (</a:t>
            </a:r>
            <a:r>
              <a:rPr lang="en-US" sz="1800" dirty="0" err="1" smtClean="0"/>
              <a:t>Corrab</a:t>
            </a:r>
            <a:r>
              <a:rPr lang="en-US" sz="1800" dirty="0" smtClean="0"/>
              <a:t> = +1)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-76200"/>
            <a:ext cx="6858000" cy="6963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Multi-asset portfolios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1800" dirty="0" smtClean="0"/>
              <a:t>	With multiple risky assets available, the risk and return combinations possible are an area.</a:t>
            </a:r>
            <a:endParaRPr lang="en-US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1575" y="2286000"/>
            <a:ext cx="6800850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	Only those portfolios lying along the “north west frontier” are mean-variance efficient.</a:t>
            </a:r>
          </a:p>
          <a:p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	A portfolio is mean-variance efficient if it offers</a:t>
            </a:r>
          </a:p>
          <a:p>
            <a:endParaRPr lang="en-US" sz="1800" dirty="0" smtClean="0"/>
          </a:p>
          <a:p>
            <a:r>
              <a:rPr lang="en-US" sz="1800" dirty="0" smtClean="0"/>
              <a:t>maximum return for a given level of risk</a:t>
            </a:r>
          </a:p>
          <a:p>
            <a:pPr>
              <a:buNone/>
            </a:pPr>
            <a:r>
              <a:rPr lang="en-US" sz="1800" dirty="0" smtClean="0"/>
              <a:t>	OR</a:t>
            </a:r>
          </a:p>
          <a:p>
            <a:endParaRPr lang="en-US" sz="1800" dirty="0" smtClean="0"/>
          </a:p>
          <a:p>
            <a:r>
              <a:rPr lang="en-US" sz="1800" dirty="0" smtClean="0"/>
              <a:t>minimum risk for a given level of return</a:t>
            </a:r>
          </a:p>
          <a:p>
            <a:endParaRPr lang="en-US" sz="1800" i="1" dirty="0" smtClean="0"/>
          </a:p>
          <a:p>
            <a:pPr>
              <a:buNone/>
            </a:pPr>
            <a:r>
              <a:rPr lang="en-US" sz="1800" i="1" dirty="0" smtClean="0"/>
              <a:t>	This what a rational investor would choose from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en-US" sz="3200" dirty="0" smtClean="0"/>
              <a:t>Three asset portfolio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 smtClean="0"/>
          </a:p>
          <a:p>
            <a:pPr lvl="0">
              <a:buNone/>
            </a:pPr>
            <a:endParaRPr lang="en-US" sz="2000" dirty="0" smtClean="0"/>
          </a:p>
          <a:p>
            <a:endParaRPr lang="en-US" dirty="0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981200"/>
            <a:ext cx="4724400" cy="304800"/>
          </a:xfrm>
          <a:prstGeom prst="rect">
            <a:avLst/>
          </a:prstGeom>
          <a:noFill/>
        </p:spPr>
      </p:pic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4517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2819400"/>
            <a:ext cx="7391400" cy="1295400"/>
          </a:xfrm>
          <a:prstGeom prst="rect">
            <a:avLst/>
          </a:prstGeom>
          <a:noFill/>
        </p:spPr>
      </p:pic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0" y="1343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Portfolio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/>
              <a:t>Which of the portfolios on the efficient frontier will the investor select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This </a:t>
            </a:r>
            <a:r>
              <a:rPr lang="en-US" dirty="0"/>
              <a:t>will depend upon the investor's attitude to risk. This can be </a:t>
            </a:r>
            <a:r>
              <a:rPr lang="en-US" dirty="0" smtClean="0"/>
              <a:t>represented by </a:t>
            </a:r>
            <a:r>
              <a:rPr lang="en-US" dirty="0"/>
              <a:t>indifference curves which are unique to each investor. Where a </a:t>
            </a:r>
            <a:r>
              <a:rPr lang="en-US" dirty="0" smtClean="0"/>
              <a:t>curve cuts </a:t>
            </a:r>
            <a:r>
              <a:rPr lang="en-US" dirty="0"/>
              <a:t>the vertical axis the risk is zero. The return at this point is risk free. </a:t>
            </a:r>
            <a:r>
              <a:rPr lang="en-US" dirty="0" smtClean="0"/>
              <a:t>As the </a:t>
            </a:r>
            <a:r>
              <a:rPr lang="en-US" dirty="0"/>
              <a:t>line moves from the vertical axis the risk is increasing but so is </a:t>
            </a:r>
            <a:r>
              <a:rPr lang="en-US" dirty="0" smtClean="0"/>
              <a:t>the return</a:t>
            </a:r>
            <a:r>
              <a:rPr lang="en-US" dirty="0"/>
              <a:t>. This increase in return exactly compensates the investor for </a:t>
            </a:r>
            <a:r>
              <a:rPr lang="en-US" dirty="0" smtClean="0"/>
              <a:t>the </a:t>
            </a:r>
            <a:r>
              <a:rPr lang="en-US" dirty="0" err="1" smtClean="0"/>
              <a:t>increse</a:t>
            </a:r>
            <a:r>
              <a:rPr lang="en-US" dirty="0" smtClean="0"/>
              <a:t> </a:t>
            </a:r>
            <a:r>
              <a:rPr lang="en-US" dirty="0"/>
              <a:t>in risk. He is indifferent to each point on the curve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An investor would like to be on </a:t>
            </a:r>
            <a:r>
              <a:rPr lang="en-US" dirty="0" smtClean="0"/>
              <a:t>the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/>
              <a:t>highest curve possible as </a:t>
            </a:r>
            <a:r>
              <a:rPr lang="en-US" dirty="0" smtClean="0"/>
              <a:t>this</a:t>
            </a:r>
          </a:p>
          <a:p>
            <a:pPr>
              <a:buNone/>
            </a:pPr>
            <a:r>
              <a:rPr lang="en-US" dirty="0" smtClean="0"/>
              <a:t> represents the </a:t>
            </a:r>
            <a:r>
              <a:rPr lang="en-US" dirty="0"/>
              <a:t>greatest risk free </a:t>
            </a:r>
            <a:r>
              <a:rPr lang="en-US" dirty="0" smtClean="0"/>
              <a:t>equivalent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/>
              <a:t>rate. (it cuts the vertical axis at a </a:t>
            </a:r>
            <a:r>
              <a:rPr lang="en-US" dirty="0" smtClean="0"/>
              <a:t>higher point).</a:t>
            </a:r>
          </a:p>
          <a:p>
            <a:endParaRPr lang="en-US" dirty="0"/>
          </a:p>
          <a:p>
            <a:r>
              <a:rPr lang="en-US" dirty="0" smtClean="0"/>
              <a:t>Investors </a:t>
            </a:r>
            <a:r>
              <a:rPr lang="en-US" dirty="0"/>
              <a:t>are assumed to each be </a:t>
            </a:r>
            <a:r>
              <a:rPr lang="en-US" dirty="0" smtClean="0"/>
              <a:t>trying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/>
              <a:t>to </a:t>
            </a:r>
            <a:r>
              <a:rPr lang="en-US" dirty="0" err="1"/>
              <a:t>maximise</a:t>
            </a:r>
            <a:r>
              <a:rPr lang="en-US" dirty="0"/>
              <a:t> their own utility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/>
              <a:t>An investor will choose the portfolio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on </a:t>
            </a:r>
            <a:r>
              <a:rPr lang="en-US" dirty="0"/>
              <a:t>the "efficient frontier" which cuts the 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highest indifference </a:t>
            </a:r>
            <a:r>
              <a:rPr lang="en-US" dirty="0"/>
              <a:t>curve on his graph.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8750" y="3352800"/>
            <a:ext cx="3676650" cy="2456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Portfolio selection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This will </a:t>
            </a:r>
            <a:r>
              <a:rPr lang="en-US" sz="1800" dirty="0" err="1"/>
              <a:t>maximise</a:t>
            </a:r>
            <a:r>
              <a:rPr lang="en-US" sz="1800" dirty="0"/>
              <a:t> his </a:t>
            </a:r>
            <a:r>
              <a:rPr lang="en-US" sz="1800" dirty="0" smtClean="0"/>
              <a:t>utility</a:t>
            </a:r>
            <a:endParaRPr lang="en-US" sz="18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2819399"/>
            <a:ext cx="4903424" cy="3420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10138" y="1447800"/>
            <a:ext cx="4157662" cy="27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Risky and risk-free assets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029200"/>
          </a:xfrm>
        </p:spPr>
        <p:txBody>
          <a:bodyPr>
            <a:normAutofit/>
          </a:bodyPr>
          <a:lstStyle/>
          <a:p>
            <a:r>
              <a:rPr lang="en-US" sz="1800" dirty="0"/>
              <a:t>If an investor buys a portfolio 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of </a:t>
            </a:r>
            <a:r>
              <a:rPr lang="en-US" sz="1800" dirty="0"/>
              <a:t>shares then these </a:t>
            </a:r>
            <a:r>
              <a:rPr lang="en-US" sz="1800" dirty="0" smtClean="0"/>
              <a:t>are </a:t>
            </a:r>
            <a:r>
              <a:rPr lang="en-US" sz="1800" dirty="0"/>
              <a:t>all risky assets. 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As we </a:t>
            </a:r>
            <a:r>
              <a:rPr lang="en-US" sz="1800" dirty="0"/>
              <a:t>have </a:t>
            </a:r>
            <a:r>
              <a:rPr lang="en-US" sz="1800" dirty="0" smtClean="0"/>
              <a:t>seen </a:t>
            </a:r>
            <a:r>
              <a:rPr lang="en-US" sz="1800" dirty="0"/>
              <a:t>by the judicial use 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of </a:t>
            </a:r>
            <a:r>
              <a:rPr lang="en-US" sz="1800" dirty="0"/>
              <a:t>the qualities of diversification </a:t>
            </a:r>
            <a:r>
              <a:rPr lang="en-US" sz="1800" dirty="0" smtClean="0"/>
              <a:t>a number </a:t>
            </a:r>
          </a:p>
          <a:p>
            <a:pPr>
              <a:buNone/>
            </a:pPr>
            <a:r>
              <a:rPr lang="en-US" sz="1800" dirty="0" smtClean="0"/>
              <a:t>of </a:t>
            </a:r>
            <a:r>
              <a:rPr lang="en-US" sz="1800" dirty="0"/>
              <a:t>efficient portfolios of shares have </a:t>
            </a:r>
            <a:r>
              <a:rPr lang="en-US" sz="1800" dirty="0" smtClean="0"/>
              <a:t>been</a:t>
            </a:r>
          </a:p>
          <a:p>
            <a:pPr>
              <a:buNone/>
            </a:pPr>
            <a:r>
              <a:rPr lang="en-US" sz="1800" dirty="0" smtClean="0"/>
              <a:t> </a:t>
            </a:r>
            <a:r>
              <a:rPr lang="en-US" sz="1800" dirty="0"/>
              <a:t>identified along </a:t>
            </a:r>
            <a:r>
              <a:rPr lang="en-US" sz="1800" dirty="0" smtClean="0"/>
              <a:t>the efficient frontier.</a:t>
            </a:r>
          </a:p>
          <a:p>
            <a:pPr>
              <a:buNone/>
            </a:pPr>
            <a:endParaRPr lang="en-US" sz="1800" dirty="0" smtClean="0"/>
          </a:p>
          <a:p>
            <a:r>
              <a:rPr lang="en-US" sz="1800" dirty="0"/>
              <a:t>However an investor may also consider risk-free securities. 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These are generally </a:t>
            </a:r>
            <a:r>
              <a:rPr lang="en-US" sz="1800" dirty="0"/>
              <a:t>short-dated government stocks</a:t>
            </a:r>
            <a:r>
              <a:rPr lang="en-US" sz="1800" dirty="0" smtClean="0"/>
              <a:t>.</a:t>
            </a:r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Risky and risk-free assets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In theory they have no risk, but due to risk and return  trade offs, will also have a lower return than risky share investments.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 individual investor may decide on one of the following courses of action:</a:t>
            </a:r>
          </a:p>
          <a:p>
            <a:endParaRPr lang="en-US" dirty="0" smtClean="0"/>
          </a:p>
          <a:p>
            <a:r>
              <a:rPr lang="en-US" dirty="0" smtClean="0"/>
              <a:t> to invest only in risky shares;</a:t>
            </a:r>
          </a:p>
          <a:p>
            <a:r>
              <a:rPr lang="en-US" dirty="0" smtClean="0"/>
              <a:t> to withdraw some of his investment</a:t>
            </a:r>
          </a:p>
          <a:p>
            <a:pPr>
              <a:buNone/>
            </a:pPr>
            <a:r>
              <a:rPr lang="en-US" dirty="0" smtClean="0"/>
              <a:t> in shares and invest in risk-free</a:t>
            </a:r>
          </a:p>
          <a:p>
            <a:pPr>
              <a:buNone/>
            </a:pPr>
            <a:r>
              <a:rPr lang="en-US" dirty="0" smtClean="0"/>
              <a:t> securities;</a:t>
            </a:r>
          </a:p>
          <a:p>
            <a:r>
              <a:rPr lang="en-US" dirty="0" smtClean="0"/>
              <a:t> to increase his investment in shares </a:t>
            </a:r>
          </a:p>
          <a:p>
            <a:pPr>
              <a:buNone/>
            </a:pPr>
            <a:r>
              <a:rPr lang="en-US" dirty="0" smtClean="0"/>
              <a:t>by borrowing at the risk-free rate.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efficient frontier now changes to show the investors choice of efficient portfolios that are a mix of risky shares and risk-free securities. This new efficient frontier is known as the Capital Market Line.</a:t>
            </a:r>
          </a:p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72075" y="2850622"/>
            <a:ext cx="3819525" cy="255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Risky and risk-free assets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The most efficient portfolios lie along the line </a:t>
            </a:r>
            <a:r>
              <a:rPr lang="en-US" dirty="0" err="1"/>
              <a:t>rf</a:t>
            </a:r>
            <a:r>
              <a:rPr lang="en-US" dirty="0"/>
              <a:t> – M and beyond, </a:t>
            </a:r>
            <a:r>
              <a:rPr lang="en-US" dirty="0" err="1" smtClean="0"/>
              <a:t>ie</a:t>
            </a:r>
            <a:r>
              <a:rPr lang="en-US" dirty="0" smtClean="0"/>
              <a:t> these </a:t>
            </a:r>
            <a:r>
              <a:rPr lang="en-US" dirty="0"/>
              <a:t>portfolios </a:t>
            </a:r>
            <a:r>
              <a:rPr lang="en-US" dirty="0" err="1"/>
              <a:t>maximise</a:t>
            </a:r>
            <a:r>
              <a:rPr lang="en-US" dirty="0"/>
              <a:t> return for a given level of risk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Assuming that all shareholders are rational and risk averse and </a:t>
            </a:r>
            <a:r>
              <a:rPr lang="en-US" dirty="0" smtClean="0"/>
              <a:t>have access </a:t>
            </a:r>
            <a:r>
              <a:rPr lang="en-US" dirty="0"/>
              <a:t>to the same information, they will all choose portfolios </a:t>
            </a:r>
            <a:r>
              <a:rPr lang="en-US" dirty="0" smtClean="0"/>
              <a:t>from along </a:t>
            </a:r>
            <a:r>
              <a:rPr lang="en-US" dirty="0"/>
              <a:t>the capital market line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Since M is therefore the </a:t>
            </a:r>
            <a:r>
              <a:rPr lang="en-US" i="1" dirty="0"/>
              <a:t>only efficient risky portfolio of shares – it </a:t>
            </a:r>
            <a:r>
              <a:rPr lang="en-US" i="1" dirty="0" smtClean="0"/>
              <a:t>must </a:t>
            </a:r>
            <a:r>
              <a:rPr lang="en-US" dirty="0" smtClean="0"/>
              <a:t>be </a:t>
            </a:r>
            <a:r>
              <a:rPr lang="en-US" dirty="0"/>
              <a:t>the market portfolio </a:t>
            </a:r>
            <a:r>
              <a:rPr lang="en-US" dirty="0" err="1"/>
              <a:t>ie</a:t>
            </a:r>
            <a:r>
              <a:rPr lang="en-US" dirty="0"/>
              <a:t> equivalent to owning shares in all </a:t>
            </a:r>
            <a:r>
              <a:rPr lang="en-US" dirty="0" smtClean="0"/>
              <a:t>companies trading </a:t>
            </a:r>
            <a:r>
              <a:rPr lang="en-US" dirty="0"/>
              <a:t>on the Stock Exchange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equation of the capital market line can be </a:t>
            </a:r>
            <a:r>
              <a:rPr lang="en-US" dirty="0" smtClean="0"/>
              <a:t>transformed mathematically </a:t>
            </a:r>
            <a:r>
              <a:rPr lang="en-US" dirty="0"/>
              <a:t>to a form which will give rise to the equation of </a:t>
            </a:r>
            <a:r>
              <a:rPr lang="en-US" dirty="0" smtClean="0"/>
              <a:t>the Capital </a:t>
            </a:r>
            <a:r>
              <a:rPr lang="en-US" dirty="0"/>
              <a:t>Asset Pricing Model (</a:t>
            </a:r>
            <a:r>
              <a:rPr lang="en-US" dirty="0" err="1"/>
              <a:t>CAPM</a:t>
            </a:r>
            <a:r>
              <a:rPr lang="en-US" dirty="0"/>
              <a:t>)&gt;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" y="1676400"/>
            <a:ext cx="79438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67025" y="3886200"/>
            <a:ext cx="340995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	You should now be able to:</a:t>
            </a:r>
          </a:p>
          <a:p>
            <a:endParaRPr lang="en-US" sz="1800" dirty="0" smtClean="0"/>
          </a:p>
          <a:p>
            <a:r>
              <a:rPr lang="en-US" sz="1800" dirty="0" smtClean="0"/>
              <a:t>understand the benefits of portfolio diversification;</a:t>
            </a:r>
          </a:p>
          <a:p>
            <a:r>
              <a:rPr lang="en-US" sz="1800" dirty="0" smtClean="0"/>
              <a:t>carry out calculations of the return and risk of two asset portfolios;</a:t>
            </a:r>
          </a:p>
          <a:p>
            <a:r>
              <a:rPr lang="en-US" sz="1800" dirty="0" smtClean="0"/>
              <a:t>understand the concept of utility and be able to explain portfolio selection when both risky and risk free assets are available;</a:t>
            </a:r>
          </a:p>
          <a:p>
            <a:r>
              <a:rPr lang="en-US" sz="1800" dirty="0" smtClean="0"/>
              <a:t>understand the relevance and limitations of portfolio theory for financial management.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000" dirty="0" smtClean="0"/>
              <a:t>Thank you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</TotalTime>
  <Words>1036</Words>
  <Application>Microsoft Office PowerPoint</Application>
  <PresentationFormat>On-screen Show (4:3)</PresentationFormat>
  <Paragraphs>163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Portfolio Management</vt:lpstr>
      <vt:lpstr>Outline</vt:lpstr>
      <vt:lpstr>Slide 3</vt:lpstr>
      <vt:lpstr>Two asset portfolios - mathematics </vt:lpstr>
      <vt:lpstr>Formulae for risk and return of a two asset portfolio:</vt:lpstr>
      <vt:lpstr>Covariance and Correlation coefficient - calculation</vt:lpstr>
      <vt:lpstr>Standard deviation of return for a two-asset portfolio</vt:lpstr>
      <vt:lpstr>Expected return from a two-asset portfolio</vt:lpstr>
      <vt:lpstr>Illustration</vt:lpstr>
      <vt:lpstr>Example</vt:lpstr>
      <vt:lpstr>Solution</vt:lpstr>
      <vt:lpstr>Implications for investment</vt:lpstr>
      <vt:lpstr>Summary of portfolio theory</vt:lpstr>
      <vt:lpstr>IMPLICATIONS FOR FINANCIAL MANAGEMENT</vt:lpstr>
      <vt:lpstr>IMPLICATIONS FOR FINANCIAL MANAGEMENT</vt:lpstr>
      <vt:lpstr>Slide 16</vt:lpstr>
      <vt:lpstr>Two asset portfolio – graphical representation</vt:lpstr>
      <vt:lpstr>Slide 18</vt:lpstr>
      <vt:lpstr>Multi-asset portfolios</vt:lpstr>
      <vt:lpstr>Slide 20</vt:lpstr>
      <vt:lpstr>Three asset portfolio </vt:lpstr>
      <vt:lpstr>Portfolio selection</vt:lpstr>
      <vt:lpstr>Portfolio selection</vt:lpstr>
      <vt:lpstr>Risky and risk-free assets</vt:lpstr>
      <vt:lpstr>Risky and risk-free assets</vt:lpstr>
      <vt:lpstr>Risky and risk-free assets</vt:lpstr>
      <vt:lpstr>Example</vt:lpstr>
      <vt:lpstr>Focus</vt:lpstr>
      <vt:lpstr>Slide 29</vt:lpstr>
    </vt:vector>
  </TitlesOfParts>
  <Company>PricewaterhouseCoopers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Portfolio Management</dc:title>
  <dc:creator>Windows User</dc:creator>
  <cp:lastModifiedBy>Administrator</cp:lastModifiedBy>
  <cp:revision>91</cp:revision>
  <dcterms:created xsi:type="dcterms:W3CDTF">2013-06-12T08:37:49Z</dcterms:created>
  <dcterms:modified xsi:type="dcterms:W3CDTF">2013-06-15T12:52:04Z</dcterms:modified>
</cp:coreProperties>
</file>