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89" r:id="rId6"/>
    <p:sldId id="290" r:id="rId7"/>
    <p:sldId id="291" r:id="rId8"/>
    <p:sldId id="292" r:id="rId9"/>
    <p:sldId id="293" r:id="rId10"/>
    <p:sldId id="287" r:id="rId11"/>
    <p:sldId id="278" r:id="rId12"/>
    <p:sldId id="288" r:id="rId13"/>
    <p:sldId id="294" r:id="rId14"/>
    <p:sldId id="295" r:id="rId15"/>
    <p:sldId id="296" r:id="rId16"/>
    <p:sldId id="275" r:id="rId17"/>
    <p:sldId id="297" r:id="rId18"/>
    <p:sldId id="298" r:id="rId19"/>
    <p:sldId id="260" r:id="rId20"/>
    <p:sldId id="261" r:id="rId21"/>
    <p:sldId id="262" r:id="rId22"/>
    <p:sldId id="263" r:id="rId23"/>
    <p:sldId id="299" r:id="rId24"/>
    <p:sldId id="300" r:id="rId25"/>
    <p:sldId id="301" r:id="rId26"/>
    <p:sldId id="30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2AB3DD-1110-463C-AAC5-909E3B29A178}"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AB3DD-1110-463C-AAC5-909E3B29A178}"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2AB3DD-1110-463C-AAC5-909E3B29A178}"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2AB3DD-1110-463C-AAC5-909E3B29A178}" type="datetimeFigureOut">
              <a:rPr lang="en-US" smtClean="0"/>
              <a:pPr/>
              <a:t>6/15/2013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2AB3DD-1110-463C-AAC5-909E3B29A178}" type="datetimeFigureOut">
              <a:rPr lang="en-US" smtClean="0"/>
              <a:pPr/>
              <a:t>6/15/2013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2AB3DD-1110-463C-AAC5-909E3B29A178}" type="datetimeFigureOut">
              <a:rPr lang="en-US" smtClean="0"/>
              <a:pPr/>
              <a:t>6/15/2013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2AB3DD-1110-463C-AAC5-909E3B29A178}" type="datetimeFigureOut">
              <a:rPr lang="en-US" smtClean="0"/>
              <a:pPr/>
              <a:t>6/15/2013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2AB3DD-1110-463C-AAC5-909E3B29A178}" type="datetimeFigureOut">
              <a:rPr lang="en-US" smtClean="0"/>
              <a:pPr/>
              <a:t>6/15/2013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2AB3DD-1110-463C-AAC5-909E3B29A178}" type="datetimeFigureOut">
              <a:rPr lang="en-US" smtClean="0"/>
              <a:pPr/>
              <a:t>6/15/2013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AB3DD-1110-463C-AAC5-909E3B29A178}"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AB3DD-1110-463C-AAC5-909E3B29A178}" type="datetimeFigureOut">
              <a:rPr lang="en-US" smtClean="0"/>
              <a:pPr/>
              <a:t>6/15/2013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6B75F5-652C-4476-A34C-C885FBCC76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2AB3DD-1110-463C-AAC5-909E3B29A178}" type="datetimeFigureOut">
              <a:rPr lang="en-US" smtClean="0"/>
              <a:pPr/>
              <a:t>6/15/2013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6B75F5-652C-4476-A34C-C885FBCC76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Portfolio Management</a:t>
            </a:r>
            <a:endParaRPr lang="en-US" dirty="0"/>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26</a:t>
            </a:r>
          </a:p>
          <a:p>
            <a:r>
              <a:rPr lang="en-US" dirty="0" smtClean="0">
                <a:latin typeface="Arial" pitchFamily="34" charset="0"/>
                <a:cs typeface="Arial" pitchFamily="34" charset="0"/>
              </a:rPr>
              <a:t>Course Code: MBF702</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2000" dirty="0" smtClean="0"/>
              <a:t>Risk</a:t>
            </a:r>
          </a:p>
          <a:p>
            <a:r>
              <a:rPr lang="en-US" sz="2000" dirty="0" smtClean="0"/>
              <a:t>Portfolio Theory</a:t>
            </a:r>
          </a:p>
          <a:p>
            <a:r>
              <a:rPr lang="en-US" sz="2000" dirty="0" smtClean="0"/>
              <a:t>Two assets Portfolio</a:t>
            </a:r>
          </a:p>
          <a:p>
            <a:r>
              <a:rPr lang="en-US" sz="2000" dirty="0" smtClean="0"/>
              <a:t>Portfolio Selection</a:t>
            </a:r>
          </a:p>
          <a:p>
            <a:r>
              <a:rPr lang="en-US" sz="2000" dirty="0" smtClean="0"/>
              <a:t>Risky and risk-free assets</a:t>
            </a:r>
          </a:p>
          <a:p>
            <a:r>
              <a:rPr lang="en-US" sz="2000" dirty="0" smtClean="0"/>
              <a:t>Implications for investment</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Portfolio</a:t>
            </a:r>
          </a:p>
          <a:p>
            <a:pPr>
              <a:buNone/>
            </a:pPr>
            <a:r>
              <a:rPr lang="en-US" dirty="0" smtClean="0"/>
              <a:t>Theory</a:t>
            </a:r>
            <a:endParaRPr lang="en-US" dirty="0"/>
          </a:p>
        </p:txBody>
      </p:sp>
      <p:pic>
        <p:nvPicPr>
          <p:cNvPr id="1026" name="Picture 2"/>
          <p:cNvPicPr>
            <a:picLocks noChangeAspect="1" noChangeArrowheads="1"/>
          </p:cNvPicPr>
          <p:nvPr/>
        </p:nvPicPr>
        <p:blipFill>
          <a:blip r:embed="rId2"/>
          <a:srcRect/>
          <a:stretch>
            <a:fillRect/>
          </a:stretch>
        </p:blipFill>
        <p:spPr bwMode="auto">
          <a:xfrm>
            <a:off x="3429000" y="152400"/>
            <a:ext cx="5791002" cy="662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IS RISK?</a:t>
            </a:r>
            <a:br>
              <a:rPr lang="en-US" b="1" dirty="0" smtClean="0"/>
            </a:br>
            <a:endParaRPr lang="en-US" dirty="0"/>
          </a:p>
        </p:txBody>
      </p:sp>
      <p:sp>
        <p:nvSpPr>
          <p:cNvPr id="3" name="Content Placeholder 2"/>
          <p:cNvSpPr>
            <a:spLocks noGrp="1"/>
          </p:cNvSpPr>
          <p:nvPr>
            <p:ph idx="1"/>
          </p:nvPr>
        </p:nvSpPr>
        <p:spPr>
          <a:xfrm>
            <a:off x="457200" y="1600200"/>
            <a:ext cx="8305800" cy="5257800"/>
          </a:xfrm>
        </p:spPr>
        <p:txBody>
          <a:bodyPr>
            <a:normAutofit fontScale="55000" lnSpcReduction="20000"/>
          </a:bodyPr>
          <a:lstStyle/>
          <a:p>
            <a:pPr algn="just">
              <a:buNone/>
            </a:pPr>
            <a:r>
              <a:rPr lang="en-US" dirty="0" smtClean="0"/>
              <a:t>	 </a:t>
            </a:r>
            <a:r>
              <a:rPr lang="en-US" dirty="0"/>
              <a:t>An investment is defined as having a degree of risk if its returns </a:t>
            </a:r>
            <a:r>
              <a:rPr lang="en-US" dirty="0" smtClean="0"/>
              <a:t>are uncertain </a:t>
            </a:r>
            <a:r>
              <a:rPr lang="en-US" dirty="0"/>
              <a:t>or variable. The amount of risk an investment has </a:t>
            </a:r>
            <a:r>
              <a:rPr lang="en-US" dirty="0" smtClean="0"/>
              <a:t>will depend </a:t>
            </a:r>
            <a:r>
              <a:rPr lang="en-US" dirty="0"/>
              <a:t>upon the variability of the returns of the investment around </a:t>
            </a:r>
            <a:r>
              <a:rPr lang="en-US" dirty="0" smtClean="0"/>
              <a:t>the average </a:t>
            </a:r>
            <a:r>
              <a:rPr lang="en-US" dirty="0"/>
              <a:t>return, </a:t>
            </a:r>
            <a:r>
              <a:rPr lang="el-GR" dirty="0" smtClean="0"/>
              <a:t>σ</a:t>
            </a:r>
            <a:endParaRPr lang="en-US" dirty="0" smtClean="0"/>
          </a:p>
          <a:p>
            <a:pPr>
              <a:buNone/>
            </a:pPr>
            <a:endParaRPr lang="el-GR" dirty="0"/>
          </a:p>
          <a:p>
            <a:r>
              <a:rPr lang="en-US" b="1" dirty="0" smtClean="0"/>
              <a:t>Measurement</a:t>
            </a:r>
          </a:p>
          <a:p>
            <a:endParaRPr lang="en-US" b="1" dirty="0"/>
          </a:p>
          <a:p>
            <a:pPr>
              <a:buNone/>
            </a:pPr>
            <a:r>
              <a:rPr lang="en-US" dirty="0" smtClean="0"/>
              <a:t> </a:t>
            </a:r>
            <a:r>
              <a:rPr lang="en-US" dirty="0"/>
              <a:t>Risk is measured by the standard deviation of the returns around </a:t>
            </a:r>
            <a:r>
              <a:rPr lang="en-US" dirty="0" smtClean="0"/>
              <a:t>the average </a:t>
            </a:r>
            <a:r>
              <a:rPr lang="en-US" dirty="0"/>
              <a:t>return</a:t>
            </a:r>
            <a:r>
              <a:rPr lang="en-US" dirty="0" smtClean="0"/>
              <a:t>,</a:t>
            </a:r>
          </a:p>
          <a:p>
            <a:pPr>
              <a:buNone/>
            </a:pPr>
            <a:endParaRPr lang="en-US" dirty="0" smtClean="0"/>
          </a:p>
          <a:p>
            <a:pPr>
              <a:buNone/>
            </a:pPr>
            <a:r>
              <a:rPr lang="en-US" b="1" dirty="0" smtClean="0"/>
              <a:t> </a:t>
            </a:r>
            <a:r>
              <a:rPr lang="en-US" b="1" dirty="0"/>
              <a:t>Investors and </a:t>
            </a:r>
            <a:r>
              <a:rPr lang="en-US" b="1" dirty="0" smtClean="0"/>
              <a:t>risk</a:t>
            </a:r>
          </a:p>
          <a:p>
            <a:pPr>
              <a:buNone/>
            </a:pPr>
            <a:endParaRPr lang="en-US" b="1" dirty="0"/>
          </a:p>
          <a:p>
            <a:r>
              <a:rPr lang="en-US" dirty="0" smtClean="0"/>
              <a:t>Investors </a:t>
            </a:r>
            <a:r>
              <a:rPr lang="en-US" dirty="0"/>
              <a:t>are on the whole “risk averse”. Investors seek to make </a:t>
            </a:r>
            <a:r>
              <a:rPr lang="en-US" dirty="0" smtClean="0"/>
              <a:t>as much </a:t>
            </a:r>
            <a:r>
              <a:rPr lang="en-US" dirty="0"/>
              <a:t>gain as possible with as little risk as possible. In real life </a:t>
            </a:r>
            <a:r>
              <a:rPr lang="en-US" dirty="0" smtClean="0"/>
              <a:t>there will </a:t>
            </a:r>
            <a:r>
              <a:rPr lang="en-US" dirty="0"/>
              <a:t>be a balance between risk and return, however investors </a:t>
            </a:r>
            <a:r>
              <a:rPr lang="en-US" dirty="0" smtClean="0"/>
              <a:t>in general </a:t>
            </a:r>
            <a:r>
              <a:rPr lang="en-US" dirty="0"/>
              <a:t>will seek to </a:t>
            </a:r>
            <a:r>
              <a:rPr lang="en-US" dirty="0" err="1"/>
              <a:t>maximise</a:t>
            </a:r>
            <a:r>
              <a:rPr lang="en-US" dirty="0"/>
              <a:t> return in relation to risk- this is </a:t>
            </a:r>
            <a:r>
              <a:rPr lang="en-US" dirty="0" smtClean="0"/>
              <a:t>called mean </a:t>
            </a:r>
            <a:r>
              <a:rPr lang="en-US" dirty="0"/>
              <a:t>–variance efficiency in portfolio theory</a:t>
            </a:r>
            <a:r>
              <a:rPr lang="en-US" dirty="0" smtClean="0"/>
              <a:t>.</a:t>
            </a:r>
          </a:p>
          <a:p>
            <a:endParaRPr lang="en-US" dirty="0"/>
          </a:p>
          <a:p>
            <a:r>
              <a:rPr lang="en-US" dirty="0" smtClean="0"/>
              <a:t> </a:t>
            </a:r>
            <a:r>
              <a:rPr lang="en-US" dirty="0"/>
              <a:t>Each investor is different and will have his own attitude to risk.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 calcmode="lin" valueType="num">
                                      <p:cBhvr additive="base">
                                        <p:cTn id="1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7"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calcmode="lin" valueType="num">
                                      <p:cBhvr additive="base">
                                        <p:cTn id="2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6" end="6"/>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 calcmode="lin" valueType="num">
                                      <p:cBhvr additive="base">
                                        <p:cTn id="26"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 calcmode="lin" valueType="num">
                                      <p:cBhvr additive="base">
                                        <p:cTn id="32"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dirty="0" smtClean="0"/>
              <a:t>	</a:t>
            </a:r>
            <a:r>
              <a:rPr lang="en-US" sz="1800" b="1" dirty="0" smtClean="0"/>
              <a:t>Risk and return in investments - Recap</a:t>
            </a:r>
            <a:endParaRPr lang="en-US" sz="1800" dirty="0" smtClean="0"/>
          </a:p>
          <a:p>
            <a:pPr>
              <a:buNone/>
            </a:pPr>
            <a:endParaRPr lang="en-US" sz="1800" dirty="0" smtClean="0"/>
          </a:p>
          <a:p>
            <a:pPr>
              <a:buNone/>
            </a:pPr>
            <a:r>
              <a:rPr lang="en-US" sz="1800" dirty="0" smtClean="0"/>
              <a:t>	Investors invest in shares and bonds in the expectation of making a return. The return that they want from any investment could be described as:</a:t>
            </a:r>
          </a:p>
          <a:p>
            <a:endParaRPr lang="en-US" sz="1800" dirty="0" smtClean="0"/>
          </a:p>
          <a:p>
            <a:r>
              <a:rPr lang="en-US" sz="1800" dirty="0" smtClean="0"/>
              <a:t>a return as reward for providing funds and keeping those funds invested, plus</a:t>
            </a:r>
          </a:p>
          <a:p>
            <a:r>
              <a:rPr lang="en-US" sz="1800" dirty="0" smtClean="0"/>
              <a:t>a return to compensate the investor for the risk.</a:t>
            </a:r>
          </a:p>
          <a:p>
            <a:pPr>
              <a:buNone/>
            </a:pPr>
            <a:r>
              <a:rPr lang="en-US" sz="1800" dirty="0" smtClean="0"/>
              <a:t>	</a:t>
            </a:r>
          </a:p>
          <a:p>
            <a:pPr>
              <a:buNone/>
            </a:pPr>
            <a:r>
              <a:rPr lang="en-US" sz="1800" dirty="0" smtClean="0"/>
              <a:t>	As a basic rule, an investor will expect a higher return when the investment risk is higher.</a:t>
            </a: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dirty="0" smtClean="0"/>
              <a:t>	Investors in bonds, investors in shares and companies all face investment risk. In the case of </a:t>
            </a:r>
            <a:r>
              <a:rPr lang="en-US" sz="1800" b="1" dirty="0" smtClean="0"/>
              <a:t>bonds, the risks for the investor are as follows:</a:t>
            </a:r>
          </a:p>
          <a:p>
            <a:endParaRPr lang="en-US" sz="1800" dirty="0" smtClean="0"/>
          </a:p>
          <a:p>
            <a:r>
              <a:rPr lang="en-US" sz="1800" dirty="0" smtClean="0"/>
              <a:t>The bond issuer may default, and fail to pay the interest on the bonds, or fail to repay the principal at maturity.</a:t>
            </a:r>
          </a:p>
          <a:p>
            <a:r>
              <a:rPr lang="en-US" sz="1800" dirty="0" smtClean="0"/>
              <a:t>There may be a change in market rates of interest, including interest yields on bonds. A change in yields will alter the market value of the bonds. If interest rates rise, the market value of bonds will fall, and the bond investor will suffer a loss in the value of his investment.</a:t>
            </a:r>
          </a:p>
          <a:p>
            <a:pPr>
              <a:buNone/>
            </a:pPr>
            <a:r>
              <a:rPr lang="en-US" sz="1800" dirty="0" smtClean="0"/>
              <a:t>	</a:t>
            </a:r>
          </a:p>
          <a:p>
            <a:pPr>
              <a:buNone/>
            </a:pPr>
            <a:r>
              <a:rPr lang="en-US" sz="1800" dirty="0" smtClean="0"/>
              <a:t>	In the examination, you are often told to assume that debt capital is risk-free. (In practice, only government debt denominated in the domestic currency of the government is risk-free).</a:t>
            </a:r>
          </a:p>
          <a:p>
            <a:pPr>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dirty="0" smtClean="0"/>
              <a:t>	In the case of </a:t>
            </a:r>
            <a:r>
              <a:rPr lang="en-US" sz="1800" b="1" dirty="0" smtClean="0"/>
              <a:t>equity shares, the risks for the investor are that:</a:t>
            </a:r>
          </a:p>
          <a:p>
            <a:r>
              <a:rPr lang="en-US" sz="1800" dirty="0" smtClean="0"/>
              <a:t>the company might go into liquidation, or</a:t>
            </a:r>
          </a:p>
          <a:p>
            <a:r>
              <a:rPr lang="en-US" sz="1800" dirty="0" smtClean="0"/>
              <a:t>(much more significantly) the company’s profits might fluctuate, and dividends might also rise or fall from one year to the next.</a:t>
            </a:r>
          </a:p>
          <a:p>
            <a:endParaRPr lang="en-US" sz="1800" dirty="0" smtClean="0"/>
          </a:p>
          <a:p>
            <a:pPr>
              <a:buNone/>
            </a:pPr>
            <a:r>
              <a:rPr lang="en-US" sz="1800" dirty="0" smtClean="0"/>
              <a:t>	For investors in equities, the biggest investment risk comes from uncertainty and change from one year to the next in annual profits and dividends. Changes in expected profits and dividends will affect the value of the shares.</a:t>
            </a:r>
          </a:p>
          <a:p>
            <a:endParaRPr lang="en-US" sz="1800" dirty="0" smtClean="0"/>
          </a:p>
          <a:p>
            <a:pPr>
              <a:buNone/>
            </a:pPr>
            <a:r>
              <a:rPr lang="en-US" sz="1800" dirty="0" smtClean="0"/>
              <a:t>	When a company invests in a new project, there will be an </a:t>
            </a:r>
            <a:r>
              <a:rPr lang="en-US" sz="1800" b="1" dirty="0" smtClean="0"/>
              <a:t>investment risk. This is </a:t>
            </a:r>
            <a:r>
              <a:rPr lang="en-US" sz="1800" dirty="0" smtClean="0"/>
              <a:t>the risk that actual returns from the investment will not be the same as the expected returns but could be higher or lower. This investment risk for companies is similar to the investment risk facing equity investors.</a:t>
            </a: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800" dirty="0" smtClean="0"/>
              <a:t>Measuring risk as a variance or standard deviation of expected returns</a:t>
            </a:r>
            <a:br>
              <a:rPr lang="en-US" sz="2800" dirty="0" smtClean="0"/>
            </a:br>
            <a:endParaRPr lang="en-US" sz="2800" dirty="0"/>
          </a:p>
        </p:txBody>
      </p:sp>
      <p:sp>
        <p:nvSpPr>
          <p:cNvPr id="3" name="Content Placeholder 2"/>
          <p:cNvSpPr>
            <a:spLocks noGrp="1"/>
          </p:cNvSpPr>
          <p:nvPr>
            <p:ph idx="1"/>
          </p:nvPr>
        </p:nvSpPr>
        <p:spPr/>
        <p:txBody>
          <a:bodyPr>
            <a:normAutofit fontScale="55000" lnSpcReduction="20000"/>
          </a:bodyPr>
          <a:lstStyle/>
          <a:p>
            <a:pPr algn="just">
              <a:buNone/>
            </a:pPr>
            <a:r>
              <a:rPr lang="en-US" dirty="0" smtClean="0"/>
              <a:t>	The risk of variations in annual profits and dividends can be measured. When annual returns can differ by a large amount from normal or expected (average) returns, and there are considerable differences in returns from one year to the next, returns are </a:t>
            </a:r>
            <a:r>
              <a:rPr lang="en-US" b="1" dirty="0" smtClean="0"/>
              <a:t>volatile.</a:t>
            </a:r>
          </a:p>
          <a:p>
            <a:endParaRPr lang="en-US" dirty="0" smtClean="0"/>
          </a:p>
          <a:p>
            <a:pPr>
              <a:buNone/>
            </a:pPr>
            <a:r>
              <a:rPr lang="en-US" dirty="0" smtClean="0"/>
              <a:t>	High volatility in returns is associated with high investment risk.</a:t>
            </a:r>
          </a:p>
          <a:p>
            <a:endParaRPr lang="en-US" dirty="0" smtClean="0"/>
          </a:p>
          <a:p>
            <a:pPr algn="just">
              <a:buNone/>
            </a:pPr>
            <a:r>
              <a:rPr lang="en-US" dirty="0" smtClean="0"/>
              <a:t>	Risk can be measured statistically, either from an analysis of historical returns achieved in the past, or from probability estimates of returns in the future. The measurement of risk is a measurement of the volatility of possible returns.</a:t>
            </a:r>
          </a:p>
          <a:p>
            <a:pPr>
              <a:buNone/>
            </a:pPr>
            <a:endParaRPr lang="en-US" dirty="0" smtClean="0"/>
          </a:p>
          <a:p>
            <a:pPr algn="just">
              <a:buNone/>
            </a:pPr>
            <a:r>
              <a:rPr lang="en-US" dirty="0" smtClean="0"/>
              <a:t>	This volatility can be measured as either the variance or standard deviation of expected returns over a given period of time, such as a variance or standard deviation of expected annual returns. For an investment, we can measure both:</a:t>
            </a:r>
          </a:p>
          <a:p>
            <a:r>
              <a:rPr lang="en-US" dirty="0" smtClean="0"/>
              <a:t>an expected or average annual return for the time period, and</a:t>
            </a:r>
          </a:p>
          <a:p>
            <a:r>
              <a:rPr lang="en-US" dirty="0" smtClean="0"/>
              <a:t>a variance or standard deviation of the returns.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Calculating the variance or standard deviation of expected returns</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The </a:t>
            </a:r>
            <a:r>
              <a:rPr lang="en-US" sz="1800" b="1" dirty="0" smtClean="0"/>
              <a:t>variance of expected returns is calculated as</a:t>
            </a:r>
          </a:p>
          <a:p>
            <a:pPr>
              <a:buNone/>
            </a:pPr>
            <a:endParaRPr lang="en-US" sz="1800" b="1" dirty="0" smtClean="0"/>
          </a:p>
          <a:p>
            <a:endParaRPr lang="en-US" sz="1800" dirty="0"/>
          </a:p>
        </p:txBody>
      </p:sp>
      <p:pic>
        <p:nvPicPr>
          <p:cNvPr id="2050" name="Picture 2"/>
          <p:cNvPicPr>
            <a:picLocks noChangeAspect="1" noChangeArrowheads="1"/>
          </p:cNvPicPr>
          <p:nvPr/>
        </p:nvPicPr>
        <p:blipFill>
          <a:blip r:embed="rId3"/>
          <a:srcRect/>
          <a:stretch>
            <a:fillRect/>
          </a:stretch>
        </p:blipFill>
        <p:spPr bwMode="auto">
          <a:xfrm>
            <a:off x="6686550" y="1524000"/>
            <a:ext cx="1238250" cy="609600"/>
          </a:xfrm>
          <a:prstGeom prst="rect">
            <a:avLst/>
          </a:prstGeom>
          <a:noFill/>
          <a:ln w="9525">
            <a:noFill/>
            <a:miter lim="800000"/>
            <a:headEnd/>
            <a:tailEnd/>
          </a:ln>
        </p:spPr>
      </p:pic>
      <p:pic>
        <p:nvPicPr>
          <p:cNvPr id="2051" name="Picture 3"/>
          <p:cNvPicPr>
            <a:picLocks noChangeAspect="1" noChangeArrowheads="1"/>
          </p:cNvPicPr>
          <p:nvPr/>
        </p:nvPicPr>
        <p:blipFill>
          <a:blip r:embed="rId4"/>
          <a:srcRect/>
          <a:stretch>
            <a:fillRect/>
          </a:stretch>
        </p:blipFill>
        <p:spPr bwMode="auto">
          <a:xfrm>
            <a:off x="304800" y="2362200"/>
            <a:ext cx="8943975" cy="1638300"/>
          </a:xfrm>
          <a:prstGeom prst="rect">
            <a:avLst/>
          </a:prstGeom>
          <a:noFill/>
          <a:ln w="9525">
            <a:noFill/>
            <a:miter lim="800000"/>
            <a:headEnd/>
            <a:tailEnd/>
          </a:ln>
        </p:spPr>
      </p:pic>
      <p:pic>
        <p:nvPicPr>
          <p:cNvPr id="2052" name="Picture 4"/>
          <p:cNvPicPr>
            <a:picLocks noChangeAspect="1" noChangeArrowheads="1"/>
          </p:cNvPicPr>
          <p:nvPr/>
        </p:nvPicPr>
        <p:blipFill>
          <a:blip r:embed="rId5"/>
          <a:srcRect/>
          <a:stretch>
            <a:fillRect/>
          </a:stretch>
        </p:blipFill>
        <p:spPr bwMode="auto">
          <a:xfrm>
            <a:off x="233363" y="4200525"/>
            <a:ext cx="8677275" cy="1209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8194" name="Picture 2"/>
          <p:cNvPicPr>
            <a:picLocks noGrp="1" noChangeAspect="1" noChangeArrowheads="1"/>
          </p:cNvPicPr>
          <p:nvPr>
            <p:ph idx="1"/>
          </p:nvPr>
        </p:nvPicPr>
        <p:blipFill>
          <a:blip r:embed="rId3"/>
          <a:srcRect/>
          <a:stretch>
            <a:fillRect/>
          </a:stretch>
        </p:blipFill>
        <p:spPr bwMode="auto">
          <a:xfrm>
            <a:off x="1025536" y="1600200"/>
            <a:ext cx="7092927"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wordArtVert"/>
          <a:lstStyle/>
          <a:p>
            <a:pPr>
              <a:buNone/>
            </a:pPr>
            <a:r>
              <a:rPr lang="en-US" dirty="0" smtClean="0"/>
              <a:t>Solution</a:t>
            </a:r>
            <a:endParaRPr lang="en-US" dirty="0"/>
          </a:p>
        </p:txBody>
      </p:sp>
      <p:pic>
        <p:nvPicPr>
          <p:cNvPr id="3074" name="Picture 2"/>
          <p:cNvPicPr>
            <a:picLocks noChangeAspect="1" noChangeArrowheads="1"/>
          </p:cNvPicPr>
          <p:nvPr/>
        </p:nvPicPr>
        <p:blipFill>
          <a:blip r:embed="rId3"/>
          <a:srcRect/>
          <a:stretch>
            <a:fillRect/>
          </a:stretch>
        </p:blipFill>
        <p:spPr bwMode="auto">
          <a:xfrm>
            <a:off x="2133600" y="67071"/>
            <a:ext cx="6324600" cy="67147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a:srcRect/>
          <a:stretch>
            <a:fillRect/>
          </a:stretch>
        </p:blipFill>
        <p:spPr bwMode="auto">
          <a:xfrm>
            <a:off x="503709" y="838200"/>
            <a:ext cx="8367966"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Assessing the investment risk: coefficient of variation</a:t>
            </a:r>
            <a:endParaRPr lang="en-US" sz="3200" dirty="0"/>
          </a:p>
        </p:txBody>
      </p:sp>
      <p:sp>
        <p:nvSpPr>
          <p:cNvPr id="3" name="Content Placeholder 2"/>
          <p:cNvSpPr>
            <a:spLocks noGrp="1"/>
          </p:cNvSpPr>
          <p:nvPr>
            <p:ph idx="1"/>
          </p:nvPr>
        </p:nvSpPr>
        <p:spPr>
          <a:xfrm>
            <a:off x="457200" y="1371600"/>
            <a:ext cx="8229600" cy="5257800"/>
          </a:xfrm>
        </p:spPr>
        <p:txBody>
          <a:bodyPr>
            <a:noAutofit/>
          </a:bodyPr>
          <a:lstStyle/>
          <a:p>
            <a:pPr algn="just">
              <a:buNone/>
            </a:pPr>
            <a:r>
              <a:rPr lang="en-US" sz="1800" dirty="0" smtClean="0"/>
              <a:t>	The expected return from the investment is therefore 5.8% with a standard deviation of 2.09%. The statistical significance of the standard deviation depends on whether the variability in possible returns has a </a:t>
            </a:r>
            <a:r>
              <a:rPr lang="en-US" sz="1800" dirty="0" err="1" smtClean="0"/>
              <a:t>recognisable</a:t>
            </a:r>
            <a:r>
              <a:rPr lang="en-US" sz="1800" dirty="0" smtClean="0"/>
              <a:t> statistical distribution, such as a standard normal distribution.</a:t>
            </a:r>
          </a:p>
          <a:p>
            <a:pPr algn="just"/>
            <a:endParaRPr lang="en-US" sz="1000" dirty="0" smtClean="0"/>
          </a:p>
          <a:p>
            <a:pPr algn="just">
              <a:buNone/>
            </a:pPr>
            <a:r>
              <a:rPr lang="en-US" sz="1800" dirty="0" smtClean="0"/>
              <a:t>	However, even when the standard deviation of returns is not normally distributed, the risk in an investment can be assessed by comparing the size of the risk (standard deviation of returns) with the expected return.</a:t>
            </a:r>
          </a:p>
          <a:p>
            <a:pPr algn="just"/>
            <a:endParaRPr lang="en-US" sz="1050" dirty="0" smtClean="0"/>
          </a:p>
          <a:p>
            <a:pPr algn="just">
              <a:buNone/>
            </a:pPr>
            <a:r>
              <a:rPr lang="en-US" sz="1800" dirty="0" smtClean="0"/>
              <a:t>	The coefficient of variation is the ratio of the standard deviation to the expected return.</a:t>
            </a:r>
          </a:p>
          <a:p>
            <a:pPr algn="just">
              <a:buNone/>
            </a:pPr>
            <a:endParaRPr lang="en-US" sz="1800" dirty="0" smtClean="0"/>
          </a:p>
          <a:p>
            <a:pPr algn="just">
              <a:buNone/>
            </a:pPr>
            <a:endParaRPr lang="en-US" sz="1800" dirty="0" smtClean="0"/>
          </a:p>
          <a:p>
            <a:pPr algn="just">
              <a:buNone/>
            </a:pPr>
            <a:endParaRPr lang="en-US" sz="1800" dirty="0" smtClean="0"/>
          </a:p>
          <a:p>
            <a:pPr algn="just">
              <a:buNone/>
            </a:pPr>
            <a:endParaRPr lang="en-US" sz="1800" dirty="0" smtClean="0"/>
          </a:p>
          <a:p>
            <a:pPr algn="just"/>
            <a:endParaRPr lang="en-US" sz="1800" dirty="0" smtClean="0"/>
          </a:p>
          <a:p>
            <a:pPr algn="just">
              <a:buNone/>
            </a:pPr>
            <a:r>
              <a:rPr lang="en-US" sz="1800" dirty="0" smtClean="0"/>
              <a:t>	A high coefficient of variation indicates high investment risk, because the risk is large in relation to the expected returns.</a:t>
            </a:r>
            <a:endParaRPr lang="en-US" sz="1800" dirty="0"/>
          </a:p>
        </p:txBody>
      </p:sp>
      <p:pic>
        <p:nvPicPr>
          <p:cNvPr id="3074" name="Picture 2"/>
          <p:cNvPicPr>
            <a:picLocks noChangeAspect="1" noChangeArrowheads="1"/>
          </p:cNvPicPr>
          <p:nvPr/>
        </p:nvPicPr>
        <p:blipFill>
          <a:blip r:embed="rId3"/>
          <a:srcRect/>
          <a:stretch>
            <a:fillRect/>
          </a:stretch>
        </p:blipFill>
        <p:spPr bwMode="auto">
          <a:xfrm>
            <a:off x="704850" y="4572000"/>
            <a:ext cx="8286750"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a:srcRect/>
          <a:stretch>
            <a:fillRect/>
          </a:stretch>
        </p:blipFill>
        <p:spPr bwMode="auto">
          <a:xfrm>
            <a:off x="152400" y="1295400"/>
            <a:ext cx="8829675" cy="547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buNone/>
            </a:pPr>
            <a:r>
              <a:rPr lang="en-US" sz="1800" dirty="0" smtClean="0"/>
              <a:t>	The variance of the returns is 50.16% and the standard deviation (the square root of the variance, s) = 7.08%.</a:t>
            </a:r>
          </a:p>
          <a:p>
            <a:pPr algn="just"/>
            <a:endParaRPr lang="en-US" sz="1800" dirty="0" smtClean="0"/>
          </a:p>
          <a:p>
            <a:pPr algn="just">
              <a:buNone/>
            </a:pPr>
            <a:r>
              <a:rPr lang="en-US" sz="1800" dirty="0" smtClean="0"/>
              <a:t>	The coefficient of variation for Investment B is 7.08/5.8 = 1.22. This is higher than the coefficient of variation for Investment A in the previous example, which has the same expected return of 5.8% but a coefficient of variation of 2.09/5.8 = 0.36.</a:t>
            </a:r>
          </a:p>
          <a:p>
            <a:pPr algn="just">
              <a:buNone/>
            </a:pPr>
            <a:endParaRPr lang="en-US" sz="1800" dirty="0" smtClean="0"/>
          </a:p>
          <a:p>
            <a:pPr algn="just">
              <a:buNone/>
            </a:pPr>
            <a:r>
              <a:rPr lang="en-US" sz="1800" dirty="0" smtClean="0"/>
              <a:t>	Clearly, the investment risk with Investment B is higher than the risk with Investment A.</a:t>
            </a:r>
            <a:endParaRPr lang="en-US"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PORTFOLIO</a:t>
            </a:r>
            <a:endParaRPr lang="en-US" dirty="0"/>
          </a:p>
        </p:txBody>
      </p:sp>
      <p:sp>
        <p:nvSpPr>
          <p:cNvPr id="3" name="Content Placeholder 2"/>
          <p:cNvSpPr>
            <a:spLocks noGrp="1"/>
          </p:cNvSpPr>
          <p:nvPr>
            <p:ph idx="1"/>
          </p:nvPr>
        </p:nvSpPr>
        <p:spPr/>
        <p:txBody>
          <a:bodyPr>
            <a:normAutofit/>
          </a:bodyPr>
          <a:lstStyle/>
          <a:p>
            <a:r>
              <a:rPr lang="en-US" sz="2200" dirty="0" smtClean="0"/>
              <a:t>A portfolio is a collection of different securities such as stocks and bonds, that are combined and considered a single asset</a:t>
            </a:r>
          </a:p>
          <a:p>
            <a:pPr>
              <a:buFontTx/>
              <a:buNone/>
            </a:pPr>
            <a:endParaRPr lang="en-US" sz="2200" dirty="0" smtClean="0"/>
          </a:p>
          <a:p>
            <a:r>
              <a:rPr lang="en-US" sz="2200" dirty="0" smtClean="0"/>
              <a:t>The risk-return characteristics of the portfolio is demonstrably different than the characteristics of the assets that make up that portfolio, especially with regard to risk.</a:t>
            </a:r>
          </a:p>
          <a:p>
            <a:pPr>
              <a:buFontTx/>
              <a:buNone/>
            </a:pPr>
            <a:endParaRPr lang="en-US" sz="2200" dirty="0" smtClean="0"/>
          </a:p>
          <a:p>
            <a:r>
              <a:rPr lang="en-US" sz="2200" dirty="0" smtClean="0"/>
              <a:t>Combining different securities into portfolios is done to achieve </a:t>
            </a:r>
            <a:r>
              <a:rPr lang="en-US" sz="2200" i="1" u="sng" dirty="0" smtClean="0"/>
              <a:t>diversification</a:t>
            </a:r>
            <a:r>
              <a:rPr lang="en-US" sz="2200" dirty="0" smtClean="0"/>
              <a:t>.</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PORTFOLIO THEORY</a:t>
            </a:r>
            <a:br>
              <a:rPr lang="en-US" dirty="0" smtClean="0"/>
            </a:br>
            <a:endParaRPr lang="en-US" dirty="0"/>
          </a:p>
        </p:txBody>
      </p:sp>
      <p:sp>
        <p:nvSpPr>
          <p:cNvPr id="3" name="Content Placeholder 2"/>
          <p:cNvSpPr>
            <a:spLocks noGrp="1"/>
          </p:cNvSpPr>
          <p:nvPr>
            <p:ph idx="1"/>
          </p:nvPr>
        </p:nvSpPr>
        <p:spPr/>
        <p:txBody>
          <a:bodyPr>
            <a:normAutofit/>
          </a:bodyPr>
          <a:lstStyle/>
          <a:p>
            <a:pPr algn="just">
              <a:buNone/>
            </a:pPr>
            <a:r>
              <a:rPr lang="en-US" sz="1800" dirty="0" smtClean="0"/>
              <a:t>	Portfolio theory is concerned with how investors should build a portfolio of investments that gives them a suitable balance between return and investment risk. The theory may seem complex, but it is not often examined. However, portfolio theory provides a theoretical basis for the capital asset pricing model, which is an important model in financial management.</a:t>
            </a: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Diversification to reduce risk: building a portfolio</a:t>
            </a:r>
            <a:endParaRPr lang="en-US" sz="3200" dirty="0"/>
          </a:p>
        </p:txBody>
      </p:sp>
      <p:sp>
        <p:nvSpPr>
          <p:cNvPr id="3" name="Content Placeholder 2"/>
          <p:cNvSpPr>
            <a:spLocks noGrp="1"/>
          </p:cNvSpPr>
          <p:nvPr>
            <p:ph idx="1"/>
          </p:nvPr>
        </p:nvSpPr>
        <p:spPr/>
        <p:txBody>
          <a:bodyPr>
            <a:noAutofit/>
          </a:bodyPr>
          <a:lstStyle/>
          <a:p>
            <a:pPr algn="just">
              <a:buNone/>
            </a:pPr>
            <a:r>
              <a:rPr lang="en-US" sz="1800" dirty="0" smtClean="0"/>
              <a:t>	To a certain extent, an investor can reduce the investment risk – in other words, reduce the volatility of expected returns – by diversifying his investments, and holding a portfolio of different investments. </a:t>
            </a:r>
          </a:p>
          <a:p>
            <a:pPr>
              <a:buNone/>
            </a:pPr>
            <a:endParaRPr lang="en-US" sz="1800" dirty="0" smtClean="0"/>
          </a:p>
          <a:p>
            <a:pPr algn="just">
              <a:buNone/>
            </a:pPr>
            <a:r>
              <a:rPr lang="en-US" sz="1800" dirty="0" smtClean="0"/>
              <a:t>	Creating a portfolio of different investments can reduce the variance and standard deviation of returns from the total portfolio, because if some investments provide a lower-than-expected return, others will provide a higher-than-expected return. Extremely high or low returns are therefore less likely to occur.</a:t>
            </a:r>
          </a:p>
          <a:p>
            <a:pPr>
              <a:buNone/>
            </a:pPr>
            <a:r>
              <a:rPr lang="en-US" sz="1800" dirty="0" smtClean="0"/>
              <a:t>	</a:t>
            </a:r>
          </a:p>
          <a:p>
            <a:pPr algn="just">
              <a:buNone/>
            </a:pPr>
            <a:r>
              <a:rPr lang="en-US" sz="1800" dirty="0" smtClean="0"/>
              <a:t>	(Similarly, a company could reduce the investment risk in its business by diversifying, and building a portfolio of different investments. However, it can be argued that there is no reason for a company to diversify its investments, because an investor can achieve all the diversification he requires by selecting a diversified portfolio of equity investments.)</a:t>
            </a:r>
            <a:endParaRPr lang="en-US" sz="1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PORTFOLIO THEORY</a:t>
            </a:r>
            <a:br>
              <a:rPr lang="en-US" sz="3200" dirty="0" smtClean="0"/>
            </a:br>
            <a:endParaRPr lang="en-US" sz="3200" dirty="0"/>
          </a:p>
        </p:txBody>
      </p:sp>
      <p:sp>
        <p:nvSpPr>
          <p:cNvPr id="3" name="Content Placeholder 2"/>
          <p:cNvSpPr>
            <a:spLocks noGrp="1"/>
          </p:cNvSpPr>
          <p:nvPr>
            <p:ph idx="1"/>
          </p:nvPr>
        </p:nvSpPr>
        <p:spPr/>
        <p:txBody>
          <a:bodyPr>
            <a:noAutofit/>
          </a:bodyPr>
          <a:lstStyle/>
          <a:p>
            <a:pPr>
              <a:buNone/>
            </a:pPr>
            <a:r>
              <a:rPr lang="en-US" sz="1800" b="1" dirty="0" smtClean="0"/>
              <a:t> </a:t>
            </a:r>
            <a:r>
              <a:rPr lang="en-US" sz="1800" b="1" dirty="0"/>
              <a:t>Risk </a:t>
            </a:r>
            <a:r>
              <a:rPr lang="en-US" sz="1800" b="1" dirty="0" smtClean="0"/>
              <a:t>reduction</a:t>
            </a:r>
          </a:p>
          <a:p>
            <a:pPr>
              <a:buNone/>
            </a:pPr>
            <a:endParaRPr lang="en-US" sz="1800" b="1" dirty="0"/>
          </a:p>
          <a:p>
            <a:r>
              <a:rPr lang="en-US" sz="1800" dirty="0" smtClean="0"/>
              <a:t> </a:t>
            </a:r>
            <a:r>
              <a:rPr lang="en-US" sz="1800" dirty="0"/>
              <a:t>Risk averse investors will accept risk provided that they </a:t>
            </a:r>
            <a:r>
              <a:rPr lang="en-US" sz="1800" dirty="0" smtClean="0"/>
              <a:t>are compensated </a:t>
            </a:r>
            <a:r>
              <a:rPr lang="en-US" sz="1800" dirty="0"/>
              <a:t>for it by an adequate return. However if they </a:t>
            </a:r>
            <a:r>
              <a:rPr lang="en-US" sz="1800" dirty="0" smtClean="0"/>
              <a:t>could reduce </a:t>
            </a:r>
            <a:r>
              <a:rPr lang="en-US" sz="1800" dirty="0"/>
              <a:t>their risk without a reduction in return this would be </a:t>
            </a:r>
            <a:r>
              <a:rPr lang="en-US" sz="1800" dirty="0" smtClean="0"/>
              <a:t>even better.</a:t>
            </a:r>
          </a:p>
          <a:p>
            <a:endParaRPr lang="en-US" sz="1800" dirty="0"/>
          </a:p>
          <a:p>
            <a:r>
              <a:rPr lang="en-US" sz="1800" dirty="0" smtClean="0"/>
              <a:t> </a:t>
            </a:r>
            <a:r>
              <a:rPr lang="en-US" sz="1800" dirty="0"/>
              <a:t>This is possible by the process of diversification</a:t>
            </a:r>
            <a:r>
              <a:rPr lang="en-US" sz="1800" dirty="0" smtClean="0"/>
              <a:t>.</a:t>
            </a:r>
          </a:p>
          <a:p>
            <a:endParaRPr lang="en-US" sz="1800" dirty="0"/>
          </a:p>
          <a:p>
            <a:r>
              <a:rPr lang="en-US" sz="1800" dirty="0" smtClean="0"/>
              <a:t> </a:t>
            </a:r>
            <a:r>
              <a:rPr lang="en-US" sz="1800" dirty="0"/>
              <a:t>When an investment(a) is added to an existing portfolio (b) the risk </a:t>
            </a:r>
            <a:r>
              <a:rPr lang="en-US" sz="1800" dirty="0" smtClean="0"/>
              <a:t>of the </a:t>
            </a:r>
            <a:r>
              <a:rPr lang="en-US" sz="1800" dirty="0"/>
              <a:t>new portfolio formed will usually be less than a simple </a:t>
            </a:r>
            <a:r>
              <a:rPr lang="en-US" sz="1800" dirty="0" smtClean="0"/>
              <a:t>weighted average </a:t>
            </a:r>
            <a:r>
              <a:rPr lang="en-US" sz="1800" dirty="0"/>
              <a:t>of the individual risks of a and b alone</a:t>
            </a:r>
            <a:r>
              <a:rPr lang="en-US" sz="1800" dirty="0" smtClean="0"/>
              <a:t>.</a:t>
            </a:r>
          </a:p>
          <a:p>
            <a:endParaRPr lang="en-US" sz="1800" dirty="0"/>
          </a:p>
          <a:p>
            <a:pPr algn="ctr"/>
            <a:r>
              <a:rPr lang="en-US" sz="1800" i="1" dirty="0"/>
              <a:t>This will almost always be the case</a:t>
            </a:r>
          </a:p>
          <a:p>
            <a:endParaRPr lang="en-US" sz="1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THEORY</a:t>
            </a:r>
            <a:endParaRPr lang="en-US" sz="3200" dirty="0"/>
          </a:p>
        </p:txBody>
      </p:sp>
      <p:sp>
        <p:nvSpPr>
          <p:cNvPr id="3" name="Content Placeholder 2"/>
          <p:cNvSpPr>
            <a:spLocks noGrp="1"/>
          </p:cNvSpPr>
          <p:nvPr>
            <p:ph idx="1"/>
          </p:nvPr>
        </p:nvSpPr>
        <p:spPr/>
        <p:txBody>
          <a:bodyPr>
            <a:noAutofit/>
          </a:bodyPr>
          <a:lstStyle/>
          <a:p>
            <a:r>
              <a:rPr lang="en-US" sz="1600" dirty="0" smtClean="0"/>
              <a:t> Some investments might do even more than this. Some investments can be added to an existing portfolio to give a new portfolio of lower risk than the existing portfolio. </a:t>
            </a:r>
          </a:p>
          <a:p>
            <a:endParaRPr lang="en-US" sz="1600" dirty="0" smtClean="0"/>
          </a:p>
          <a:p>
            <a:pPr algn="ctr"/>
            <a:r>
              <a:rPr lang="en-US" sz="1600" dirty="0" smtClean="0"/>
              <a:t>This is because of the way that the investments’ returns interact with each other in different sets of economic conditions – “states of the world”.</a:t>
            </a:r>
          </a:p>
          <a:p>
            <a:pPr>
              <a:buNone/>
            </a:pPr>
            <a:endParaRPr lang="en-US" sz="1600" dirty="0" smtClean="0"/>
          </a:p>
          <a:p>
            <a:r>
              <a:rPr lang="en-US" sz="1600" dirty="0" smtClean="0"/>
              <a:t> Whether such investments are acceptable will depend on the effect that they have on the return of the existing portfolio.</a:t>
            </a:r>
          </a:p>
          <a:p>
            <a:endParaRPr lang="en-US" sz="1600" dirty="0" smtClean="0"/>
          </a:p>
          <a:p>
            <a:r>
              <a:rPr lang="en-US" sz="1600" dirty="0" smtClean="0"/>
              <a:t> Portfolio theory appraises investments by looking at the effect that they have on the risk/return characteristics of the total investments</a:t>
            </a:r>
          </a:p>
          <a:p>
            <a:pPr>
              <a:buNone/>
            </a:pPr>
            <a:r>
              <a:rPr lang="en-US" sz="1600" dirty="0" smtClean="0"/>
              <a:t>           held. The approach involves</a:t>
            </a:r>
          </a:p>
          <a:p>
            <a:endParaRPr lang="en-US" sz="1600" dirty="0" smtClean="0"/>
          </a:p>
          <a:p>
            <a:r>
              <a:rPr lang="en-US" sz="1600" dirty="0" smtClean="0"/>
              <a:t>a comparison of the return of the existing portfolio to the return of the existing portfolio + the new investment</a:t>
            </a:r>
          </a:p>
          <a:p>
            <a:pPr algn="ctr">
              <a:buNone/>
            </a:pPr>
            <a:r>
              <a:rPr lang="en-US" sz="1600" b="1" dirty="0" smtClean="0"/>
              <a:t>  AND</a:t>
            </a:r>
          </a:p>
          <a:p>
            <a:r>
              <a:rPr lang="en-US" sz="1600" dirty="0" smtClean="0"/>
              <a:t> a comparison of the risk of the existing portfolio to the risk of the existing portfolio + the new investment</a:t>
            </a:r>
          </a:p>
          <a:p>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vertical)">
                                      <p:cBhvr>
                                        <p:cTn id="7" dur="2000"/>
                                        <p:tgtEl>
                                          <p:spTgt spid="3">
                                            <p:txEl>
                                              <p:pRg st="0" end="0"/>
                                            </p:txEl>
                                          </p:spTgt>
                                        </p:tgtEl>
                                      </p:cBhvr>
                                    </p:animEffect>
                                  </p:childTnLst>
                                </p:cTn>
                              </p:par>
                              <p:par>
                                <p:cTn id="8" presetID="3" presetClass="entr" presetSubtype="5"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vertical)">
                                      <p:cBhvr>
                                        <p:cTn id="10" dur="2000"/>
                                        <p:tgtEl>
                                          <p:spTgt spid="3">
                                            <p:txEl>
                                              <p:pRg st="2" end="2"/>
                                            </p:txEl>
                                          </p:spTgt>
                                        </p:tgtEl>
                                      </p:cBhvr>
                                    </p:animEffect>
                                  </p:childTnLst>
                                </p:cTn>
                              </p:par>
                              <p:par>
                                <p:cTn id="11" presetID="3" presetClass="entr" presetSubtype="5"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linds(vertical)">
                                      <p:cBhvr>
                                        <p:cTn id="13" dur="2000"/>
                                        <p:tgtEl>
                                          <p:spTgt spid="3">
                                            <p:txEl>
                                              <p:pRg st="4" end="4"/>
                                            </p:txEl>
                                          </p:spTgt>
                                        </p:tgtEl>
                                      </p:cBhvr>
                                    </p:animEffect>
                                  </p:childTnLst>
                                </p:cTn>
                              </p:par>
                              <p:par>
                                <p:cTn id="14" presetID="3" presetClass="entr" presetSubtype="5"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blinds(vertical)">
                                      <p:cBhvr>
                                        <p:cTn id="16" dur="2000"/>
                                        <p:tgtEl>
                                          <p:spTgt spid="3">
                                            <p:txEl>
                                              <p:pRg st="6" end="6"/>
                                            </p:txEl>
                                          </p:spTgt>
                                        </p:tgtEl>
                                      </p:cBhvr>
                                    </p:animEffect>
                                  </p:childTnLst>
                                </p:cTn>
                              </p:par>
                              <p:par>
                                <p:cTn id="17" presetID="3" presetClass="entr" presetSubtype="5"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blinds(vertical)">
                                      <p:cBhvr>
                                        <p:cTn id="19" dur="2000"/>
                                        <p:tgtEl>
                                          <p:spTgt spid="3">
                                            <p:txEl>
                                              <p:pRg st="7" end="7"/>
                                            </p:txEl>
                                          </p:spTgt>
                                        </p:tgtEl>
                                      </p:cBhvr>
                                    </p:animEffect>
                                  </p:childTnLst>
                                </p:cTn>
                              </p:par>
                              <p:par>
                                <p:cTn id="20" presetID="3" presetClass="entr" presetSubtype="5"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blinds(vertical)">
                                      <p:cBhvr>
                                        <p:cTn id="22" dur="2000"/>
                                        <p:tgtEl>
                                          <p:spTgt spid="3">
                                            <p:txEl>
                                              <p:pRg st="9" end="9"/>
                                            </p:txEl>
                                          </p:spTgt>
                                        </p:tgtEl>
                                      </p:cBhvr>
                                    </p:animEffect>
                                  </p:childTnLst>
                                </p:cTn>
                              </p:par>
                              <p:par>
                                <p:cTn id="23" presetID="3" presetClass="entr" presetSubtype="5"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blinds(vertical)">
                                      <p:cBhvr>
                                        <p:cTn id="25" dur="2000"/>
                                        <p:tgtEl>
                                          <p:spTgt spid="3">
                                            <p:txEl>
                                              <p:pRg st="10" end="10"/>
                                            </p:txEl>
                                          </p:spTgt>
                                        </p:tgtEl>
                                      </p:cBhvr>
                                    </p:animEffect>
                                  </p:childTnLst>
                                </p:cTn>
                              </p:par>
                              <p:par>
                                <p:cTn id="26" presetID="3" presetClass="entr" presetSubtype="5" fill="hold"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blinds(vertical)">
                                      <p:cBhvr>
                                        <p:cTn id="28"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Possible outcomes</a:t>
            </a:r>
          </a:p>
        </p:txBody>
      </p:sp>
      <p:sp>
        <p:nvSpPr>
          <p:cNvPr id="3" name="Content Placeholder 2"/>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3"/>
          <a:srcRect/>
          <a:stretch>
            <a:fillRect/>
          </a:stretch>
        </p:blipFill>
        <p:spPr bwMode="auto">
          <a:xfrm>
            <a:off x="457200" y="838200"/>
            <a:ext cx="8382000" cy="59335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outcomes</a:t>
            </a:r>
            <a:endParaRPr lang="en-US" dirty="0"/>
          </a:p>
        </p:txBody>
      </p:sp>
      <p:sp>
        <p:nvSpPr>
          <p:cNvPr id="3" name="Content Placeholder 2"/>
          <p:cNvSpPr>
            <a:spLocks noGrp="1"/>
          </p:cNvSpPr>
          <p:nvPr>
            <p:ph idx="1"/>
          </p:nvPr>
        </p:nvSpPr>
        <p:spPr/>
        <p:txBody>
          <a:bodyPr>
            <a:normAutofit/>
          </a:bodyPr>
          <a:lstStyle/>
          <a:p>
            <a:r>
              <a:rPr lang="en-US" sz="2000" dirty="0"/>
              <a:t>It is theoretically possible to apply this approach to any number </a:t>
            </a:r>
            <a:r>
              <a:rPr lang="en-US" sz="2000" dirty="0" smtClean="0"/>
              <a:t>of combinations </a:t>
            </a:r>
            <a:r>
              <a:rPr lang="en-US" sz="2000" dirty="0"/>
              <a:t>of investments. In practical terms though an appraisal </a:t>
            </a:r>
            <a:r>
              <a:rPr lang="en-US" sz="2000" dirty="0" smtClean="0"/>
              <a:t>will always </a:t>
            </a:r>
            <a:r>
              <a:rPr lang="en-US" sz="2000" dirty="0"/>
              <a:t>look at two assets only. These two assets are the existing </a:t>
            </a:r>
            <a:r>
              <a:rPr lang="en-US" sz="2000" dirty="0" smtClean="0"/>
              <a:t>portfolio (which </a:t>
            </a:r>
            <a:r>
              <a:rPr lang="en-US" sz="2000" dirty="0"/>
              <a:t>may of course be made up of lots </a:t>
            </a:r>
            <a:r>
              <a:rPr lang="en-US" sz="2000" dirty="0" smtClean="0"/>
              <a:t>of investments</a:t>
            </a:r>
            <a:r>
              <a:rPr lang="en-US" sz="2000" dirty="0"/>
              <a:t>) and a </a:t>
            </a:r>
            <a:r>
              <a:rPr lang="en-US" sz="2000" dirty="0" smtClean="0"/>
              <a:t>new investment.</a:t>
            </a:r>
          </a:p>
          <a:p>
            <a:endParaRPr lang="en-US" sz="2000" dirty="0"/>
          </a:p>
          <a:p>
            <a:r>
              <a:rPr lang="en-US" sz="2000" dirty="0" smtClean="0"/>
              <a:t> </a:t>
            </a:r>
            <a:r>
              <a:rPr lang="en-US" sz="2000" dirty="0"/>
              <a:t>It can be used to make decisions about including a new share in </a:t>
            </a:r>
            <a:r>
              <a:rPr lang="en-US" sz="2000" dirty="0" smtClean="0"/>
              <a:t>a portfolio </a:t>
            </a:r>
            <a:r>
              <a:rPr lang="en-US" sz="2000" dirty="0"/>
              <a:t>of shares</a:t>
            </a:r>
            <a:r>
              <a:rPr lang="en-US" sz="2000" dirty="0" smtClean="0"/>
              <a:t>.</a:t>
            </a:r>
          </a:p>
          <a:p>
            <a:endParaRPr lang="en-US" sz="2000" dirty="0"/>
          </a:p>
          <a:p>
            <a:r>
              <a:rPr lang="en-US" sz="2000" dirty="0" smtClean="0"/>
              <a:t>It </a:t>
            </a:r>
            <a:r>
              <a:rPr lang="en-US" sz="2000" dirty="0"/>
              <a:t>can be used to make decisions about including a new project in </a:t>
            </a:r>
            <a:r>
              <a:rPr lang="en-US" sz="2000" dirty="0" smtClean="0"/>
              <a:t>a portfolio </a:t>
            </a:r>
            <a:r>
              <a:rPr lang="en-US" sz="2000" dirty="0"/>
              <a:t>of projects (a company!).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Diversification to reduce risk: the correlation of investment returns</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The extent to which investment risk can be reduced by building a portfolio of different investments depends on the </a:t>
            </a:r>
            <a:r>
              <a:rPr lang="en-US" sz="1800" b="1" dirty="0" smtClean="0"/>
              <a:t>correlation of the returns from the different investments in the portfolio.</a:t>
            </a:r>
          </a:p>
          <a:p>
            <a:pPr algn="just"/>
            <a:endParaRPr lang="en-US" sz="1800" dirty="0" smtClean="0"/>
          </a:p>
          <a:p>
            <a:pPr algn="just"/>
            <a:r>
              <a:rPr lang="en-US" sz="1800" dirty="0" smtClean="0"/>
              <a:t>When returns from different investments in a portfolio are </a:t>
            </a:r>
            <a:r>
              <a:rPr lang="en-US" sz="1800" b="1" dirty="0" smtClean="0"/>
              <a:t>positively correlated, </a:t>
            </a:r>
            <a:r>
              <a:rPr lang="en-US" sz="1800" dirty="0" smtClean="0"/>
              <a:t>this means that when the return from one of the investments is higher than expected, the returns from the other investments will also be higher than expected. Similarly, when returns from one investment are lower than expected, the returns from all the investments in the portfolio will be lower than expected.</a:t>
            </a:r>
          </a:p>
          <a:p>
            <a:pPr algn="just"/>
            <a:endParaRPr lang="en-US" sz="1800" dirty="0" smtClean="0"/>
          </a:p>
          <a:p>
            <a:pPr algn="just"/>
            <a:r>
              <a:rPr lang="en-US" sz="1800" dirty="0" smtClean="0"/>
              <a:t>When returns from two different investments in a portfolio are </a:t>
            </a:r>
            <a:r>
              <a:rPr lang="en-US" sz="1800" b="1" dirty="0" smtClean="0"/>
              <a:t>negatively correlated, this means that when the returns from one of the  investments is </a:t>
            </a:r>
            <a:r>
              <a:rPr lang="en-US" sz="1800" dirty="0" smtClean="0"/>
              <a:t>higher than expected, the returns from the other investment will be lower than expected.</a:t>
            </a:r>
            <a:endParaRPr lang="en-US"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sz="1800" dirty="0" smtClean="0"/>
              <a:t>	</a:t>
            </a:r>
          </a:p>
          <a:p>
            <a:pPr>
              <a:buFont typeface="Wingdings" pitchFamily="2" charset="2"/>
              <a:buChar char="§"/>
            </a:pPr>
            <a:r>
              <a:rPr lang="en-US" sz="1800" dirty="0" smtClean="0"/>
              <a:t>When returns from two investments are neither positively nor negatively correlated, this means that when the returns from one investment are higher than expected, the returns from the other investment might be either higher or lower than expected.</a:t>
            </a:r>
          </a:p>
          <a:p>
            <a:endParaRPr lang="en-US" sz="1800" dirty="0" smtClean="0"/>
          </a:p>
          <a:p>
            <a:r>
              <a:rPr lang="en-US" sz="1800" dirty="0" smtClean="0"/>
              <a:t>Investment risk is reduced by building up a portfolio of investments whose returns are negatively correlated, or where correlation is low.</a:t>
            </a:r>
            <a:endParaRPr lang="en-US"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Correlation coefficient of investment returns</a:t>
            </a:r>
            <a:endParaRPr lang="en-US" sz="3200" dirty="0"/>
          </a:p>
        </p:txBody>
      </p:sp>
      <p:sp>
        <p:nvSpPr>
          <p:cNvPr id="3" name="Content Placeholder 2"/>
          <p:cNvSpPr>
            <a:spLocks noGrp="1"/>
          </p:cNvSpPr>
          <p:nvPr>
            <p:ph idx="1"/>
          </p:nvPr>
        </p:nvSpPr>
        <p:spPr/>
        <p:txBody>
          <a:bodyPr>
            <a:noAutofit/>
          </a:bodyPr>
          <a:lstStyle/>
          <a:p>
            <a:pPr algn="just">
              <a:buNone/>
            </a:pPr>
            <a:r>
              <a:rPr lang="en-US" sz="1800" dirty="0" smtClean="0"/>
              <a:t>	The correlation of the returns from different investments can be measured statistically by a </a:t>
            </a:r>
            <a:r>
              <a:rPr lang="en-US" sz="1800" b="1" dirty="0" smtClean="0"/>
              <a:t>correlation coefficient, from an analysis of historical data about </a:t>
            </a:r>
            <a:r>
              <a:rPr lang="en-US" sz="1800" dirty="0" smtClean="0"/>
              <a:t>returns (or from probability estimates of future returns).</a:t>
            </a:r>
          </a:p>
          <a:p>
            <a:pPr algn="just"/>
            <a:endParaRPr lang="en-US" sz="1800" dirty="0" smtClean="0"/>
          </a:p>
          <a:p>
            <a:pPr algn="just"/>
            <a:r>
              <a:rPr lang="en-US" sz="1800" dirty="0" smtClean="0"/>
              <a:t>A correlation coefficient can range in value from +1 (perfect positive correlation) to – 1 (perfect negative correlation).</a:t>
            </a:r>
          </a:p>
          <a:p>
            <a:pPr algn="just"/>
            <a:r>
              <a:rPr lang="en-US" sz="1800" dirty="0" smtClean="0"/>
              <a:t>A correlation coefficient close to zero indicates very little correlation between investment returns.</a:t>
            </a:r>
          </a:p>
          <a:p>
            <a:pPr algn="just"/>
            <a:r>
              <a:rPr lang="en-US" sz="1800" dirty="0" smtClean="0"/>
              <a:t>Investment risk is reduced most effectively by having investments in a portfolio whose returns are negatively correlated, or where there is not much correlation.</a:t>
            </a:r>
          </a:p>
          <a:p>
            <a:pPr algn="just"/>
            <a:r>
              <a:rPr lang="en-US" sz="1800" dirty="0" smtClean="0"/>
              <a:t>You might be required to calculate the correlation coefficient of the returns from two investments in a portfolio (a two-investment portfolio). You will not be required to make any calculations of correlation for a portfolio of more than two investments, but the same principles apply to larger portfolios.</a:t>
            </a:r>
            <a:endParaRPr lang="en-US"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1029</TotalTime>
  <Words>503</Words>
  <Application>Microsoft Office PowerPoint</Application>
  <PresentationFormat>On-screen Show (4:3)</PresentationFormat>
  <Paragraphs>143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Portfolio Management</vt:lpstr>
      <vt:lpstr>Outline</vt:lpstr>
      <vt:lpstr>Slide 3</vt:lpstr>
      <vt:lpstr>WHAT IS RISK? </vt:lpstr>
      <vt:lpstr>Slide 5</vt:lpstr>
      <vt:lpstr>Slide 6</vt:lpstr>
      <vt:lpstr>Slide 7</vt:lpstr>
      <vt:lpstr>Measuring risk as a variance or standard deviation of expected returns </vt:lpstr>
      <vt:lpstr>Calculating the variance or standard deviation of expected returns</vt:lpstr>
      <vt:lpstr>Example</vt:lpstr>
      <vt:lpstr>Slide 11</vt:lpstr>
      <vt:lpstr>Example</vt:lpstr>
      <vt:lpstr>Assessing the investment risk: coefficient of variation</vt:lpstr>
      <vt:lpstr>Example</vt:lpstr>
      <vt:lpstr>Slide 15</vt:lpstr>
      <vt:lpstr>PORTFOLIO</vt:lpstr>
      <vt:lpstr>PORTFOLIO THEORY </vt:lpstr>
      <vt:lpstr>Diversification to reduce risk: building a portfolio</vt:lpstr>
      <vt:lpstr>PORTFOLIO THEORY </vt:lpstr>
      <vt:lpstr>PORTFOLIO THEORY</vt:lpstr>
      <vt:lpstr>Possible outcomes</vt:lpstr>
      <vt:lpstr>Possible outcomes</vt:lpstr>
      <vt:lpstr>Diversification to reduce risk: the correlation of investment returns</vt:lpstr>
      <vt:lpstr>Slide 24</vt:lpstr>
      <vt:lpstr>Correlation coefficient of investment returns</vt:lpstr>
      <vt:lpstr>Slide 26</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Management</dc:title>
  <dc:creator>Windows User</dc:creator>
  <cp:lastModifiedBy>NTS</cp:lastModifiedBy>
  <cp:revision>95</cp:revision>
  <dcterms:created xsi:type="dcterms:W3CDTF">2013-06-12T08:37:49Z</dcterms:created>
  <dcterms:modified xsi:type="dcterms:W3CDTF">2013-06-15T09:58:19Z</dcterms:modified>
</cp:coreProperties>
</file>