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6"/>
  </p:notesMasterIdLst>
  <p:sldIdLst>
    <p:sldId id="256" r:id="rId2"/>
    <p:sldId id="257" r:id="rId3"/>
    <p:sldId id="316" r:id="rId4"/>
    <p:sldId id="317" r:id="rId5"/>
    <p:sldId id="318" r:id="rId6"/>
    <p:sldId id="319" r:id="rId7"/>
    <p:sldId id="321" r:id="rId8"/>
    <p:sldId id="322" r:id="rId9"/>
    <p:sldId id="320" r:id="rId10"/>
    <p:sldId id="323" r:id="rId11"/>
    <p:sldId id="324" r:id="rId12"/>
    <p:sldId id="325" r:id="rId13"/>
    <p:sldId id="328" r:id="rId14"/>
    <p:sldId id="329" r:id="rId15"/>
    <p:sldId id="330" r:id="rId16"/>
    <p:sldId id="331" r:id="rId17"/>
    <p:sldId id="332" r:id="rId18"/>
    <p:sldId id="333" r:id="rId19"/>
    <p:sldId id="334" r:id="rId20"/>
    <p:sldId id="336" r:id="rId21"/>
    <p:sldId id="335" r:id="rId22"/>
    <p:sldId id="337" r:id="rId23"/>
    <p:sldId id="339" r:id="rId24"/>
    <p:sldId id="30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25</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r>
              <a:rPr lang="en-US" sz="1800" dirty="0" smtClean="0">
                <a:latin typeface="Arial" pitchFamily="34" charset="0"/>
                <a:cs typeface="Arial" pitchFamily="34" charset="0"/>
              </a:rPr>
              <a:t>Expected returns</a:t>
            </a:r>
          </a:p>
          <a:p>
            <a:pPr marL="342900" lvl="1" indent="-342900">
              <a:buFont typeface="Arial" pitchFamily="34" charset="0"/>
              <a:buChar char="•"/>
            </a:pPr>
            <a:r>
              <a:rPr lang="en-US" sz="1800" dirty="0" smtClean="0">
                <a:latin typeface="Arial" pitchFamily="34" charset="0"/>
                <a:cs typeface="Arial" pitchFamily="34" charset="0"/>
              </a:rPr>
              <a:t>Population variance</a:t>
            </a:r>
          </a:p>
          <a:p>
            <a:pPr marL="342900" lvl="1" indent="-342900">
              <a:buFont typeface="Arial" pitchFamily="34" charset="0"/>
              <a:buChar char="•"/>
            </a:pPr>
            <a:r>
              <a:rPr lang="en-US" sz="1800" dirty="0" smtClean="0">
                <a:latin typeface="Arial" pitchFamily="34" charset="0"/>
                <a:cs typeface="Arial" pitchFamily="34" charset="0"/>
              </a:rPr>
              <a:t>Population covariance</a:t>
            </a:r>
          </a:p>
          <a:p>
            <a:pPr marL="342900" lvl="1" indent="-342900">
              <a:buFont typeface="Arial" pitchFamily="34" charset="0"/>
              <a:buChar char="•"/>
            </a:pPr>
            <a:r>
              <a:rPr lang="en-US" sz="1800" dirty="0" smtClean="0">
                <a:latin typeface="Arial" pitchFamily="34" charset="0"/>
                <a:cs typeface="Arial" pitchFamily="34" charset="0"/>
              </a:rPr>
              <a:t>Choosing an investment portfolio</a:t>
            </a: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Expected return</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The expectation can now be employed to evaluate the expected return on an asset and a portfolio. This is achieved by introducing the idea of states of the world. A state of the world summarizes all the information that is relevant for the future return of an asset, so the set of states describes all the possible different future financial environments that may arise. Of course, only one of these states will actually be realized. These states of the world are the analysts way of thinking about, and </a:t>
            </a:r>
            <a:r>
              <a:rPr lang="en-US" sz="1800" dirty="0" err="1" smtClean="0"/>
              <a:t>modelling</a:t>
            </a:r>
            <a:r>
              <a:rPr lang="en-US" sz="1800" dirty="0" smtClean="0"/>
              <a:t>, what generates the randomness in asset returns.</a:t>
            </a:r>
          </a:p>
          <a:p>
            <a:pPr algn="just">
              <a:buNone/>
            </a:pPr>
            <a:endParaRPr lang="en-US" sz="1800" dirty="0" smtClean="0"/>
          </a:p>
          <a:p>
            <a:pPr algn="just">
              <a:buNone/>
            </a:pPr>
            <a:r>
              <a:rPr lang="en-US" sz="1800" dirty="0" smtClean="0"/>
              <a:t>	Let there be M states of the world. If the return on an asset in state j is </a:t>
            </a:r>
            <a:r>
              <a:rPr lang="en-US" sz="1800" dirty="0" err="1" smtClean="0"/>
              <a:t>rj</a:t>
            </a:r>
            <a:r>
              <a:rPr lang="en-US" sz="1800" dirty="0" smtClean="0"/>
              <a:t> and the probability of state j occurring is </a:t>
            </a:r>
            <a:r>
              <a:rPr lang="en-US" sz="1800" dirty="0" err="1" smtClean="0"/>
              <a:t>πj</a:t>
            </a:r>
            <a:r>
              <a:rPr lang="en-US" sz="1800" dirty="0" smtClean="0"/>
              <a:t>. then the expected return on asset </a:t>
            </a:r>
            <a:r>
              <a:rPr lang="en-US" sz="1800" dirty="0" err="1" smtClean="0"/>
              <a:t>i</a:t>
            </a:r>
            <a:r>
              <a:rPr lang="en-US" sz="1800" dirty="0" smtClean="0"/>
              <a:t> is</a:t>
            </a:r>
            <a:endParaRPr lang="en-US" sz="1800" dirty="0"/>
          </a:p>
        </p:txBody>
      </p:sp>
      <p:pic>
        <p:nvPicPr>
          <p:cNvPr id="5122" name="Picture 2"/>
          <p:cNvPicPr>
            <a:picLocks noChangeAspect="1" noChangeArrowheads="1"/>
          </p:cNvPicPr>
          <p:nvPr/>
        </p:nvPicPr>
        <p:blipFill>
          <a:blip r:embed="rId3"/>
          <a:srcRect/>
          <a:stretch>
            <a:fillRect/>
          </a:stretch>
        </p:blipFill>
        <p:spPr bwMode="auto">
          <a:xfrm>
            <a:off x="1933575" y="5105400"/>
            <a:ext cx="6067425" cy="1685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Example</a:t>
            </a:r>
          </a:p>
          <a:p>
            <a:pPr algn="just">
              <a:buNone/>
            </a:pPr>
            <a:endParaRPr lang="en-US" sz="1800" dirty="0" smtClean="0"/>
          </a:p>
          <a:p>
            <a:pPr algn="just">
              <a:buNone/>
            </a:pPr>
            <a:r>
              <a:rPr lang="en-US" sz="1800" dirty="0" smtClean="0"/>
              <a:t>	The temperature next year may be hot, warm or cold. The returns to stock in a food production company in each of these states are given in the table.</a:t>
            </a:r>
          </a:p>
          <a:p>
            <a:pPr algn="just">
              <a:buNone/>
            </a:pPr>
            <a:endParaRPr lang="en-US" sz="1800" dirty="0" smtClean="0"/>
          </a:p>
          <a:p>
            <a:pPr algn="just">
              <a:buNone/>
            </a:pPr>
            <a:endParaRPr lang="en-US" sz="1800" dirty="0"/>
          </a:p>
        </p:txBody>
      </p:sp>
      <p:pic>
        <p:nvPicPr>
          <p:cNvPr id="6146" name="Picture 2"/>
          <p:cNvPicPr>
            <a:picLocks noChangeAspect="1" noChangeArrowheads="1"/>
          </p:cNvPicPr>
          <p:nvPr/>
        </p:nvPicPr>
        <p:blipFill>
          <a:blip r:embed="rId3"/>
          <a:srcRect/>
          <a:stretch>
            <a:fillRect/>
          </a:stretch>
        </p:blipFill>
        <p:spPr bwMode="auto">
          <a:xfrm>
            <a:off x="1905000" y="3048000"/>
            <a:ext cx="3276600" cy="581025"/>
          </a:xfrm>
          <a:prstGeom prst="rect">
            <a:avLst/>
          </a:prstGeom>
          <a:noFill/>
          <a:ln w="9525">
            <a:noFill/>
            <a:miter lim="800000"/>
            <a:headEnd/>
            <a:tailEnd/>
          </a:ln>
        </p:spPr>
      </p:pic>
      <p:pic>
        <p:nvPicPr>
          <p:cNvPr id="6147" name="Picture 3"/>
          <p:cNvPicPr>
            <a:picLocks noChangeAspect="1" noChangeArrowheads="1"/>
          </p:cNvPicPr>
          <p:nvPr/>
        </p:nvPicPr>
        <p:blipFill>
          <a:blip r:embed="rId4"/>
          <a:srcRect/>
          <a:stretch>
            <a:fillRect/>
          </a:stretch>
        </p:blipFill>
        <p:spPr bwMode="auto">
          <a:xfrm>
            <a:off x="776288" y="4133850"/>
            <a:ext cx="7591425"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Example</a:t>
            </a:r>
          </a:p>
          <a:p>
            <a:pPr algn="just">
              <a:buNone/>
            </a:pPr>
            <a:endParaRPr lang="en-US" sz="1800" dirty="0" smtClean="0"/>
          </a:p>
          <a:p>
            <a:pPr algn="just">
              <a:buNone/>
            </a:pPr>
            <a:r>
              <a:rPr lang="en-US" sz="1800" dirty="0" smtClean="0"/>
              <a:t>	Consider a portfolio composed of two assets A and B. Asset A constitutes 20% of the portfolio and asset B 80%. The returns on the assets in the 5 possible states of the world and the probabilities of those states are given in the table.</a:t>
            </a:r>
          </a:p>
          <a:p>
            <a:pPr algn="just">
              <a:buNone/>
            </a:pPr>
            <a:endParaRPr lang="en-US" sz="1800" dirty="0" smtClean="0"/>
          </a:p>
          <a:p>
            <a:pPr algn="just">
              <a:buNone/>
            </a:pP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a:srcRect/>
          <a:stretch>
            <a:fillRect/>
          </a:stretch>
        </p:blipFill>
        <p:spPr bwMode="auto">
          <a:xfrm>
            <a:off x="666750" y="476250"/>
            <a:ext cx="7867650" cy="531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variance</a:t>
            </a:r>
            <a:endParaRPr lang="en-US" dirty="0"/>
          </a:p>
        </p:txBody>
      </p:sp>
      <p:sp>
        <p:nvSpPr>
          <p:cNvPr id="3" name="Content Placeholder 2"/>
          <p:cNvSpPr>
            <a:spLocks noGrp="1"/>
          </p:cNvSpPr>
          <p:nvPr>
            <p:ph idx="1"/>
          </p:nvPr>
        </p:nvSpPr>
        <p:spPr/>
        <p:txBody>
          <a:bodyPr>
            <a:normAutofit/>
          </a:bodyPr>
          <a:lstStyle/>
          <a:p>
            <a:pPr>
              <a:buNone/>
            </a:pPr>
            <a:r>
              <a:rPr lang="en-US" sz="1800" dirty="0" smtClean="0"/>
              <a:t>	The population variance mirrors the interpretation of the sample variance as being the average of the square of the deviation from the mean. But where the sample variance found the average by dividing by the number of observations (or one less than the number of observations), the population variance averages by weighting each squared deviation from the mean by the probability of its occurrence.</a:t>
            </a:r>
          </a:p>
          <a:p>
            <a:pPr>
              <a:buNone/>
            </a:pPr>
            <a:endParaRPr lang="en-US" sz="1800" dirty="0" smtClean="0"/>
          </a:p>
          <a:p>
            <a:pPr>
              <a:buNone/>
            </a:pPr>
            <a:r>
              <a:rPr lang="en-US" sz="1800" dirty="0" smtClean="0"/>
              <a:t>	For a single asset the population variance is given by the expected value of the deviation from the mean squared, so</a:t>
            </a:r>
            <a:endParaRPr lang="en-US" sz="1800" dirty="0"/>
          </a:p>
        </p:txBody>
      </p:sp>
      <p:pic>
        <p:nvPicPr>
          <p:cNvPr id="9218" name="Picture 2"/>
          <p:cNvPicPr>
            <a:picLocks noChangeAspect="1" noChangeArrowheads="1"/>
          </p:cNvPicPr>
          <p:nvPr/>
        </p:nvPicPr>
        <p:blipFill>
          <a:blip r:embed="rId3"/>
          <a:srcRect/>
          <a:stretch>
            <a:fillRect/>
          </a:stretch>
        </p:blipFill>
        <p:spPr bwMode="auto">
          <a:xfrm>
            <a:off x="3319463" y="4648200"/>
            <a:ext cx="2505075" cy="62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As for the sample variance, the population variance is always non-negative. The population standard deviation is given by</a:t>
            </a:r>
            <a:endParaRPr lang="en-US" sz="1800" dirty="0"/>
          </a:p>
        </p:txBody>
      </p:sp>
      <p:pic>
        <p:nvPicPr>
          <p:cNvPr id="10242" name="Picture 2"/>
          <p:cNvPicPr>
            <a:picLocks noChangeAspect="1" noChangeArrowheads="1"/>
          </p:cNvPicPr>
          <p:nvPr/>
        </p:nvPicPr>
        <p:blipFill>
          <a:blip r:embed="rId3"/>
          <a:srcRect/>
          <a:stretch>
            <a:fillRect/>
          </a:stretch>
        </p:blipFill>
        <p:spPr bwMode="auto">
          <a:xfrm>
            <a:off x="3224213" y="2667000"/>
            <a:ext cx="2695575"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variance</a:t>
            </a:r>
            <a:endParaRPr lang="en-US" dirty="0"/>
          </a:p>
        </p:txBody>
      </p:sp>
      <p:sp>
        <p:nvSpPr>
          <p:cNvPr id="3" name="Content Placeholder 2"/>
          <p:cNvSpPr>
            <a:spLocks noGrp="1"/>
          </p:cNvSpPr>
          <p:nvPr>
            <p:ph idx="1"/>
          </p:nvPr>
        </p:nvSpPr>
        <p:spPr/>
        <p:txBody>
          <a:bodyPr>
            <a:normAutofit/>
          </a:bodyPr>
          <a:lstStyle/>
          <a:p>
            <a:pPr>
              <a:buNone/>
            </a:pPr>
            <a:r>
              <a:rPr lang="en-US" sz="1800" dirty="0" smtClean="0"/>
              <a:t>	Example</a:t>
            </a:r>
          </a:p>
          <a:p>
            <a:pPr>
              <a:buNone/>
            </a:pPr>
            <a:endParaRPr lang="en-US" sz="1800" dirty="0" smtClean="0"/>
          </a:p>
          <a:p>
            <a:pPr>
              <a:buNone/>
            </a:pPr>
            <a:r>
              <a:rPr lang="en-US" sz="1800" dirty="0" smtClean="0"/>
              <a:t>	The table gives the returns on a stock in the five possible states of the world and the probabilities of those states.</a:t>
            </a:r>
            <a:endParaRPr lang="en-US" sz="1800" dirty="0"/>
          </a:p>
        </p:txBody>
      </p:sp>
      <p:pic>
        <p:nvPicPr>
          <p:cNvPr id="8194" name="Picture 2"/>
          <p:cNvPicPr>
            <a:picLocks noChangeAspect="1" noChangeArrowheads="1"/>
          </p:cNvPicPr>
          <p:nvPr/>
        </p:nvPicPr>
        <p:blipFill>
          <a:blip r:embed="rId3"/>
          <a:srcRect/>
          <a:stretch>
            <a:fillRect/>
          </a:stretch>
        </p:blipFill>
        <p:spPr bwMode="auto">
          <a:xfrm>
            <a:off x="1076325" y="3076575"/>
            <a:ext cx="6991350" cy="195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Population Covariance</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The population covariance mirrors the sample covariance in providing a measure of the relative movements of asset returns. It is defined as the expected value of the product of the deviation from the mean for two different assets. </a:t>
            </a:r>
          </a:p>
          <a:p>
            <a:pPr>
              <a:buNone/>
            </a:pPr>
            <a:endParaRPr lang="en-US" sz="1800" dirty="0" smtClean="0"/>
          </a:p>
          <a:p>
            <a:pPr>
              <a:buNone/>
            </a:pPr>
            <a:r>
              <a:rPr lang="en-US" sz="1800" dirty="0" smtClean="0"/>
              <a:t>	For two assets A and B, the population covariance is</a:t>
            </a:r>
            <a:endParaRPr lang="en-US" sz="1800" dirty="0"/>
          </a:p>
        </p:txBody>
      </p:sp>
      <p:pic>
        <p:nvPicPr>
          <p:cNvPr id="11266" name="Picture 2"/>
          <p:cNvPicPr>
            <a:picLocks noChangeAspect="1" noChangeArrowheads="1"/>
          </p:cNvPicPr>
          <p:nvPr/>
        </p:nvPicPr>
        <p:blipFill>
          <a:blip r:embed="rId3"/>
          <a:srcRect/>
          <a:stretch>
            <a:fillRect/>
          </a:stretch>
        </p:blipFill>
        <p:spPr bwMode="auto">
          <a:xfrm>
            <a:off x="2133600" y="3743325"/>
            <a:ext cx="4610100" cy="60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Example</a:t>
            </a:r>
          </a:p>
          <a:p>
            <a:pPr>
              <a:buNone/>
            </a:pPr>
            <a:endParaRPr lang="en-US" sz="1800" dirty="0" smtClean="0"/>
          </a:p>
          <a:p>
            <a:pPr>
              <a:buNone/>
            </a:pPr>
            <a:r>
              <a:rPr lang="en-US" sz="1800" dirty="0" smtClean="0"/>
              <a:t>	Consider the returns on three stocks in the following table. Assume the probability of each state occurring is 1/3 .</a:t>
            </a:r>
            <a:endParaRPr lang="en-US" sz="1800" dirty="0"/>
          </a:p>
        </p:txBody>
      </p:sp>
      <p:pic>
        <p:nvPicPr>
          <p:cNvPr id="12290" name="Picture 2"/>
          <p:cNvPicPr>
            <a:picLocks noChangeAspect="1" noChangeArrowheads="1"/>
          </p:cNvPicPr>
          <p:nvPr/>
        </p:nvPicPr>
        <p:blipFill>
          <a:blip r:embed="rId3"/>
          <a:srcRect/>
          <a:stretch>
            <a:fillRect/>
          </a:stretch>
        </p:blipFill>
        <p:spPr bwMode="auto">
          <a:xfrm>
            <a:off x="3219450" y="3762375"/>
            <a:ext cx="2705100"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3"/>
          <a:srcRect/>
          <a:stretch>
            <a:fillRect/>
          </a:stretch>
        </p:blipFill>
        <p:spPr bwMode="auto">
          <a:xfrm>
            <a:off x="614363" y="571500"/>
            <a:ext cx="7915275"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a:bodyPr>
          <a:lstStyle/>
          <a:p>
            <a:r>
              <a:rPr lang="en-US" sz="2400" dirty="0" smtClean="0"/>
              <a:t>Investor preferences</a:t>
            </a:r>
          </a:p>
          <a:p>
            <a:r>
              <a:rPr lang="en-US" sz="2400" dirty="0" smtClean="0"/>
              <a:t>Efficient portfolios and the efficient frontier</a:t>
            </a:r>
          </a:p>
          <a:p>
            <a:r>
              <a:rPr lang="en-US" sz="2400" dirty="0" smtClean="0"/>
              <a:t>The market portfolio</a:t>
            </a:r>
          </a:p>
          <a:p>
            <a:r>
              <a:rPr lang="en-US" sz="2400" dirty="0" smtClean="0"/>
              <a:t>Risk-free investments and choosing an investment portfolio</a:t>
            </a:r>
          </a:p>
          <a:p>
            <a:r>
              <a:rPr lang="en-US" sz="2400" dirty="0" smtClean="0"/>
              <a:t>The market premium</a:t>
            </a:r>
          </a:p>
          <a:p>
            <a:r>
              <a:rPr lang="en-US" sz="2400" dirty="0" smtClean="0"/>
              <a:t>The beta factor of a portfolio</a:t>
            </a:r>
          </a:p>
          <a:p>
            <a:r>
              <a:rPr lang="en-US" sz="2400" dirty="0" smtClean="0"/>
              <a:t>Systematic and unsystematic risk</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Investor preferences</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Investors will usually avoid risk, in the sense that if they invest in a risky portfolio, they will expect a higher return than from investing in a less risky portfolio. A higher return is required to compensate the investor for the higher risk.</a:t>
            </a:r>
          </a:p>
          <a:p>
            <a:pPr algn="just">
              <a:buNone/>
            </a:pPr>
            <a:endParaRPr lang="en-US" sz="2000" dirty="0" smtClean="0"/>
          </a:p>
          <a:p>
            <a:pPr algn="just">
              <a:buNone/>
            </a:pPr>
            <a:r>
              <a:rPr lang="en-US" sz="2000" dirty="0" smtClean="0"/>
              <a:t>	Suppose that an investor has a choice of selecting any of the following portfolios:</a:t>
            </a:r>
            <a:endParaRPr lang="en-US" sz="2000" dirty="0"/>
          </a:p>
        </p:txBody>
      </p:sp>
      <p:pic>
        <p:nvPicPr>
          <p:cNvPr id="1027" name="Picture 3"/>
          <p:cNvPicPr>
            <a:picLocks noChangeAspect="1" noChangeArrowheads="1"/>
          </p:cNvPicPr>
          <p:nvPr/>
        </p:nvPicPr>
        <p:blipFill>
          <a:blip r:embed="rId3"/>
          <a:srcRect/>
          <a:stretch>
            <a:fillRect/>
          </a:stretch>
        </p:blipFill>
        <p:spPr bwMode="auto">
          <a:xfrm>
            <a:off x="1447800" y="4286250"/>
            <a:ext cx="4524375"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en-US" sz="2000" dirty="0" smtClean="0"/>
              <a:t>A normal (risk-averse) investor will not select Portfolio A, because Portfolio B offers a higher return than Portfolio A for less risk</a:t>
            </a:r>
          </a:p>
          <a:p>
            <a:pPr algn="just"/>
            <a:r>
              <a:rPr lang="en-US" sz="2000" dirty="0" smtClean="0"/>
              <a:t>Similarly, a risk-averse investor will not select Portfolio D, because Portfolio C offers a higher return than Portfolio D for less risk</a:t>
            </a:r>
          </a:p>
          <a:p>
            <a:pPr algn="just"/>
            <a:r>
              <a:rPr lang="en-US" sz="2000" dirty="0" smtClean="0"/>
              <a:t>It is not clear whether a risk-averse investor would select Portfolio B or Portfolio C, because Portfolio C offers a higher return for greater risk, and Portfolio B offers a lower return but less risk.</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endParaRPr lang="en-US" sz="3200" dirty="0"/>
          </a:p>
        </p:txBody>
      </p:sp>
      <p:sp>
        <p:nvSpPr>
          <p:cNvPr id="3" name="Content Placeholder 2"/>
          <p:cNvSpPr>
            <a:spLocks noGrp="1"/>
          </p:cNvSpPr>
          <p:nvPr>
            <p:ph idx="1"/>
          </p:nvPr>
        </p:nvSpPr>
        <p:spPr/>
        <p:txBody>
          <a:bodyPr>
            <a:normAutofit/>
          </a:bodyPr>
          <a:lstStyle/>
          <a:p>
            <a:pPr algn="just">
              <a:buNone/>
            </a:pPr>
            <a:r>
              <a:rPr lang="en-US" sz="1800" b="1" dirty="0" smtClean="0"/>
              <a:t>	Efficient portfolios and the efficient frontier</a:t>
            </a:r>
          </a:p>
          <a:p>
            <a:pPr algn="just">
              <a:buNone/>
            </a:pPr>
            <a:endParaRPr lang="en-US" sz="1800" dirty="0" smtClean="0"/>
          </a:p>
          <a:p>
            <a:pPr algn="just">
              <a:buNone/>
            </a:pPr>
            <a:r>
              <a:rPr lang="en-US" sz="1800" dirty="0" smtClean="0"/>
              <a:t>	Investors can assemble a wide variety of different portfolios, each consisting of different investments and in differing proportions. However, normal investors will always select a portfolio that offers a higher expected return or a lower risk than other portfolios that could be assembled.</a:t>
            </a:r>
          </a:p>
          <a:p>
            <a:pPr algn="just">
              <a:buNone/>
            </a:pPr>
            <a:endParaRPr lang="en-US" sz="1800" dirty="0" smtClean="0"/>
          </a:p>
          <a:p>
            <a:pPr>
              <a:buNone/>
            </a:pPr>
            <a:r>
              <a:rPr lang="en-US" sz="1800" dirty="0" smtClean="0"/>
              <a:t>	An efficient portfolio is a portfolio that offers:</a:t>
            </a:r>
          </a:p>
          <a:p>
            <a:endParaRPr lang="en-US" sz="1800" dirty="0" smtClean="0"/>
          </a:p>
          <a:p>
            <a:r>
              <a:rPr lang="en-US" sz="1800" dirty="0" smtClean="0"/>
              <a:t>a higher expected return than any other portfolio, for a given level of risk, or</a:t>
            </a:r>
          </a:p>
          <a:p>
            <a:r>
              <a:rPr lang="en-US" sz="1800" dirty="0" smtClean="0"/>
              <a:t>a lower amount of risk than any other portfolio, for a given size of expected return.</a:t>
            </a:r>
          </a:p>
          <a:p>
            <a:pPr>
              <a:buNone/>
            </a:pPr>
            <a:r>
              <a:rPr lang="en-US" sz="1800" dirty="0" smtClean="0"/>
              <a:t>	</a:t>
            </a:r>
          </a:p>
          <a:p>
            <a:pPr>
              <a:buNone/>
            </a:pPr>
            <a:r>
              <a:rPr lang="en-US" sz="1800" dirty="0" smtClean="0"/>
              <a:t>	Rational, risk-averse investors will choose an efficient portfolio.</a:t>
            </a: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a:t>
            </a:r>
            <a:r>
              <a:rPr lang="en-US" sz="2000" b="1" dirty="0" smtClean="0"/>
              <a:t>The efficient frontier of portfolios</a:t>
            </a:r>
          </a:p>
          <a:p>
            <a:endParaRPr lang="en-US" sz="1800" dirty="0" smtClean="0"/>
          </a:p>
          <a:p>
            <a:pPr algn="just">
              <a:buNone/>
            </a:pPr>
            <a:r>
              <a:rPr lang="en-US" sz="1800" dirty="0" smtClean="0"/>
              <a:t>	In theory, it would be possible to prepare a graph showing every possible portfolio that investors might choose, with the expected return from the portfolio plotted on the y axis and the risk of the portfolio, measured as the standard deviation of its expected returns, on the x axis.</a:t>
            </a:r>
          </a:p>
          <a:p>
            <a:endParaRPr lang="en-US" sz="1800" dirty="0" smtClean="0"/>
          </a:p>
          <a:p>
            <a:pPr algn="just">
              <a:buNone/>
            </a:pPr>
            <a:r>
              <a:rPr lang="en-US" sz="1800" dirty="0" smtClean="0"/>
              <a:t>	This graph of portfolios would be shown as an egg-shaped grouping of portfolios, with differing expected returns and differing risk.</a:t>
            </a:r>
          </a:p>
          <a:p>
            <a:pPr>
              <a:buNone/>
            </a:pPr>
            <a:endParaRPr lang="en-US" sz="1800" dirty="0" smtClean="0"/>
          </a:p>
          <a:p>
            <a:pPr algn="just">
              <a:buNone/>
            </a:pPr>
            <a:r>
              <a:rPr lang="en-US" sz="1800" dirty="0" smtClean="0"/>
              <a:t>	The efficient portfolios all lie on the top edge. A line can be drawn through these efficient portfolios, to obtain the efficient frontier of investment portfolios. A </a:t>
            </a:r>
            <a:r>
              <a:rPr lang="en-US" sz="1800" dirty="0" err="1" smtClean="0"/>
              <a:t>riskaverse</a:t>
            </a:r>
            <a:r>
              <a:rPr lang="en-US" sz="1800" dirty="0" smtClean="0"/>
              <a:t> investor will always choose a portfolio on this efficient frontier.</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3"/>
          <a:srcRect/>
          <a:stretch>
            <a:fillRect/>
          </a:stretch>
        </p:blipFill>
        <p:spPr bwMode="auto">
          <a:xfrm>
            <a:off x="1504950" y="1676400"/>
            <a:ext cx="61341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sz="2000" b="1" dirty="0" smtClean="0"/>
              <a:t>	Investor preferences: indifference theory</a:t>
            </a:r>
          </a:p>
          <a:p>
            <a:pPr>
              <a:buNone/>
            </a:pPr>
            <a:endParaRPr lang="en-US" sz="2000" b="1" dirty="0" smtClean="0"/>
          </a:p>
          <a:p>
            <a:pPr algn="just">
              <a:buNone/>
            </a:pPr>
            <a:r>
              <a:rPr lang="en-US" sz="2000" dirty="0" smtClean="0"/>
              <a:t>	The next question is whether investors might choose any investment portfolio on this efficient frontier, or whether there is any particular portfolio that will be preferred by all investors, above all the other portfolios.</a:t>
            </a:r>
          </a:p>
          <a:p>
            <a:pPr>
              <a:buNone/>
            </a:pPr>
            <a:endParaRPr lang="en-US" sz="2000" dirty="0" smtClean="0"/>
          </a:p>
          <a:p>
            <a:pPr algn="just">
              <a:buNone/>
            </a:pPr>
            <a:r>
              <a:rPr lang="en-US" sz="2000" dirty="0" smtClean="0"/>
              <a:t>	In portfolio theory, this question is answered using the concept of indifference curves and investor preferences.</a:t>
            </a:r>
          </a:p>
          <a:p>
            <a:pPr>
              <a:buNone/>
            </a:pPr>
            <a:endParaRPr lang="en-US" sz="2000" dirty="0" smtClean="0"/>
          </a:p>
          <a:p>
            <a:pPr algn="just">
              <a:buNone/>
            </a:pPr>
            <a:r>
              <a:rPr lang="en-US" sz="2000" dirty="0" smtClean="0"/>
              <a:t>	Risk-averse investors are prepared to accept higher risk for a higher investment return, but may also choose a lower expected return for lower risk. An investor’s preferences for higher returns or less risk can be illustrated in a graph of indifference curves.</a:t>
            </a:r>
            <a:endParaRPr lang="en-US" sz="2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a:srcRect/>
          <a:stretch>
            <a:fillRect/>
          </a:stretch>
        </p:blipFill>
        <p:spPr bwMode="auto">
          <a:xfrm>
            <a:off x="1447800" y="1657350"/>
            <a:ext cx="624840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In this graph, there are three indifference curves, Curve 1, Curve 2 and Curve 3.</a:t>
            </a:r>
          </a:p>
          <a:p>
            <a:r>
              <a:rPr lang="en-US" sz="1800" b="1" dirty="0" smtClean="0"/>
              <a:t>Curve 1 shows the combinations of risk and return that are of equal merit or </a:t>
            </a:r>
            <a:r>
              <a:rPr lang="en-US" sz="1800" dirty="0" smtClean="0"/>
              <a:t>attractiveness to the investor. The investor will be indifferent about choosing any portfolio that lies on this curve.</a:t>
            </a:r>
          </a:p>
          <a:p>
            <a:r>
              <a:rPr lang="en-US" sz="1800" dirty="0" smtClean="0"/>
              <a:t>Similarly, </a:t>
            </a:r>
            <a:r>
              <a:rPr lang="en-US" sz="1800" b="1" dirty="0" smtClean="0"/>
              <a:t>Curve 2 shows the combinations of risk and return that are of equal </a:t>
            </a:r>
            <a:r>
              <a:rPr lang="en-US" sz="1800" dirty="0" smtClean="0"/>
              <a:t>merit or attractiveness to the investor. The investor will be indifferent about choosing any portfolio that lies on this curve. However, the investor will prefer a portfolio on Curve 2 rather than a portfolio on Curve 1, because portfolios on Curve 2 will offer a higher return for less risk than portfolios on Curve 1 (or lower risk for the same return).</a:t>
            </a:r>
          </a:p>
          <a:p>
            <a:r>
              <a:rPr lang="en-US" sz="1800" b="1" dirty="0" smtClean="0"/>
              <a:t>Curve 3 also shows the combinations of risk and return that are of equal merit or </a:t>
            </a:r>
            <a:r>
              <a:rPr lang="en-US" sz="1800" dirty="0" smtClean="0"/>
              <a:t>attractiveness to the investor, and the investor will be indifferent about choosing any portfolio on this curve. However, the investor will prefer a portfolio on Curve 3 rather than a portfolio on Curve 2, because portfolios on Curve 3 will offer a higher return for less risk than portfolios on Curve 2 (or lower risk for the same return).</a:t>
            </a:r>
            <a:endParaRPr lang="en-US"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The conclusion is that investors will select a portfolio for investment that lies on an indifference curve as far to the left on the graph as possible.</a:t>
            </a:r>
          </a:p>
          <a:p>
            <a:pPr>
              <a:buNone/>
            </a:pPr>
            <a:endParaRPr lang="en-US" sz="1800" dirty="0" smtClean="0"/>
          </a:p>
          <a:p>
            <a:r>
              <a:rPr lang="en-US" sz="2000" dirty="0" smtClean="0"/>
              <a:t>The market portfolio</a:t>
            </a:r>
          </a:p>
          <a:p>
            <a:endParaRPr lang="en-US" sz="2000" dirty="0" smtClean="0"/>
          </a:p>
          <a:p>
            <a:pPr algn="just">
              <a:buNone/>
            </a:pPr>
            <a:r>
              <a:rPr lang="en-US" sz="1800" dirty="0" smtClean="0"/>
              <a:t>	We can combine the efficient frontier of portfolios with investors’ indifference curves on the same graph. If we do, the graph will show that there is only one portfolio on the efficient frontier that will </a:t>
            </a:r>
            <a:r>
              <a:rPr lang="en-US" sz="1800" dirty="0" err="1" smtClean="0"/>
              <a:t>maximise</a:t>
            </a:r>
            <a:r>
              <a:rPr lang="en-US" sz="1800" dirty="0" smtClean="0"/>
              <a:t> the satisfaction of investors.</a:t>
            </a:r>
          </a:p>
          <a:p>
            <a:pPr>
              <a:buNone/>
            </a:pPr>
            <a:endParaRPr lang="en-US" sz="1800" dirty="0" smtClean="0"/>
          </a:p>
          <a:p>
            <a:pPr>
              <a:buNone/>
            </a:pPr>
            <a:r>
              <a:rPr lang="en-US" sz="1800" dirty="0" smtClean="0"/>
              <a:t>	This is at point M on the graph below. This is the point where an indifference curve as far to the left as possible touches the efficient frontier.</a:t>
            </a:r>
          </a:p>
          <a:p>
            <a:pPr>
              <a:buNone/>
            </a:pPr>
            <a:endParaRPr lang="en-US"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3"/>
          <a:srcRect/>
          <a:stretch>
            <a:fillRect/>
          </a:stretch>
        </p:blipFill>
        <p:spPr bwMode="auto">
          <a:xfrm>
            <a:off x="937232" y="1600200"/>
            <a:ext cx="7269536"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1732</TotalTime>
  <Words>156</Words>
  <Application>Microsoft Office PowerPoint</Application>
  <PresentationFormat>On-screen Show (4:3)</PresentationFormat>
  <Paragraphs>90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Investment Analysis and  Portfolio management  </vt:lpstr>
      <vt:lpstr>Outline</vt:lpstr>
      <vt:lpstr>Expected return</vt:lpstr>
      <vt:lpstr>Slide 4</vt:lpstr>
      <vt:lpstr>Slide 5</vt:lpstr>
      <vt:lpstr>Slide 6</vt:lpstr>
      <vt:lpstr>Population variance</vt:lpstr>
      <vt:lpstr>Slide 8</vt:lpstr>
      <vt:lpstr>Population variance</vt:lpstr>
      <vt:lpstr>Population Covariance</vt:lpstr>
      <vt:lpstr>Slide 11</vt:lpstr>
      <vt:lpstr>Slide 12</vt:lpstr>
      <vt:lpstr>Choosing an investment portfolio</vt:lpstr>
      <vt:lpstr>Investor preferences</vt:lpstr>
      <vt:lpstr>Slide 15</vt:lpstr>
      <vt:lpstr>Slide 16</vt:lpstr>
      <vt:lpstr>Slide 17</vt:lpstr>
      <vt:lpstr>Slide 18</vt:lpstr>
      <vt:lpstr>Slide 19</vt:lpstr>
      <vt:lpstr>Slide 20</vt:lpstr>
      <vt:lpstr>Slide 21</vt:lpstr>
      <vt:lpstr>Slide 22</vt:lpstr>
      <vt:lpstr>Slide 23</vt:lpstr>
      <vt:lpstr>Slide 24</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187</cp:revision>
  <dcterms:created xsi:type="dcterms:W3CDTF">2013-05-28T09:18:01Z</dcterms:created>
  <dcterms:modified xsi:type="dcterms:W3CDTF">2013-06-14T16:20:36Z</dcterms:modified>
</cp:coreProperties>
</file>