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5"/>
  </p:notesMasterIdLst>
  <p:sldIdLst>
    <p:sldId id="256" r:id="rId2"/>
    <p:sldId id="257" r:id="rId3"/>
    <p:sldId id="305" r:id="rId4"/>
    <p:sldId id="306" r:id="rId5"/>
    <p:sldId id="307" r:id="rId6"/>
    <p:sldId id="308" r:id="rId7"/>
    <p:sldId id="309" r:id="rId8"/>
    <p:sldId id="310" r:id="rId9"/>
    <p:sldId id="304" r:id="rId10"/>
    <p:sldId id="263"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30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Rot="1" noChangeAspect="1" noChangeArrowheads="1" noTextEdit="1"/>
          </p:cNvSpPr>
          <p:nvPr>
            <p:ph type="sldImg"/>
          </p:nvPr>
        </p:nvSpPr>
        <p:spPr>
          <a:ln/>
        </p:spPr>
      </p:sp>
      <p:sp>
        <p:nvSpPr>
          <p:cNvPr id="389123"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6/12/2013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Investment Analysis and </a:t>
            </a:r>
            <a:br>
              <a:rPr lang="en-US" dirty="0" smtClean="0">
                <a:latin typeface="Arial" pitchFamily="34" charset="0"/>
                <a:cs typeface="Arial" pitchFamily="34" charset="0"/>
              </a:rPr>
            </a:br>
            <a:r>
              <a:rPr lang="en-US" dirty="0" smtClean="0">
                <a:latin typeface="Arial" pitchFamily="34" charset="0"/>
                <a:cs typeface="Arial" pitchFamily="34" charset="0"/>
              </a:rPr>
              <a:t>Portfolio management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23</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r>
              <a:rPr lang="en-US" sz="1800" dirty="0" smtClean="0">
                <a:latin typeface="Arial" pitchFamily="34" charset="0"/>
                <a:cs typeface="Arial" pitchFamily="34" charset="0"/>
              </a:rPr>
              <a:t>MM Theory Continued</a:t>
            </a:r>
          </a:p>
          <a:p>
            <a:r>
              <a:rPr lang="en-US" sz="1800" dirty="0" smtClean="0">
                <a:latin typeface="Arial" pitchFamily="34" charset="0"/>
                <a:cs typeface="Arial" pitchFamily="34" charset="0"/>
              </a:rPr>
              <a:t>Arbitrage Gain</a:t>
            </a:r>
          </a:p>
          <a:p>
            <a:r>
              <a:rPr lang="en-US" sz="1800" dirty="0" smtClean="0">
                <a:latin typeface="Arial" pitchFamily="34" charset="0"/>
                <a:cs typeface="Arial" pitchFamily="34" charset="0"/>
              </a:rPr>
              <a:t>Objective</a:t>
            </a:r>
            <a:endParaRPr lang="en-US" sz="1800" dirty="0" smtClean="0">
              <a:latin typeface="Arial" pitchFamily="34" charset="0"/>
              <a:cs typeface="Arial" pitchFamily="34" charset="0"/>
            </a:endParaRPr>
          </a:p>
          <a:p>
            <a:pPr marL="342900" lvl="1" indent="-342900">
              <a:buFont typeface="Arial" pitchFamily="34" charset="0"/>
              <a:buChar char="•"/>
            </a:pPr>
            <a:r>
              <a:rPr lang="en-US" sz="1800" dirty="0" smtClean="0">
                <a:latin typeface="Arial" pitchFamily="34" charset="0"/>
                <a:cs typeface="Arial" pitchFamily="34" charset="0"/>
              </a:rPr>
              <a:t>Portfolio Objective</a:t>
            </a:r>
          </a:p>
          <a:p>
            <a:pPr marL="342900" lvl="1" indent="-342900">
              <a:buFont typeface="Arial" pitchFamily="34" charset="0"/>
              <a:buChar char="•"/>
            </a:pPr>
            <a:r>
              <a:rPr lang="en-US" sz="1800" dirty="0" smtClean="0">
                <a:latin typeface="Arial" pitchFamily="34" charset="0"/>
                <a:cs typeface="Arial" pitchFamily="34" charset="0"/>
              </a:rPr>
              <a:t>Introduction</a:t>
            </a:r>
          </a:p>
          <a:p>
            <a:pPr marL="342900" lvl="1" indent="-342900">
              <a:buFont typeface="Arial" pitchFamily="34" charset="0"/>
              <a:buChar char="•"/>
            </a:pPr>
            <a:r>
              <a:rPr lang="en-US" sz="1800" dirty="0" smtClean="0">
                <a:latin typeface="Arial" pitchFamily="34" charset="0"/>
                <a:cs typeface="Arial" pitchFamily="34" charset="0"/>
              </a:rPr>
              <a:t>Return</a:t>
            </a:r>
          </a:p>
          <a:p>
            <a:pPr marL="342900" lvl="1" indent="-342900">
              <a:buFont typeface="Arial" pitchFamily="34" charset="0"/>
              <a:buChar char="•"/>
            </a:pPr>
            <a:r>
              <a:rPr lang="en-US" sz="1800" dirty="0" smtClean="0">
                <a:latin typeface="Arial" pitchFamily="34" charset="0"/>
                <a:cs typeface="Arial" pitchFamily="34" charset="0"/>
              </a:rPr>
              <a:t>Stock returns</a:t>
            </a:r>
          </a:p>
          <a:p>
            <a:pPr marL="342900" lvl="1" indent="-342900">
              <a:buFont typeface="Arial" pitchFamily="34" charset="0"/>
              <a:buChar char="•"/>
            </a:pPr>
            <a:r>
              <a:rPr lang="en-US" sz="1800" dirty="0" smtClean="0">
                <a:latin typeface="Arial" pitchFamily="34" charset="0"/>
                <a:cs typeface="Arial" pitchFamily="34" charset="0"/>
              </a:rPr>
              <a:t>Portfolio returns</a:t>
            </a:r>
          </a:p>
          <a:p>
            <a:pPr marL="342900" lvl="1" indent="-342900">
              <a:buFont typeface="Arial" pitchFamily="34" charset="0"/>
              <a:buChar char="•"/>
            </a:pPr>
            <a:r>
              <a:rPr lang="en-US" sz="1800" dirty="0" smtClean="0">
                <a:latin typeface="Arial" pitchFamily="34" charset="0"/>
                <a:cs typeface="Arial" pitchFamily="34" charset="0"/>
              </a:rPr>
              <a:t>Portfolio proportion</a:t>
            </a:r>
          </a:p>
          <a:p>
            <a:pPr marL="342900" lvl="1" indent="-342900">
              <a:buFont typeface="Arial" pitchFamily="34" charset="0"/>
              <a:buChar char="•"/>
            </a:pPr>
            <a:r>
              <a:rPr lang="en-US" sz="1800" dirty="0" smtClean="0">
                <a:latin typeface="Arial" pitchFamily="34" charset="0"/>
                <a:cs typeface="Arial" pitchFamily="34" charset="0"/>
              </a:rPr>
              <a:t>Mean return</a:t>
            </a:r>
          </a:p>
          <a:p>
            <a:pPr marL="342900" lvl="1" indent="-342900">
              <a:buNone/>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MM Theory Continued</a:t>
            </a:r>
            <a:endParaRPr lang="en-US" dirty="0"/>
          </a:p>
        </p:txBody>
      </p:sp>
      <p:sp>
        <p:nvSpPr>
          <p:cNvPr id="3" name="Content Placeholder 2"/>
          <p:cNvSpPr>
            <a:spLocks noGrp="1"/>
          </p:cNvSpPr>
          <p:nvPr>
            <p:ph idx="1"/>
          </p:nvPr>
        </p:nvSpPr>
        <p:spPr>
          <a:xfrm>
            <a:off x="457200" y="1143000"/>
            <a:ext cx="8229600" cy="4525963"/>
          </a:xfrm>
        </p:spPr>
        <p:txBody>
          <a:bodyPr>
            <a:noAutofit/>
          </a:bodyPr>
          <a:lstStyle/>
          <a:p>
            <a:pPr algn="just">
              <a:buNone/>
            </a:pPr>
            <a:r>
              <a:rPr lang="en-US" sz="1800" dirty="0" smtClean="0"/>
              <a:t>	The logical conclusions to be drawn from MM's theory with tax is that there is an optimal gearing level and that this is at 99.9% debt in the capital structure.</a:t>
            </a:r>
          </a:p>
          <a:p>
            <a:pPr>
              <a:buNone/>
            </a:pPr>
            <a:endParaRPr lang="en-US" sz="1800" dirty="0" smtClean="0"/>
          </a:p>
          <a:p>
            <a:r>
              <a:rPr lang="en-US" sz="1800" dirty="0" smtClean="0"/>
              <a:t>This implies that the financing decision for a company is vital to its overall market value and that companies should gear up as far as possible..</a:t>
            </a:r>
          </a:p>
          <a:p>
            <a:endParaRPr lang="en-US" sz="1800" dirty="0" smtClean="0"/>
          </a:p>
          <a:p>
            <a:r>
              <a:rPr lang="en-US" sz="1800" dirty="0" smtClean="0"/>
              <a:t>This is not true in practice; companies do not gear up to the hilt. Why not?</a:t>
            </a:r>
          </a:p>
          <a:p>
            <a:endParaRPr lang="en-US" sz="1800" dirty="0" smtClean="0"/>
          </a:p>
          <a:p>
            <a:r>
              <a:rPr lang="en-US" sz="1800" dirty="0" smtClean="0"/>
              <a:t> In practice there are obviously many other factors that will limit this conclusion. These factors include</a:t>
            </a:r>
          </a:p>
          <a:p>
            <a:endParaRPr lang="en-US" sz="1800" dirty="0" smtClean="0"/>
          </a:p>
          <a:p>
            <a:r>
              <a:rPr lang="en-US" sz="1800" dirty="0" smtClean="0"/>
              <a:t> the costs of financial distress;</a:t>
            </a:r>
          </a:p>
          <a:p>
            <a:endParaRPr lang="en-US" sz="1800" dirty="0" smtClean="0"/>
          </a:p>
          <a:p>
            <a:r>
              <a:rPr lang="en-US" sz="1800" dirty="0" smtClean="0"/>
              <a:t> the existence of not only corporate tax but also personal taxes;</a:t>
            </a:r>
          </a:p>
          <a:p>
            <a:endParaRPr lang="en-US" sz="1800" dirty="0" smtClean="0"/>
          </a:p>
          <a:p>
            <a:r>
              <a:rPr lang="en-US" sz="1800" dirty="0" smtClean="0"/>
              <a:t> Thus in practice there are a series of factors that a company will need to consider in deciding how to raise finance.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Arbitrage Gain</a:t>
            </a:r>
            <a:endParaRPr lang="en-US" sz="3200" dirty="0"/>
          </a:p>
        </p:txBody>
      </p:sp>
      <p:sp>
        <p:nvSpPr>
          <p:cNvPr id="3" name="Content Placeholder 2"/>
          <p:cNvSpPr>
            <a:spLocks noGrp="1"/>
          </p:cNvSpPr>
          <p:nvPr>
            <p:ph idx="1"/>
          </p:nvPr>
        </p:nvSpPr>
        <p:spPr/>
        <p:txBody>
          <a:bodyPr>
            <a:normAutofit/>
          </a:bodyPr>
          <a:lstStyle/>
          <a:p>
            <a:pPr algn="just"/>
            <a:r>
              <a:rPr lang="en-US" sz="2000" b="1" u="sng" dirty="0" smtClean="0"/>
              <a:t>Arbitrage Gain:</a:t>
            </a:r>
            <a:r>
              <a:rPr lang="en-US" sz="2000" b="1" dirty="0" smtClean="0"/>
              <a:t> </a:t>
            </a:r>
            <a:r>
              <a:rPr lang="en-US" sz="2000" dirty="0" smtClean="0"/>
              <a:t>“Gain made without incurring additional risk / maintaining risk profile same”</a:t>
            </a:r>
            <a:endParaRPr lang="en-US" sz="2000" dirty="0"/>
          </a:p>
        </p:txBody>
      </p:sp>
      <p:pic>
        <p:nvPicPr>
          <p:cNvPr id="61442" name="Picture 2"/>
          <p:cNvPicPr>
            <a:picLocks noChangeAspect="1" noChangeArrowheads="1"/>
          </p:cNvPicPr>
          <p:nvPr/>
        </p:nvPicPr>
        <p:blipFill>
          <a:blip r:embed="rId2"/>
          <a:srcRect/>
          <a:stretch>
            <a:fillRect/>
          </a:stretch>
        </p:blipFill>
        <p:spPr bwMode="auto">
          <a:xfrm>
            <a:off x="295275" y="2362200"/>
            <a:ext cx="8553450" cy="3829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Practical considerations in choosing a gearing level</a:t>
            </a:r>
            <a:endParaRPr lang="en-US" sz="3200" dirty="0"/>
          </a:p>
        </p:txBody>
      </p:sp>
      <p:sp>
        <p:nvSpPr>
          <p:cNvPr id="3" name="Content Placeholder 2"/>
          <p:cNvSpPr>
            <a:spLocks noGrp="1"/>
          </p:cNvSpPr>
          <p:nvPr>
            <p:ph idx="1"/>
          </p:nvPr>
        </p:nvSpPr>
        <p:spPr/>
        <p:txBody>
          <a:bodyPr>
            <a:normAutofit fontScale="70000" lnSpcReduction="20000"/>
          </a:bodyPr>
          <a:lstStyle/>
          <a:p>
            <a:pPr>
              <a:buNone/>
            </a:pPr>
            <a:r>
              <a:rPr lang="en-US" sz="5500" b="1" dirty="0" smtClean="0"/>
              <a:t> </a:t>
            </a:r>
          </a:p>
          <a:p>
            <a:pPr>
              <a:buNone/>
            </a:pPr>
            <a:r>
              <a:rPr lang="en-US" sz="5500" dirty="0" smtClean="0"/>
              <a:t>These will include:</a:t>
            </a:r>
          </a:p>
          <a:p>
            <a:r>
              <a:rPr lang="en-US" sz="3400" dirty="0" smtClean="0"/>
              <a:t> Business risk of the assets;</a:t>
            </a:r>
          </a:p>
          <a:p>
            <a:r>
              <a:rPr lang="en-US" sz="3400" dirty="0" smtClean="0"/>
              <a:t> Type and quality of the assets;</a:t>
            </a:r>
          </a:p>
          <a:p>
            <a:r>
              <a:rPr lang="en-US" sz="3400" dirty="0" smtClean="0"/>
              <a:t> Expected growth;</a:t>
            </a:r>
          </a:p>
          <a:p>
            <a:r>
              <a:rPr lang="en-US" sz="3400" dirty="0" smtClean="0"/>
              <a:t> Tax position of the shareholders and debt holders.</a:t>
            </a:r>
          </a:p>
          <a:p>
            <a:r>
              <a:rPr lang="en-US" sz="3400" dirty="0" smtClean="0"/>
              <a:t> Internal and external limits to debt availability;</a:t>
            </a:r>
          </a:p>
          <a:p>
            <a:r>
              <a:rPr lang="en-US" sz="3400" dirty="0" smtClean="0"/>
              <a:t> Tax exhaustion.</a:t>
            </a:r>
          </a:p>
          <a:p>
            <a:r>
              <a:rPr lang="en-US" sz="3400" dirty="0" smtClean="0"/>
              <a:t> Agency costs</a:t>
            </a:r>
          </a:p>
          <a:p>
            <a:r>
              <a:rPr lang="en-US" sz="3400" dirty="0" smtClean="0"/>
              <a:t> Issue costs</a:t>
            </a:r>
          </a:p>
          <a:p>
            <a:r>
              <a:rPr lang="en-US" sz="3400" dirty="0" smtClean="0"/>
              <a:t> Market sentiment.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en-US" sz="2000" dirty="0" smtClean="0"/>
              <a:t>These problems are particularly difficult for unquoted companies who have no share to draw on and possibly irregular dividend payments. In this case it would be advisable to use the WACC of a quoted company adjusted for some risk premium.</a:t>
            </a:r>
          </a:p>
          <a:p>
            <a:pPr algn="just"/>
            <a:endParaRPr lang="en-US" sz="2000" dirty="0" smtClean="0"/>
          </a:p>
          <a:p>
            <a:pPr algn="just"/>
            <a:r>
              <a:rPr lang="en-US" sz="2000" dirty="0" smtClean="0"/>
              <a:t>Similar problems apply to the Government. In practice the Government will set a discount rate but alongside the calculations will be a substantial cost benefit exercise to appraise the non financial benefits.</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Conclusion – WACC and MM</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There exist in real life very great problems in estimating discount rate. WACC can be used only in situations where the new project will not materially affect the company’s gearing, and even where this is the case it is only an indicator.</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Focus – WACC and MM</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You should now be able to:</a:t>
            </a:r>
          </a:p>
          <a:p>
            <a:endParaRPr lang="en-US" sz="2000" dirty="0" smtClean="0"/>
          </a:p>
          <a:p>
            <a:r>
              <a:rPr lang="en-US" sz="2000" dirty="0" smtClean="0"/>
              <a:t>understand the weighted average cost of capital, how it is estimated and when it should be used;</a:t>
            </a:r>
          </a:p>
          <a:p>
            <a:pPr algn="just"/>
            <a:r>
              <a:rPr lang="en-US" sz="2000" dirty="0" smtClean="0"/>
              <a:t>discuss the theories of Modigliani and Miller, their assumptions, implications and limitations.</a:t>
            </a:r>
          </a:p>
          <a:p>
            <a:pPr algn="just"/>
            <a:r>
              <a:rPr lang="en-US" sz="2000" dirty="0" smtClean="0"/>
              <a:t>evaluate the impact of varying capital structures on the cost of capital.</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Objective</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To understand portfolio theory and its relevance to decision making and</a:t>
            </a:r>
          </a:p>
          <a:p>
            <a:pPr algn="just">
              <a:buNone/>
            </a:pPr>
            <a:r>
              <a:rPr lang="en-US" sz="2000" dirty="0" smtClean="0"/>
              <a:t>financial management practice.</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noFill/>
          <a:ln/>
        </p:spPr>
        <p:txBody>
          <a:bodyPr anchor="ctr">
            <a:normAutofit/>
          </a:bodyPr>
          <a:lstStyle/>
          <a:p>
            <a:pPr>
              <a:spcBef>
                <a:spcPct val="96000"/>
              </a:spcBef>
            </a:pPr>
            <a:r>
              <a:rPr lang="en-US" sz="3200" dirty="0" smtClean="0"/>
              <a:t>Introduction</a:t>
            </a:r>
            <a:endParaRPr lang="en-US" sz="3200" dirty="0"/>
          </a:p>
        </p:txBody>
      </p:sp>
      <p:sp>
        <p:nvSpPr>
          <p:cNvPr id="210947" name="Rectangle 3"/>
          <p:cNvSpPr>
            <a:spLocks noGrp="1" noChangeArrowheads="1"/>
          </p:cNvSpPr>
          <p:nvPr>
            <p:ph type="body" idx="1"/>
          </p:nvPr>
        </p:nvSpPr>
        <p:spPr>
          <a:noFill/>
          <a:ln/>
        </p:spPr>
        <p:txBody>
          <a:bodyPr>
            <a:noAutofit/>
          </a:bodyPr>
          <a:lstStyle/>
          <a:p>
            <a:pPr algn="just">
              <a:buNone/>
            </a:pPr>
            <a:r>
              <a:rPr lang="en-US" sz="1600" dirty="0" smtClean="0"/>
              <a:t>	</a:t>
            </a:r>
          </a:p>
          <a:p>
            <a:pPr algn="just">
              <a:buNone/>
            </a:pPr>
            <a:r>
              <a:rPr lang="en-US" sz="1600" dirty="0" smtClean="0"/>
              <a:t>	The first steps in investment analysis are to calculate the </a:t>
            </a:r>
            <a:r>
              <a:rPr lang="en-US" sz="1600" b="1" dirty="0" smtClean="0"/>
              <a:t>gains </a:t>
            </a:r>
            <a:r>
              <a:rPr lang="en-US" sz="1600" dirty="0" smtClean="0"/>
              <a:t>from an investment strategy and the </a:t>
            </a:r>
            <a:r>
              <a:rPr lang="en-US" sz="1600" b="1" dirty="0" smtClean="0"/>
              <a:t>risk </a:t>
            </a:r>
            <a:r>
              <a:rPr lang="en-US" sz="1600" dirty="0" smtClean="0"/>
              <a:t>involved in that strategy. </a:t>
            </a:r>
            <a:r>
              <a:rPr lang="en-US" sz="1600" b="1" dirty="0" smtClean="0"/>
              <a:t>Investment analysts choose to measure gains by using the concept of a return.</a:t>
            </a:r>
            <a:r>
              <a:rPr lang="en-US" sz="1600" dirty="0" smtClean="0"/>
              <a:t> This topic will show how returns can be calculated in a variety of circumstances, both for individual assets and for portfolios. Looking back over the past performance of an investment the calculation of risk is just an exercise in computation. Given the data, the formulas will provide the answer. Where the process is interesting is when we look forward to what the return may be in the future. The challenge of investment analysis is that future returns can never be </a:t>
            </a:r>
            <a:r>
              <a:rPr lang="en-US" sz="1600" b="1" dirty="0" smtClean="0"/>
              <a:t>predicted</a:t>
            </a:r>
            <a:r>
              <a:rPr lang="en-US" sz="1600" dirty="0" smtClean="0"/>
              <a:t> exactly. The investor may have beliefs about what the return will be, but the market never fails to deliver surprises. Looking at future returns it is necessary to accommodate their unpredictability by determining the </a:t>
            </a:r>
            <a:r>
              <a:rPr lang="en-US" sz="1600" b="1" dirty="0" smtClean="0"/>
              <a:t>range of possible values</a:t>
            </a:r>
            <a:r>
              <a:rPr lang="en-US" sz="1600" dirty="0" smtClean="0"/>
              <a:t> for the return and the likelihood of each. This provides a value for the expected return from the investment. What remains is to determine just how uncertain the return is. The measure that is used to do this, the variance of return, is the analyst’s measure of risk. Together the expected return and variance of alternative portfolios provide the information needed to compare investment strategies.</a:t>
            </a:r>
            <a:endParaRPr lang="en-US" sz="16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Introduction</a:t>
            </a:r>
            <a:endParaRPr lang="en-US" sz="3200" dirty="0"/>
          </a:p>
        </p:txBody>
      </p:sp>
      <p:sp>
        <p:nvSpPr>
          <p:cNvPr id="3" name="Content Placeholder 2"/>
          <p:cNvSpPr>
            <a:spLocks noGrp="1"/>
          </p:cNvSpPr>
          <p:nvPr>
            <p:ph idx="1"/>
          </p:nvPr>
        </p:nvSpPr>
        <p:spPr/>
        <p:txBody>
          <a:bodyPr>
            <a:normAutofit/>
          </a:bodyPr>
          <a:lstStyle/>
          <a:p>
            <a:pPr algn="just">
              <a:buNone/>
            </a:pPr>
            <a:r>
              <a:rPr lang="en-US" sz="1600" dirty="0" smtClean="0"/>
              <a:t>	At the heart of investment analysis is the observation that the market rewards those willing to bear risk. An investor purchasing an asset faces two potential sources of risk. The future price at which an asset can be sold may be unknown, as may the payments received from ownership of the asset. For a stock, both of these features are immediately apparent. The trading price of stocks changes almost continually on the exchanges. The payment from stocks comes in the form of a dividend. Although companies attempt to maintain some degree of constancy in dividends, they are only a discretionary payment rather than a commitment and their levels are subject to change.</a:t>
            </a:r>
          </a:p>
          <a:p>
            <a:pPr algn="just"/>
            <a:endParaRPr lang="en-US" sz="1600" dirty="0" smtClean="0"/>
          </a:p>
          <a:p>
            <a:pPr algn="just">
              <a:buNone/>
            </a:pPr>
            <a:r>
              <a:rPr lang="en-US" sz="1600" dirty="0" smtClean="0"/>
              <a:t>	In order to guide investment choice, an invest or must be able to quantify both the reward for holding an asset and the risk inherent in that reward. They must also be aware of how the rewards and risks of individual assets interact when the assets are combined into a portfolio.</a:t>
            </a:r>
            <a:endParaRPr lang="en-US" sz="1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Return</a:t>
            </a:r>
            <a:endParaRPr lang="en-US" sz="3200" dirty="0"/>
          </a:p>
        </p:txBody>
      </p:sp>
      <p:sp>
        <p:nvSpPr>
          <p:cNvPr id="3" name="Content Placeholder 2"/>
          <p:cNvSpPr>
            <a:spLocks noGrp="1"/>
          </p:cNvSpPr>
          <p:nvPr>
            <p:ph idx="1"/>
          </p:nvPr>
        </p:nvSpPr>
        <p:spPr/>
        <p:txBody>
          <a:bodyPr>
            <a:normAutofit/>
          </a:bodyPr>
          <a:lstStyle/>
          <a:p>
            <a:pPr algn="just">
              <a:buNone/>
            </a:pPr>
            <a:r>
              <a:rPr lang="en-US" sz="1600" dirty="0" smtClean="0"/>
              <a:t>	The measure of reward that is used in investment analysis is called the return. Although we focus on financial assets, the return can be calculated for any investment provided we know its initial value and its final value. The return is defined as the increase in value over a given time period as a proportion of the initial value. The time over which the return is computed is often called the holding period. Returns can be written in the raw form just defined or, equally well, converted to percentages. All that matters in the choice between the two is that consistency is used throughout a set of calculations. If you start using percentages, they must used everywhere. The calculations here will typically give both. The formula for calculating the return can now be introduced. Letting V0 be the initial value of the investment and V1 the final value at the end of the holding period, the return, r, is defined by</a:t>
            </a:r>
            <a:endParaRPr lang="en-US" sz="1600" dirty="0"/>
          </a:p>
        </p:txBody>
      </p:sp>
      <p:pic>
        <p:nvPicPr>
          <p:cNvPr id="51202" name="Picture 2"/>
          <p:cNvPicPr>
            <a:picLocks noChangeAspect="1" noChangeArrowheads="1"/>
          </p:cNvPicPr>
          <p:nvPr/>
        </p:nvPicPr>
        <p:blipFill>
          <a:blip r:embed="rId2"/>
          <a:srcRect/>
          <a:stretch>
            <a:fillRect/>
          </a:stretch>
        </p:blipFill>
        <p:spPr bwMode="auto">
          <a:xfrm>
            <a:off x="3067050" y="4343400"/>
            <a:ext cx="3009900" cy="771525"/>
          </a:xfrm>
          <a:prstGeom prst="rect">
            <a:avLst/>
          </a:prstGeom>
          <a:noFill/>
          <a:ln w="9525">
            <a:noFill/>
            <a:miter lim="800000"/>
            <a:headEnd/>
            <a:tailEnd/>
          </a:ln>
        </p:spPr>
      </p:pic>
      <p:pic>
        <p:nvPicPr>
          <p:cNvPr id="51203" name="Picture 3"/>
          <p:cNvPicPr>
            <a:picLocks noChangeAspect="1" noChangeArrowheads="1"/>
          </p:cNvPicPr>
          <p:nvPr/>
        </p:nvPicPr>
        <p:blipFill>
          <a:blip r:embed="rId3"/>
          <a:srcRect/>
          <a:stretch>
            <a:fillRect/>
          </a:stretch>
        </p:blipFill>
        <p:spPr bwMode="auto">
          <a:xfrm>
            <a:off x="914400" y="4953000"/>
            <a:ext cx="7522029"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Return</a:t>
            </a:r>
            <a:endParaRPr lang="en-US" sz="3200" dirty="0"/>
          </a:p>
        </p:txBody>
      </p:sp>
      <p:sp>
        <p:nvSpPr>
          <p:cNvPr id="3" name="Content Placeholder 2"/>
          <p:cNvSpPr>
            <a:spLocks noGrp="1"/>
          </p:cNvSpPr>
          <p:nvPr>
            <p:ph idx="1"/>
          </p:nvPr>
        </p:nvSpPr>
        <p:spPr/>
        <p:txBody>
          <a:bodyPr>
            <a:normAutofit/>
          </a:bodyPr>
          <a:lstStyle/>
          <a:p>
            <a:pPr>
              <a:buNone/>
            </a:pPr>
            <a:r>
              <a:rPr lang="en-US" sz="1600" dirty="0" smtClean="0"/>
              <a:t>	An initial investment is made of $10000. One year later, the value of the investment has risen to $12500. The return on the investment is</a:t>
            </a:r>
          </a:p>
          <a:p>
            <a:pPr>
              <a:buNone/>
            </a:pPr>
            <a:endParaRPr lang="en-US" sz="1600" dirty="0" smtClean="0"/>
          </a:p>
          <a:p>
            <a:pPr>
              <a:buNone/>
            </a:pPr>
            <a:endParaRPr lang="en-US" sz="1600" dirty="0" smtClean="0"/>
          </a:p>
          <a:p>
            <a:pPr>
              <a:buNone/>
            </a:pPr>
            <a:endParaRPr lang="en-US" sz="1600" dirty="0" smtClean="0"/>
          </a:p>
          <a:p>
            <a:pPr>
              <a:buNone/>
            </a:pPr>
            <a:endParaRPr lang="en-US" sz="1600" dirty="0" smtClean="0"/>
          </a:p>
          <a:p>
            <a:pPr algn="just">
              <a:buNone/>
            </a:pPr>
            <a:r>
              <a:rPr lang="en-US" sz="1600" dirty="0" smtClean="0"/>
              <a:t>	It should be emphasized that the return is always measured relative to a time period. The example used a year as the time period, which is the conventional period over which most returns are expressed. For instance, interest rates on bonds and deposit accounts are usually quoted at an annual rate. The precise description of the return in the example is consequently that the return on the investment was 25% per year. Other time periods may be encountered such as a month, a weeks or even a day. Detailed analysis of stock prices often employs daily returns.</a:t>
            </a:r>
            <a:endParaRPr lang="en-US" sz="1600" dirty="0"/>
          </a:p>
        </p:txBody>
      </p:sp>
      <p:pic>
        <p:nvPicPr>
          <p:cNvPr id="52226" name="Picture 2"/>
          <p:cNvPicPr>
            <a:picLocks noChangeAspect="1" noChangeArrowheads="1"/>
          </p:cNvPicPr>
          <p:nvPr/>
        </p:nvPicPr>
        <p:blipFill>
          <a:blip r:embed="rId2"/>
          <a:srcRect/>
          <a:stretch>
            <a:fillRect/>
          </a:stretch>
        </p:blipFill>
        <p:spPr bwMode="auto">
          <a:xfrm>
            <a:off x="823913" y="2400300"/>
            <a:ext cx="7496175" cy="800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Return</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Example:</a:t>
            </a:r>
          </a:p>
          <a:p>
            <a:pPr algn="just">
              <a:buNone/>
            </a:pPr>
            <a:endParaRPr lang="en-US" sz="2000" dirty="0" smtClean="0"/>
          </a:p>
          <a:p>
            <a:pPr algn="just">
              <a:buNone/>
            </a:pPr>
            <a:r>
              <a:rPr lang="en-US" sz="2000" dirty="0" smtClean="0"/>
              <a:t>	An investment initially costs $5000. Three months later, the investment is sold for $6000. The return on the investment is</a:t>
            </a:r>
            <a:endParaRPr lang="en-US" sz="2000" dirty="0"/>
          </a:p>
        </p:txBody>
      </p:sp>
      <p:pic>
        <p:nvPicPr>
          <p:cNvPr id="53250" name="Picture 2"/>
          <p:cNvPicPr>
            <a:picLocks noChangeAspect="1" noChangeArrowheads="1"/>
          </p:cNvPicPr>
          <p:nvPr/>
        </p:nvPicPr>
        <p:blipFill>
          <a:blip r:embed="rId2"/>
          <a:srcRect/>
          <a:stretch>
            <a:fillRect/>
          </a:stretch>
        </p:blipFill>
        <p:spPr bwMode="auto">
          <a:xfrm>
            <a:off x="2209800" y="3195918"/>
            <a:ext cx="1905000" cy="842682"/>
          </a:xfrm>
          <a:prstGeom prst="rect">
            <a:avLst/>
          </a:prstGeom>
          <a:noFill/>
          <a:ln w="9525">
            <a:noFill/>
            <a:miter lim="800000"/>
            <a:headEnd/>
            <a:tailEnd/>
          </a:ln>
        </p:spPr>
      </p:pic>
      <p:pic>
        <p:nvPicPr>
          <p:cNvPr id="53251" name="Picture 3"/>
          <p:cNvPicPr>
            <a:picLocks noChangeAspect="1" noChangeArrowheads="1"/>
          </p:cNvPicPr>
          <p:nvPr/>
        </p:nvPicPr>
        <p:blipFill>
          <a:blip r:embed="rId3"/>
          <a:srcRect/>
          <a:stretch>
            <a:fillRect/>
          </a:stretch>
        </p:blipFill>
        <p:spPr bwMode="auto">
          <a:xfrm>
            <a:off x="4219575" y="3200400"/>
            <a:ext cx="2943225"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Stock returns</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This process for the calculation of a return can be applied to stocks. In doing so, it is necessary to take care with the payment of dividends since these must be included as part of the return. We first show how to calculate the return for a stock that does not pay a dividend and then extend the calculation to include dividends.</a:t>
            </a:r>
          </a:p>
          <a:p>
            <a:endParaRPr lang="en-US" sz="1800" dirty="0" smtClean="0"/>
          </a:p>
          <a:p>
            <a:pPr algn="just">
              <a:buNone/>
            </a:pPr>
            <a:r>
              <a:rPr lang="en-US" sz="1800" dirty="0" smtClean="0"/>
              <a:t>	Consider a stock that pays no dividends for the period over which the return is to be calculated Assume that this period is one year. In the formula for the return, we take the initial value, V0, to be the purchase price of the stock and the final value, V1, to be its trading price one year later. If the initial price of the stock is p (0) and the final price p (1) then return on the stock is</a:t>
            </a:r>
            <a:endParaRPr lang="en-US" sz="1800" dirty="0"/>
          </a:p>
        </p:txBody>
      </p:sp>
      <p:pic>
        <p:nvPicPr>
          <p:cNvPr id="54274" name="Picture 2"/>
          <p:cNvPicPr>
            <a:picLocks noChangeAspect="1" noChangeArrowheads="1"/>
          </p:cNvPicPr>
          <p:nvPr/>
        </p:nvPicPr>
        <p:blipFill>
          <a:blip r:embed="rId3"/>
          <a:srcRect/>
          <a:stretch>
            <a:fillRect/>
          </a:stretch>
        </p:blipFill>
        <p:spPr bwMode="auto">
          <a:xfrm>
            <a:off x="3276600" y="5095875"/>
            <a:ext cx="2590800" cy="695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Stock returns</a:t>
            </a:r>
            <a:endParaRPr lang="en-US" sz="3200" dirty="0"/>
          </a:p>
        </p:txBody>
      </p:sp>
      <p:sp>
        <p:nvSpPr>
          <p:cNvPr id="3" name="Content Placeholder 2"/>
          <p:cNvSpPr>
            <a:spLocks noGrp="1"/>
          </p:cNvSpPr>
          <p:nvPr>
            <p:ph idx="1"/>
          </p:nvPr>
        </p:nvSpPr>
        <p:spPr/>
        <p:txBody>
          <a:bodyPr>
            <a:noAutofit/>
          </a:bodyPr>
          <a:lstStyle/>
          <a:p>
            <a:pPr>
              <a:buNone/>
            </a:pPr>
            <a:r>
              <a:rPr lang="en-US" sz="1800" dirty="0" smtClean="0"/>
              <a:t>	Example</a:t>
            </a:r>
          </a:p>
          <a:p>
            <a:pPr>
              <a:buNone/>
            </a:pPr>
            <a:endParaRPr lang="en-US" sz="1800" dirty="0" smtClean="0"/>
          </a:p>
          <a:p>
            <a:pPr algn="just">
              <a:buNone/>
            </a:pPr>
            <a:r>
              <a:rPr lang="en-US" sz="1800" dirty="0" smtClean="0"/>
              <a:t>	The price of Lastminute.com stock trading in London on May 29 2012 was £0.77. The price at close of trading on May 28 2013 was £1.39. No dividends were paid. The return for the year of this stock is given by</a:t>
            </a:r>
          </a:p>
          <a:p>
            <a:pPr algn="just">
              <a:buNone/>
            </a:pPr>
            <a:endParaRPr lang="en-US" sz="1800" dirty="0" smtClean="0"/>
          </a:p>
          <a:p>
            <a:pPr algn="just">
              <a:buNone/>
            </a:pPr>
            <a:endParaRPr lang="en-US" sz="1800" dirty="0" smtClean="0"/>
          </a:p>
          <a:p>
            <a:pPr algn="just">
              <a:buNone/>
            </a:pPr>
            <a:endParaRPr lang="en-US" sz="1800" dirty="0" smtClean="0"/>
          </a:p>
          <a:p>
            <a:pPr algn="just">
              <a:buNone/>
            </a:pPr>
            <a:endParaRPr lang="en-US" sz="1800" dirty="0" smtClean="0"/>
          </a:p>
          <a:p>
            <a:pPr algn="just">
              <a:buNone/>
            </a:pPr>
            <a:r>
              <a:rPr lang="en-US" sz="1800" dirty="0" smtClean="0"/>
              <a:t>	This calculation can now be extended to include the payment of dividends. To understand the calculation it needs to be observed that the return is capturing the increase in an investor’s wealth. Since dividend payments are an addition to wealth, they need to be included in the calculation of the return. In fact, the total increase in wealth from holding the stock is the sum of its price increase plus the dividend received. So, in the formula for the return, the dividend is added to the final stock price.</a:t>
            </a:r>
          </a:p>
          <a:p>
            <a:pPr>
              <a:buNone/>
            </a:pPr>
            <a:r>
              <a:rPr lang="en-US" sz="1800" dirty="0" smtClean="0"/>
              <a:t>	</a:t>
            </a:r>
          </a:p>
          <a:p>
            <a:pPr algn="just">
              <a:buNone/>
            </a:pPr>
            <a:r>
              <a:rPr lang="en-US" sz="1800" dirty="0" smtClean="0"/>
              <a:t>	</a:t>
            </a:r>
            <a:endParaRPr lang="en-US" sz="1800" dirty="0"/>
          </a:p>
        </p:txBody>
      </p:sp>
      <p:pic>
        <p:nvPicPr>
          <p:cNvPr id="55298" name="Picture 2"/>
          <p:cNvPicPr>
            <a:picLocks noChangeAspect="1" noChangeArrowheads="1"/>
          </p:cNvPicPr>
          <p:nvPr/>
        </p:nvPicPr>
        <p:blipFill>
          <a:blip r:embed="rId3"/>
          <a:srcRect/>
          <a:stretch>
            <a:fillRect/>
          </a:stretch>
        </p:blipFill>
        <p:spPr bwMode="auto">
          <a:xfrm>
            <a:off x="2433638" y="3267075"/>
            <a:ext cx="4276725" cy="695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Stock returns</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Letting d denote the dividend paid by a stock over the period under consideration, this gives the formula for the return</a:t>
            </a:r>
          </a:p>
          <a:p>
            <a:endParaRPr lang="en-US" sz="1800" dirty="0" smtClean="0"/>
          </a:p>
          <a:p>
            <a:endParaRPr lang="en-US" sz="1800" dirty="0" smtClean="0"/>
          </a:p>
          <a:p>
            <a:endParaRPr lang="en-US" sz="1800" dirty="0" smtClean="0"/>
          </a:p>
          <a:p>
            <a:r>
              <a:rPr lang="en-US" sz="1800" dirty="0" smtClean="0"/>
              <a:t>Example</a:t>
            </a:r>
          </a:p>
          <a:p>
            <a:pPr algn="just">
              <a:buNone/>
            </a:pPr>
            <a:endParaRPr lang="en-US" sz="1800" dirty="0" smtClean="0"/>
          </a:p>
          <a:p>
            <a:pPr algn="just">
              <a:buNone/>
            </a:pPr>
            <a:r>
              <a:rPr lang="en-US" sz="1800" dirty="0" smtClean="0"/>
              <a:t>	The price of IBM stock trading in New York on May 29 2012 was $80.96. The price on May 28 2013 was $87.57. A total of $0.61 was paid in dividends over the year in four payments of $0.15, $0.15, $0.15 and $0.16. The return over the year on IBM stock was</a:t>
            </a:r>
            <a:endParaRPr lang="en-US" sz="1800" dirty="0"/>
          </a:p>
        </p:txBody>
      </p:sp>
      <p:pic>
        <p:nvPicPr>
          <p:cNvPr id="56322" name="Picture 2"/>
          <p:cNvPicPr>
            <a:picLocks noChangeAspect="1" noChangeArrowheads="1"/>
          </p:cNvPicPr>
          <p:nvPr/>
        </p:nvPicPr>
        <p:blipFill>
          <a:blip r:embed="rId3"/>
          <a:srcRect/>
          <a:stretch>
            <a:fillRect/>
          </a:stretch>
        </p:blipFill>
        <p:spPr bwMode="auto">
          <a:xfrm>
            <a:off x="2981325" y="2438400"/>
            <a:ext cx="3181350" cy="790575"/>
          </a:xfrm>
          <a:prstGeom prst="rect">
            <a:avLst/>
          </a:prstGeom>
          <a:noFill/>
          <a:ln w="9525">
            <a:noFill/>
            <a:miter lim="800000"/>
            <a:headEnd/>
            <a:tailEnd/>
          </a:ln>
        </p:spPr>
      </p:pic>
      <p:pic>
        <p:nvPicPr>
          <p:cNvPr id="56323" name="Picture 3"/>
          <p:cNvPicPr>
            <a:picLocks noChangeAspect="1" noChangeArrowheads="1"/>
          </p:cNvPicPr>
          <p:nvPr/>
        </p:nvPicPr>
        <p:blipFill>
          <a:blip r:embed="rId4"/>
          <a:srcRect/>
          <a:stretch>
            <a:fillRect/>
          </a:stretch>
        </p:blipFill>
        <p:spPr bwMode="auto">
          <a:xfrm>
            <a:off x="1957388" y="5334000"/>
            <a:ext cx="5229225"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Autofit/>
          </a:bodyPr>
          <a:lstStyle/>
          <a:p>
            <a:pPr algn="just"/>
            <a:r>
              <a:rPr lang="en-US" sz="1800" dirty="0" smtClean="0"/>
              <a:t>It was noted in the introduction that the definition of a return could be applied to any form of investment, not just to individual assets. The purchase of a portfolio is an example of an investment and consequently a return can be calculated. The calculation of the return on a portfolio can be accomplished in two ways. Firstly, the initial and final values of the portfolio can be determined, dividends added to the final value and the return computed. Alternatively, the prices and payments of the individual assets, and the holding of those assets, can be used directly. </a:t>
            </a:r>
            <a:r>
              <a:rPr lang="en-US" sz="1800" dirty="0" err="1" smtClean="0"/>
              <a:t>Focussing</a:t>
            </a:r>
            <a:r>
              <a:rPr lang="en-US" sz="1800" dirty="0" smtClean="0"/>
              <a:t> first on the total value of the portfolio, if the initial value is V0, the final value V1 and dividends received are d, then the return is given by</a:t>
            </a:r>
            <a:endParaRPr lang="en-US" sz="1800" dirty="0"/>
          </a:p>
        </p:txBody>
      </p:sp>
      <p:pic>
        <p:nvPicPr>
          <p:cNvPr id="57346" name="Picture 2"/>
          <p:cNvPicPr>
            <a:picLocks noChangeAspect="1" noChangeArrowheads="1"/>
          </p:cNvPicPr>
          <p:nvPr/>
        </p:nvPicPr>
        <p:blipFill>
          <a:blip r:embed="rId3"/>
          <a:srcRect/>
          <a:stretch>
            <a:fillRect/>
          </a:stretch>
        </p:blipFill>
        <p:spPr bwMode="auto">
          <a:xfrm>
            <a:off x="3043238" y="4714875"/>
            <a:ext cx="3057525" cy="771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Example</a:t>
            </a:r>
          </a:p>
          <a:p>
            <a:pPr>
              <a:buNone/>
            </a:pPr>
            <a:endParaRPr lang="en-US" sz="2000" dirty="0" smtClean="0"/>
          </a:p>
          <a:p>
            <a:pPr algn="just">
              <a:buNone/>
            </a:pPr>
            <a:r>
              <a:rPr lang="en-US" sz="2000" dirty="0" smtClean="0"/>
              <a:t>	A portfolio of 200 General Motors stock and 100 IBM stock is purchased for $20696 on May 29 2012. The value of the portfolio on May 28 2013 was $15697. A total of $461 in dividends was received. The return over the year on the portfolio is</a:t>
            </a:r>
            <a:endParaRPr lang="en-US" sz="2000" dirty="0"/>
          </a:p>
        </p:txBody>
      </p:sp>
      <p:pic>
        <p:nvPicPr>
          <p:cNvPr id="58370" name="Picture 2"/>
          <p:cNvPicPr>
            <a:picLocks noChangeAspect="1" noChangeArrowheads="1"/>
          </p:cNvPicPr>
          <p:nvPr/>
        </p:nvPicPr>
        <p:blipFill>
          <a:blip r:embed="rId3"/>
          <a:srcRect/>
          <a:stretch>
            <a:fillRect/>
          </a:stretch>
        </p:blipFill>
        <p:spPr bwMode="auto">
          <a:xfrm>
            <a:off x="1828800" y="3962401"/>
            <a:ext cx="5694405"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rmAutofit/>
          </a:bodyPr>
          <a:lstStyle/>
          <a:p>
            <a:pPr algn="just">
              <a:buNone/>
            </a:pPr>
            <a:r>
              <a:rPr lang="en-US" sz="1800" dirty="0" smtClean="0"/>
              <a:t>	The return on a portfolio can also be calculated by using the prices of the assets in the portfolio and the quantities held of each. Assume that an investor has constructed a portfolio composed of N different assets. The quantity held of asset </a:t>
            </a:r>
            <a:r>
              <a:rPr lang="en-US" sz="1800" dirty="0" err="1" smtClean="0"/>
              <a:t>i</a:t>
            </a:r>
            <a:r>
              <a:rPr lang="en-US" sz="1800" dirty="0" smtClean="0"/>
              <a:t> is </a:t>
            </a:r>
            <a:r>
              <a:rPr lang="en-US" sz="1800" dirty="0" err="1" smtClean="0"/>
              <a:t>ai</a:t>
            </a:r>
            <a:r>
              <a:rPr lang="en-US" sz="1800" dirty="0" smtClean="0"/>
              <a:t>. If the initial price of asset </a:t>
            </a:r>
            <a:r>
              <a:rPr lang="en-US" sz="1800" dirty="0" err="1" smtClean="0"/>
              <a:t>i</a:t>
            </a:r>
            <a:r>
              <a:rPr lang="en-US" sz="1800" dirty="0" smtClean="0"/>
              <a:t> is pi (0) and the final price pi (1) , then the initial value of the portfolio is</a:t>
            </a:r>
            <a:endParaRPr lang="en-US" sz="1800" dirty="0"/>
          </a:p>
        </p:txBody>
      </p:sp>
      <p:pic>
        <p:nvPicPr>
          <p:cNvPr id="59394" name="Picture 2"/>
          <p:cNvPicPr>
            <a:picLocks noChangeAspect="1" noChangeArrowheads="1"/>
          </p:cNvPicPr>
          <p:nvPr/>
        </p:nvPicPr>
        <p:blipFill>
          <a:blip r:embed="rId3"/>
          <a:srcRect/>
          <a:stretch>
            <a:fillRect/>
          </a:stretch>
        </p:blipFill>
        <p:spPr bwMode="auto">
          <a:xfrm>
            <a:off x="1195388" y="3505200"/>
            <a:ext cx="6753225" cy="1809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a:t>
            </a:r>
            <a:r>
              <a:rPr lang="en-US" sz="1800" dirty="0" smtClean="0"/>
              <a:t>If there are no dividends, then these can be used to calculate the return as</a:t>
            </a:r>
            <a:endParaRPr lang="en-US" sz="1800" dirty="0"/>
          </a:p>
        </p:txBody>
      </p:sp>
      <p:pic>
        <p:nvPicPr>
          <p:cNvPr id="60418" name="Picture 2"/>
          <p:cNvPicPr>
            <a:picLocks noChangeAspect="1" noChangeArrowheads="1"/>
          </p:cNvPicPr>
          <p:nvPr/>
        </p:nvPicPr>
        <p:blipFill>
          <a:blip r:embed="rId3"/>
          <a:srcRect/>
          <a:stretch>
            <a:fillRect/>
          </a:stretch>
        </p:blipFill>
        <p:spPr bwMode="auto">
          <a:xfrm>
            <a:off x="2019300" y="3819525"/>
            <a:ext cx="5105400" cy="1133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Portfolio Return</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Example</a:t>
            </a:r>
          </a:p>
          <a:p>
            <a:pPr>
              <a:buNone/>
            </a:pPr>
            <a:endParaRPr lang="en-US" sz="1800" dirty="0" smtClean="0"/>
          </a:p>
          <a:p>
            <a:pPr>
              <a:buNone/>
            </a:pPr>
            <a:r>
              <a:rPr lang="en-US" sz="1800" dirty="0" smtClean="0"/>
              <a:t>	Consider the portfolio of three stocks described in the table.</a:t>
            </a:r>
            <a:endParaRPr lang="en-US" sz="1800" dirty="0"/>
          </a:p>
        </p:txBody>
      </p:sp>
      <p:pic>
        <p:nvPicPr>
          <p:cNvPr id="61442" name="Picture 2"/>
          <p:cNvPicPr>
            <a:picLocks noChangeAspect="1" noChangeArrowheads="1"/>
          </p:cNvPicPr>
          <p:nvPr/>
        </p:nvPicPr>
        <p:blipFill>
          <a:blip r:embed="rId3"/>
          <a:srcRect/>
          <a:stretch>
            <a:fillRect/>
          </a:stretch>
        </p:blipFill>
        <p:spPr bwMode="auto">
          <a:xfrm>
            <a:off x="1176338" y="2886075"/>
            <a:ext cx="6791325" cy="2447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976</TotalTime>
  <Words>382</Words>
  <Application>Microsoft Office PowerPoint</Application>
  <PresentationFormat>On-screen Show (4:3)</PresentationFormat>
  <Paragraphs>118</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Investment Analysis and  Portfolio management  </vt:lpstr>
      <vt:lpstr>Outline</vt:lpstr>
      <vt:lpstr>MM Theory Continued</vt:lpstr>
      <vt:lpstr>Arbitrage Gain</vt:lpstr>
      <vt:lpstr>Practical considerations in choosing a gearing level</vt:lpstr>
      <vt:lpstr>Slide 6</vt:lpstr>
      <vt:lpstr>Conclusion – WACC and MM</vt:lpstr>
      <vt:lpstr>Focus – WACC and MM</vt:lpstr>
      <vt:lpstr>Objective</vt:lpstr>
      <vt:lpstr>Introduction</vt:lpstr>
      <vt:lpstr>Introduction</vt:lpstr>
      <vt:lpstr>Return</vt:lpstr>
      <vt:lpstr>Return</vt:lpstr>
      <vt:lpstr>Return</vt:lpstr>
      <vt:lpstr>Stock returns</vt:lpstr>
      <vt:lpstr>Stock returns</vt:lpstr>
      <vt:lpstr>Stock returns</vt:lpstr>
      <vt:lpstr>Portfolio Return</vt:lpstr>
      <vt:lpstr>Portfolio Return</vt:lpstr>
      <vt:lpstr>Portfolio Return</vt:lpstr>
      <vt:lpstr>Portfolio Return</vt:lpstr>
      <vt:lpstr>Portfolio Return</vt:lpstr>
      <vt:lpstr>Slide 23</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Administrator</cp:lastModifiedBy>
  <cp:revision>158</cp:revision>
  <dcterms:created xsi:type="dcterms:W3CDTF">2013-05-28T09:18:01Z</dcterms:created>
  <dcterms:modified xsi:type="dcterms:W3CDTF">2013-06-12T15:23:40Z</dcterms:modified>
</cp:coreProperties>
</file>