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0"/>
  </p:notesMasterIdLst>
  <p:sldIdLst>
    <p:sldId id="256" r:id="rId2"/>
    <p:sldId id="257" r:id="rId3"/>
    <p:sldId id="284" r:id="rId4"/>
    <p:sldId id="319" r:id="rId5"/>
    <p:sldId id="320" r:id="rId6"/>
    <p:sldId id="321" r:id="rId7"/>
    <p:sldId id="322" r:id="rId8"/>
    <p:sldId id="323" r:id="rId9"/>
    <p:sldId id="324" r:id="rId10"/>
    <p:sldId id="311" r:id="rId11"/>
    <p:sldId id="293" r:id="rId12"/>
    <p:sldId id="294" r:id="rId13"/>
    <p:sldId id="295" r:id="rId14"/>
    <p:sldId id="313" r:id="rId15"/>
    <p:sldId id="297" r:id="rId16"/>
    <p:sldId id="298" r:id="rId17"/>
    <p:sldId id="299" r:id="rId18"/>
    <p:sldId id="32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12-Jun-13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315E6C-FB61-4EE5-B106-C600EE34320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12-Jun-13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12-Jun-13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22</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US" sz="1800" dirty="0" smtClean="0">
                <a:latin typeface="Arial" pitchFamily="34" charset="0"/>
                <a:cs typeface="Arial" pitchFamily="34" charset="0"/>
              </a:rPr>
              <a:t>	RECAP</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a:t>
            </a:r>
            <a:r>
              <a:rPr lang="en-US" sz="1800" dirty="0" smtClean="0"/>
              <a:t>MODIGLIANI AND MILLER’S THEORY</a:t>
            </a:r>
            <a:endParaRPr lang="en-US" sz="1800" dirty="0" smtClean="0">
              <a:latin typeface="Arial" pitchFamily="34" charset="0"/>
              <a:cs typeface="Arial" pitchFamily="34" charset="0"/>
            </a:endParaRP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Modigliani and Miller revised their arguments to allow for the fact that there is tax relief on interest. You do not need to know the arguments they used to reach their conclusions, but you must know what their conclusions were. You should also know and be able to apply the formulae described below.</a:t>
            </a:r>
          </a:p>
          <a:p>
            <a:pPr algn="just"/>
            <a:endParaRPr lang="en-US" sz="2000" dirty="0" smtClean="0"/>
          </a:p>
          <a:p>
            <a:pPr>
              <a:buNone/>
            </a:pPr>
            <a:r>
              <a:rPr lang="en-US" sz="2000" dirty="0" smtClean="0"/>
              <a:t>	Modigliani and Miller argued that allowing for corporate taxation and tax relief on interest, an increase in gearing will have the following effect:</a:t>
            </a:r>
          </a:p>
          <a:p>
            <a:r>
              <a:rPr lang="en-US" sz="2000" dirty="0" smtClean="0"/>
              <a:t>As the level of gearing increases, there is a greater proportion of cheaper debt capital in the capital structure of the firm. However, the cost of equity rises as gearing increases.</a:t>
            </a:r>
          </a:p>
          <a:p>
            <a:r>
              <a:rPr lang="en-US" sz="2000" dirty="0" smtClean="0"/>
              <a:t>As gearing increases, the net effect of the greater proportion of cheaper debt and the higher cost of equity is that the WACC becomes lower. Increases in gearing result in a reduction in the WACC.</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sp>
        <p:nvSpPr>
          <p:cNvPr id="3" name="Content Placeholder 2"/>
          <p:cNvSpPr>
            <a:spLocks noGrp="1"/>
          </p:cNvSpPr>
          <p:nvPr>
            <p:ph idx="1"/>
          </p:nvPr>
        </p:nvSpPr>
        <p:spPr>
          <a:xfrm>
            <a:off x="457200" y="1600200"/>
            <a:ext cx="8229600" cy="4876800"/>
          </a:xfrm>
        </p:spPr>
        <p:txBody>
          <a:bodyPr>
            <a:noAutofit/>
          </a:bodyPr>
          <a:lstStyle/>
          <a:p>
            <a:pPr algn="just"/>
            <a:r>
              <a:rPr lang="en-US" sz="2000" dirty="0" smtClean="0"/>
              <a:t>The WACC is therefore at its lowest at the highest practicable level of gearing. (There are practical limitations on gearing that stop it from reaching very high levels. For example, lenders will not provide more debt capital except at a much higher cost, due to the high credit risk).</a:t>
            </a:r>
          </a:p>
          <a:p>
            <a:pPr algn="just"/>
            <a:r>
              <a:rPr lang="en-US" sz="2000" dirty="0" smtClean="0"/>
              <a:t>The total value of the company is therefore higher for a geared company than for an identical all-equity company. The value of a company will rise, for a given level of annual cash profits before interest, as its gearing increases.</a:t>
            </a:r>
          </a:p>
          <a:p>
            <a:pPr algn="just">
              <a:buNone/>
            </a:pPr>
            <a:r>
              <a:rPr lang="en-US" sz="2000" dirty="0" smtClean="0"/>
              <a:t>	</a:t>
            </a:r>
          </a:p>
          <a:p>
            <a:pPr algn="just">
              <a:buNone/>
            </a:pPr>
            <a:r>
              <a:rPr lang="en-US" sz="2000" dirty="0" smtClean="0"/>
              <a:t>	Modigliani and Miller therefore reached the conclusion that because of tax relief on interest, there is an optimum level of gearing that a company should be trying to achieve. A company should be trying to make its gearing as high as possible, to the maximum practicable level, in order to </a:t>
            </a:r>
            <a:r>
              <a:rPr lang="en-US" sz="2000" dirty="0" err="1" smtClean="0"/>
              <a:t>maximise</a:t>
            </a:r>
            <a:r>
              <a:rPr lang="en-US" sz="2000" dirty="0" smtClean="0"/>
              <a:t> its value.</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pic>
        <p:nvPicPr>
          <p:cNvPr id="62466" name="Picture 2"/>
          <p:cNvPicPr>
            <a:picLocks noChangeAspect="1" noChangeArrowheads="1"/>
          </p:cNvPicPr>
          <p:nvPr/>
        </p:nvPicPr>
        <p:blipFill>
          <a:blip r:embed="rId3"/>
          <a:srcRect/>
          <a:stretch>
            <a:fillRect/>
          </a:stretch>
        </p:blipFill>
        <p:spPr bwMode="auto">
          <a:xfrm>
            <a:off x="1647824" y="1564622"/>
            <a:ext cx="7066864" cy="37693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sp>
        <p:nvSpPr>
          <p:cNvPr id="3" name="Content Placeholder 2"/>
          <p:cNvSpPr>
            <a:spLocks noGrp="1"/>
          </p:cNvSpPr>
          <p:nvPr>
            <p:ph idx="1"/>
          </p:nvPr>
        </p:nvSpPr>
        <p:spPr/>
        <p:txBody>
          <a:bodyPr>
            <a:noAutofit/>
          </a:bodyPr>
          <a:lstStyle/>
          <a:p>
            <a:r>
              <a:rPr lang="en-US" sz="2000" dirty="0" smtClean="0"/>
              <a:t>Modigliani and Miller’s arguments, allowing taxation, can be </a:t>
            </a:r>
            <a:r>
              <a:rPr lang="en-US" sz="2000" dirty="0" err="1" smtClean="0"/>
              <a:t>summarised</a:t>
            </a:r>
            <a:r>
              <a:rPr lang="en-US" sz="2000" dirty="0" smtClean="0"/>
              <a:t> as two propositions.</a:t>
            </a:r>
          </a:p>
          <a:p>
            <a:pPr algn="just"/>
            <a:r>
              <a:rPr lang="en-US" sz="2000" b="1" dirty="0" smtClean="0"/>
              <a:t>Proposition 1. The WACC falls continually as the level of gearing increases. In </a:t>
            </a:r>
            <a:r>
              <a:rPr lang="en-US" sz="2000" dirty="0" smtClean="0"/>
              <a:t>theory, the lowest cost of capital is where gearing is 100% and the company is financed entirely by debt. (Modigliani and Miller </a:t>
            </a:r>
            <a:r>
              <a:rPr lang="en-US" sz="2000" dirty="0" err="1" smtClean="0"/>
              <a:t>recognised</a:t>
            </a:r>
            <a:r>
              <a:rPr lang="en-US" sz="2000" dirty="0" smtClean="0"/>
              <a:t>, however, that ‘financial distress’ factors have an effect at high levels of gearing, increasing the cost of debt and the WACC.) For companies with identical annual profits and identical business risk characteristics, their total market value (equity plus debt) will be higher for a company with higher gearing.</a:t>
            </a:r>
          </a:p>
          <a:p>
            <a:endParaRPr lang="en-US" sz="2000" b="1" dirty="0" smtClean="0"/>
          </a:p>
          <a:p>
            <a:r>
              <a:rPr lang="en-US" sz="2000" b="1" dirty="0" smtClean="0"/>
              <a:t>Proposition 2. The cost of equity rises as the gearing increases. There is a </a:t>
            </a:r>
            <a:r>
              <a:rPr lang="en-US" sz="2000" dirty="0" smtClean="0"/>
              <a:t>positive correlation between the cost of equity and gearing (as measured by the debt/equity ratio).</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There are three formulae for the Modigliani and Miller theory, allowing for corporate taxation. These are shown below. The letter ‘U’ refers to an </a:t>
            </a:r>
            <a:r>
              <a:rPr lang="en-US" sz="2000" dirty="0" err="1" smtClean="0"/>
              <a:t>ungeared</a:t>
            </a:r>
            <a:r>
              <a:rPr lang="en-US" sz="2000" dirty="0" smtClean="0"/>
              <a:t> company (all-equity company) and the letter ‘G’ refers to a geared company.</a:t>
            </a:r>
          </a:p>
          <a:p>
            <a:pPr>
              <a:buNone/>
            </a:pPr>
            <a:endParaRPr lang="en-US" sz="2000" dirty="0" smtClean="0"/>
          </a:p>
          <a:p>
            <a:pPr>
              <a:buNone/>
            </a:pPr>
            <a:r>
              <a:rPr lang="en-US" sz="2000" dirty="0" smtClean="0"/>
              <a:t>(1) </a:t>
            </a:r>
            <a:r>
              <a:rPr lang="en-US" sz="2000" b="1" dirty="0" smtClean="0"/>
              <a:t>WACC</a:t>
            </a:r>
          </a:p>
          <a:p>
            <a:pPr>
              <a:buNone/>
            </a:pPr>
            <a:r>
              <a:rPr lang="en-US" sz="2000" dirty="0" smtClean="0"/>
              <a:t>	The WACC in a geared company is lower than the WACC in an all-equity company, by a factor of </a:t>
            </a:r>
            <a:endParaRPr lang="en-US" sz="2000" dirty="0"/>
          </a:p>
        </p:txBody>
      </p:sp>
      <p:pic>
        <p:nvPicPr>
          <p:cNvPr id="63490" name="Picture 2"/>
          <p:cNvPicPr>
            <a:picLocks noChangeAspect="1" noChangeArrowheads="1"/>
          </p:cNvPicPr>
          <p:nvPr/>
        </p:nvPicPr>
        <p:blipFill>
          <a:blip r:embed="rId3"/>
          <a:srcRect/>
          <a:stretch>
            <a:fillRect/>
          </a:stretch>
        </p:blipFill>
        <p:spPr bwMode="auto">
          <a:xfrm>
            <a:off x="4419600" y="3931920"/>
            <a:ext cx="1066800" cy="640080"/>
          </a:xfrm>
          <a:prstGeom prst="rect">
            <a:avLst/>
          </a:prstGeom>
          <a:noFill/>
          <a:ln w="9525">
            <a:noFill/>
            <a:miter lim="800000"/>
            <a:headEnd/>
            <a:tailEnd/>
          </a:ln>
        </p:spPr>
      </p:pic>
      <p:pic>
        <p:nvPicPr>
          <p:cNvPr id="63491" name="Picture 3"/>
          <p:cNvPicPr>
            <a:picLocks noChangeAspect="1" noChangeArrowheads="1"/>
          </p:cNvPicPr>
          <p:nvPr/>
        </p:nvPicPr>
        <p:blipFill>
          <a:blip r:embed="rId4"/>
          <a:srcRect/>
          <a:stretch>
            <a:fillRect/>
          </a:stretch>
        </p:blipFill>
        <p:spPr bwMode="auto">
          <a:xfrm>
            <a:off x="1600200" y="4667250"/>
            <a:ext cx="3571875" cy="135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(2) </a:t>
            </a:r>
            <a:r>
              <a:rPr lang="en-US" sz="2000" b="1" dirty="0" smtClean="0"/>
              <a:t>Value of a company</a:t>
            </a:r>
          </a:p>
          <a:p>
            <a:pPr algn="just">
              <a:buNone/>
            </a:pPr>
            <a:r>
              <a:rPr lang="en-US" sz="2000" dirty="0" smtClean="0"/>
              <a:t>	The total value of a geared company (equity + debt) is equal to the total value of an identical </a:t>
            </a:r>
            <a:r>
              <a:rPr lang="en-US" sz="2000" dirty="0" err="1" smtClean="0"/>
              <a:t>ungeared</a:t>
            </a:r>
            <a:r>
              <a:rPr lang="en-US" sz="2000" dirty="0" smtClean="0"/>
              <a:t> company plus the value of the ‘tax shield’. This is the market value of the debt in the geared company multiplied by the rate of taxation (</a:t>
            </a:r>
            <a:r>
              <a:rPr lang="en-US" sz="2000" dirty="0" err="1" smtClean="0"/>
              <a:t>Dt</a:t>
            </a:r>
            <a:r>
              <a:rPr lang="en-US" sz="2000" dirty="0" smtClean="0"/>
              <a:t>).</a:t>
            </a:r>
          </a:p>
          <a:p>
            <a:pPr algn="just">
              <a:buNone/>
            </a:pPr>
            <a:r>
              <a:rPr lang="en-US" sz="2000" dirty="0" smtClean="0"/>
              <a:t>	    </a:t>
            </a:r>
            <a:r>
              <a:rPr lang="en-US" sz="2000" dirty="0" err="1" smtClean="0"/>
              <a:t>MVg</a:t>
            </a:r>
            <a:r>
              <a:rPr lang="en-US" sz="2000" dirty="0" smtClean="0"/>
              <a:t>= </a:t>
            </a:r>
            <a:r>
              <a:rPr lang="en-US" sz="2000" dirty="0" err="1" smtClean="0"/>
              <a:t>MVu</a:t>
            </a:r>
            <a:r>
              <a:rPr lang="en-US" sz="2000" dirty="0" smtClean="0"/>
              <a:t> + DT or</a:t>
            </a:r>
            <a:endParaRPr lang="en-US" sz="2000" dirty="0"/>
          </a:p>
        </p:txBody>
      </p:sp>
      <p:pic>
        <p:nvPicPr>
          <p:cNvPr id="64514" name="Picture 2"/>
          <p:cNvPicPr>
            <a:picLocks noChangeAspect="1" noChangeArrowheads="1"/>
          </p:cNvPicPr>
          <p:nvPr/>
        </p:nvPicPr>
        <p:blipFill>
          <a:blip r:embed="rId3"/>
          <a:srcRect/>
          <a:stretch>
            <a:fillRect/>
          </a:stretch>
        </p:blipFill>
        <p:spPr bwMode="auto">
          <a:xfrm>
            <a:off x="1143000" y="3657600"/>
            <a:ext cx="5253912"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(3) </a:t>
            </a:r>
            <a:r>
              <a:rPr lang="en-US" sz="2000" b="1" dirty="0" smtClean="0"/>
              <a:t>Cost of equity</a:t>
            </a:r>
          </a:p>
          <a:p>
            <a:pPr>
              <a:buNone/>
            </a:pPr>
            <a:r>
              <a:rPr lang="en-US" sz="2000" dirty="0" smtClean="0"/>
              <a:t>	The cost of equity in a geared company is higher than the cost of equity in an </a:t>
            </a:r>
            <a:r>
              <a:rPr lang="en-US" sz="2000" dirty="0" err="1" smtClean="0"/>
              <a:t>ungeared</a:t>
            </a:r>
            <a:r>
              <a:rPr lang="en-US" sz="2000" dirty="0" smtClean="0"/>
              <a:t> company, by a factor equal to:</a:t>
            </a:r>
          </a:p>
          <a:p>
            <a:r>
              <a:rPr lang="en-US" sz="2000" dirty="0" smtClean="0"/>
              <a:t>the difference between the cost of equity in the </a:t>
            </a:r>
            <a:r>
              <a:rPr lang="en-US" sz="2000" dirty="0" err="1" smtClean="0"/>
              <a:t>ungeared</a:t>
            </a:r>
            <a:r>
              <a:rPr lang="en-US" sz="2000" dirty="0" smtClean="0"/>
              <a:t> company and the cost of debt, (KEU – KD)</a:t>
            </a:r>
            <a:endParaRPr lang="en-US" sz="2000" dirty="0"/>
          </a:p>
        </p:txBody>
      </p:sp>
      <p:pic>
        <p:nvPicPr>
          <p:cNvPr id="65538" name="Picture 2"/>
          <p:cNvPicPr>
            <a:picLocks noChangeAspect="1" noChangeArrowheads="1"/>
          </p:cNvPicPr>
          <p:nvPr/>
        </p:nvPicPr>
        <p:blipFill>
          <a:blip r:embed="rId3"/>
          <a:srcRect/>
          <a:stretch>
            <a:fillRect/>
          </a:stretch>
        </p:blipFill>
        <p:spPr bwMode="auto">
          <a:xfrm>
            <a:off x="381000" y="3581400"/>
            <a:ext cx="8601075" cy="24614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MM’s Theory with tax</a:t>
            </a:r>
            <a:endParaRPr lang="en-US" sz="3200" dirty="0"/>
          </a:p>
        </p:txBody>
      </p:sp>
      <p:sp>
        <p:nvSpPr>
          <p:cNvPr id="3" name="Content Placeholder 2"/>
          <p:cNvSpPr>
            <a:spLocks noGrp="1"/>
          </p:cNvSpPr>
          <p:nvPr>
            <p:ph idx="1"/>
          </p:nvPr>
        </p:nvSpPr>
        <p:spPr/>
        <p:txBody>
          <a:bodyPr>
            <a:noAutofit/>
          </a:bodyPr>
          <a:lstStyle/>
          <a:p>
            <a:pPr algn="just"/>
            <a:r>
              <a:rPr lang="en-US" sz="2000" dirty="0" smtClean="0"/>
              <a:t>Debt related tax benefits : R x D x </a:t>
            </a:r>
            <a:r>
              <a:rPr lang="en-US" sz="2000" dirty="0" err="1" smtClean="0"/>
              <a:t>Kd</a:t>
            </a:r>
            <a:r>
              <a:rPr lang="en-US" sz="2000" dirty="0" smtClean="0"/>
              <a:t> x t</a:t>
            </a:r>
          </a:p>
          <a:p>
            <a:pPr algn="just"/>
            <a:r>
              <a:rPr lang="en-US" sz="2000" dirty="0" smtClean="0"/>
              <a:t>PV Factor 		      : </a:t>
            </a:r>
            <a:r>
              <a:rPr lang="en-US" sz="2000" dirty="0" err="1" smtClean="0"/>
              <a:t>Kd</a:t>
            </a:r>
            <a:endParaRPr lang="en-US" sz="2000" dirty="0" smtClean="0"/>
          </a:p>
          <a:p>
            <a:pPr algn="just"/>
            <a:r>
              <a:rPr lang="en-US" sz="2000" dirty="0" smtClean="0"/>
              <a:t>PV 			      : D x t</a:t>
            </a:r>
          </a:p>
          <a:p>
            <a:pPr algn="just"/>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p:spPr>
        <p:txBody>
          <a:bodyPr>
            <a:noAutofit/>
          </a:bodyPr>
          <a:lstStyle/>
          <a:p>
            <a:pPr algn="just"/>
            <a:r>
              <a:rPr lang="en-US" sz="2000" dirty="0" smtClean="0"/>
              <a:t>Consider two companies, one </a:t>
            </a:r>
            <a:r>
              <a:rPr lang="en-US" sz="2000" dirty="0" err="1" smtClean="0"/>
              <a:t>ungeared</a:t>
            </a:r>
            <a:r>
              <a:rPr lang="en-US" sz="2000" dirty="0" smtClean="0"/>
              <a:t>, Co U, and one geared, Co G, both of the same size and level of business risk.</a:t>
            </a:r>
            <a:endParaRPr lang="en-US" sz="2000" dirty="0"/>
          </a:p>
        </p:txBody>
      </p:sp>
      <p:sp>
        <p:nvSpPr>
          <p:cNvPr id="8"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Illustration</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12" name="Table 11"/>
          <p:cNvGraphicFramePr>
            <a:graphicFrameLocks noGrp="1"/>
          </p:cNvGraphicFramePr>
          <p:nvPr/>
        </p:nvGraphicFramePr>
        <p:xfrm>
          <a:off x="1822450" y="2295525"/>
          <a:ext cx="5499100" cy="3952875"/>
        </p:xfrm>
        <a:graphic>
          <a:graphicData uri="http://schemas.openxmlformats.org/drawingml/2006/table">
            <a:tbl>
              <a:tblPr/>
              <a:tblGrid>
                <a:gridCol w="2525842"/>
                <a:gridCol w="609248"/>
                <a:gridCol w="609248"/>
                <a:gridCol w="866275"/>
                <a:gridCol w="888487"/>
              </a:tblGrid>
              <a:tr h="323850">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Co U </a:t>
                      </a: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Co G </a:t>
                      </a:r>
                    </a:p>
                  </a:txBody>
                  <a:tcPr marL="9525" marR="9525" marT="9525" marB="0" anchor="b">
                    <a:lnL>
                      <a:noFill/>
                    </a:lnL>
                    <a:lnR>
                      <a:noFill/>
                    </a:lnR>
                    <a:lnT>
                      <a:noFill/>
                    </a:lnT>
                    <a:lnB>
                      <a:noFill/>
                    </a:lnB>
                  </a:tcPr>
                </a:tc>
              </a:tr>
              <a:tr h="323850">
                <a:tc>
                  <a:txBody>
                    <a:bodyPr/>
                    <a:lstStyle/>
                    <a:p>
                      <a:pPr algn="l" fontAlgn="b"/>
                      <a:r>
                        <a:rPr lang="en-US" sz="1600" b="0" i="1" u="none" strike="noStrike">
                          <a:solidFill>
                            <a:srgbClr val="000000"/>
                          </a:solidFill>
                          <a:latin typeface="Arial"/>
                        </a:rPr>
                        <a:t> (in Pounds)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ctr" fontAlgn="b"/>
                      <a:r>
                        <a:rPr lang="en-US" sz="2000" b="0" i="0" u="none" strike="noStrike">
                          <a:solidFill>
                            <a:srgbClr val="000000"/>
                          </a:solidFill>
                          <a:latin typeface="Arial"/>
                        </a:rPr>
                        <a:t> m </a:t>
                      </a:r>
                    </a:p>
                  </a:txBody>
                  <a:tcPr marL="9525" marR="9525" marT="9525" marB="0" anchor="b">
                    <a:lnL>
                      <a:noFill/>
                    </a:lnL>
                    <a:lnR>
                      <a:noFill/>
                    </a:lnR>
                    <a:lnT>
                      <a:noFill/>
                    </a:lnT>
                    <a:lnB>
                      <a:noFill/>
                    </a:lnB>
                  </a:tcPr>
                </a:tc>
                <a:tc>
                  <a:txBody>
                    <a:bodyPr/>
                    <a:lstStyle/>
                    <a:p>
                      <a:pPr algn="ctr" fontAlgn="b"/>
                      <a:r>
                        <a:rPr lang="en-US" sz="2000" b="0" i="0" u="none" strike="noStrike">
                          <a:solidFill>
                            <a:srgbClr val="000000"/>
                          </a:solidFill>
                          <a:latin typeface="Arial"/>
                        </a:rPr>
                        <a:t> m </a:t>
                      </a:r>
                    </a:p>
                  </a:txBody>
                  <a:tcPr marL="9525" marR="9525" marT="9525" marB="0" anchor="b">
                    <a:lnL>
                      <a:noFill/>
                    </a:lnL>
                    <a:lnR>
                      <a:noFill/>
                    </a:lnR>
                    <a:lnT>
                      <a:noFill/>
                    </a:lnT>
                    <a:lnB>
                      <a:noFill/>
                    </a:lnB>
                  </a:tcPr>
                </a:tc>
              </a:tr>
              <a:tr h="323850">
                <a:tc>
                  <a:txBody>
                    <a:bodyPr/>
                    <a:lstStyle/>
                    <a:p>
                      <a:pPr algn="l" fontAlgn="b"/>
                      <a:r>
                        <a:rPr lang="en-US" sz="2000" b="0" i="0" u="none" strike="noStrike">
                          <a:solidFill>
                            <a:srgbClr val="000000"/>
                          </a:solidFill>
                          <a:latin typeface="Arial"/>
                        </a:rPr>
                        <a:t> PBIT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100 </a:t>
                      </a: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100 </a:t>
                      </a:r>
                    </a:p>
                  </a:txBody>
                  <a:tcPr marL="9525" marR="9525" marT="9525" marB="0" anchor="b">
                    <a:lnL>
                      <a:noFill/>
                    </a:lnL>
                    <a:lnR>
                      <a:noFill/>
                    </a:lnR>
                    <a:lnT>
                      <a:noFill/>
                    </a:lnT>
                    <a:lnB>
                      <a:noFill/>
                    </a:lnB>
                  </a:tcPr>
                </a:tc>
              </a:tr>
              <a:tr h="323850">
                <a:tc>
                  <a:txBody>
                    <a:bodyPr/>
                    <a:lstStyle/>
                    <a:p>
                      <a:pPr algn="l" fontAlgn="b"/>
                      <a:r>
                        <a:rPr lang="en-US" sz="2000" b="0" i="0" u="none" strike="noStrike">
                          <a:solidFill>
                            <a:srgbClr val="000000"/>
                          </a:solidFill>
                          <a:latin typeface="Arial"/>
                        </a:rPr>
                        <a:t> Interest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latin typeface="Arial"/>
                        </a:rPr>
                        <a:t>     20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323850">
                <a:tc>
                  <a:txBody>
                    <a:bodyPr/>
                    <a:lstStyle/>
                    <a:p>
                      <a:pPr algn="l" fontAlgn="b"/>
                      <a:r>
                        <a:rPr lang="en-US" sz="2000" b="0" i="0" u="none" strike="noStrike">
                          <a:solidFill>
                            <a:srgbClr val="000000"/>
                          </a:solidFill>
                          <a:latin typeface="Arial"/>
                        </a:rPr>
                        <a:t> PBT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100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2000" b="0" i="0" u="none" strike="noStrike">
                          <a:solidFill>
                            <a:srgbClr val="000000"/>
                          </a:solidFill>
                          <a:latin typeface="Arial"/>
                        </a:rPr>
                        <a:t>     80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323850">
                <a:tc>
                  <a:txBody>
                    <a:bodyPr/>
                    <a:lstStyle/>
                    <a:p>
                      <a:pPr algn="l" fontAlgn="b"/>
                      <a:r>
                        <a:rPr lang="en-US" sz="2000" b="0" i="0" u="none" strike="noStrike">
                          <a:solidFill>
                            <a:srgbClr val="000000"/>
                          </a:solidFill>
                          <a:latin typeface="Arial"/>
                        </a:rPr>
                        <a:t> Tax @ 35%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35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latin typeface="Arial"/>
                        </a:rPr>
                        <a:t>     28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323850">
                <a:tc>
                  <a:txBody>
                    <a:bodyPr/>
                    <a:lstStyle/>
                    <a:p>
                      <a:pPr algn="l" fontAlgn="b"/>
                      <a:r>
                        <a:rPr lang="en-US" sz="2000" b="0" i="0" u="none" strike="noStrike">
                          <a:solidFill>
                            <a:srgbClr val="000000"/>
                          </a:solidFill>
                          <a:latin typeface="Arial"/>
                        </a:rPr>
                        <a:t> Dividends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65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latin typeface="Arial"/>
                        </a:rPr>
                        <a:t>     52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3850">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381000">
                <a:tc>
                  <a:txBody>
                    <a:bodyPr/>
                    <a:lstStyle/>
                    <a:p>
                      <a:pPr algn="l" fontAlgn="b"/>
                      <a:r>
                        <a:rPr lang="en-US" sz="2000" b="0" i="0" u="sng" strike="noStrike">
                          <a:solidFill>
                            <a:srgbClr val="000000"/>
                          </a:solidFill>
                          <a:latin typeface="Arial"/>
                        </a:rPr>
                        <a:t> Return to investors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r>
              <a:tr h="323850">
                <a:tc>
                  <a:txBody>
                    <a:bodyPr/>
                    <a:lstStyle/>
                    <a:p>
                      <a:pPr algn="l" fontAlgn="b"/>
                      <a:r>
                        <a:rPr lang="en-US" sz="2000" b="0" i="0" u="none" strike="noStrike">
                          <a:solidFill>
                            <a:srgbClr val="000000"/>
                          </a:solidFill>
                          <a:latin typeface="Arial"/>
                        </a:rPr>
                        <a:t> Equity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65 </a:t>
                      </a: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52 </a:t>
                      </a:r>
                    </a:p>
                  </a:txBody>
                  <a:tcPr marL="9525" marR="9525" marT="9525" marB="0" anchor="b">
                    <a:lnL>
                      <a:noFill/>
                    </a:lnL>
                    <a:lnR>
                      <a:noFill/>
                    </a:lnR>
                    <a:lnT>
                      <a:noFill/>
                    </a:lnT>
                    <a:lnB>
                      <a:noFill/>
                    </a:lnB>
                  </a:tcPr>
                </a:tc>
              </a:tr>
              <a:tr h="323850">
                <a:tc>
                  <a:txBody>
                    <a:bodyPr/>
                    <a:lstStyle/>
                    <a:p>
                      <a:pPr algn="l" fontAlgn="b"/>
                      <a:r>
                        <a:rPr lang="en-US" sz="2000" b="0" i="0" u="none" strike="noStrike">
                          <a:solidFill>
                            <a:srgbClr val="000000"/>
                          </a:solidFill>
                          <a:latin typeface="Arial"/>
                        </a:rPr>
                        <a:t> Debt </a:t>
                      </a: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latin typeface="Arial"/>
                        </a:rPr>
                        <a:t>     20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333375">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latin typeface="Arial"/>
                      </a:endParaRPr>
                    </a:p>
                  </a:txBody>
                  <a:tcPr marL="9525" marR="9525" marT="9525" marB="0" anchor="b">
                    <a:lnL>
                      <a:noFill/>
                    </a:lnL>
                    <a:lnR>
                      <a:noFill/>
                    </a:lnR>
                    <a:lnT>
                      <a:noFill/>
                    </a:lnT>
                    <a:lnB>
                      <a:noFill/>
                    </a:lnB>
                  </a:tcPr>
                </a:tc>
                <a:tc>
                  <a:txBody>
                    <a:bodyPr/>
                    <a:lstStyle/>
                    <a:p>
                      <a:pPr algn="l" fontAlgn="b"/>
                      <a:r>
                        <a:rPr lang="en-US" sz="2000" b="0" i="0" u="none" strike="noStrike">
                          <a:solidFill>
                            <a:srgbClr val="000000"/>
                          </a:solidFill>
                          <a:latin typeface="Arial"/>
                        </a:rPr>
                        <a:t>     65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latin typeface="Arial"/>
                        </a:rPr>
                        <a:t>     72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a:srcRect/>
          <a:stretch>
            <a:fillRect/>
          </a:stretch>
        </p:blipFill>
        <p:spPr bwMode="auto">
          <a:xfrm>
            <a:off x="504825" y="266700"/>
            <a:ext cx="8134350"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srcRect/>
          <a:stretch>
            <a:fillRect/>
          </a:stretch>
        </p:blipFill>
        <p:spPr bwMode="auto">
          <a:xfrm>
            <a:off x="4038600" y="1600200"/>
            <a:ext cx="5029199" cy="3440141"/>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Changes in Costs of Capital</a:t>
            </a:r>
            <a:endParaRPr lang="en-US" dirty="0"/>
          </a:p>
        </p:txBody>
      </p:sp>
      <p:sp>
        <p:nvSpPr>
          <p:cNvPr id="3" name="Content Placeholder 2"/>
          <p:cNvSpPr>
            <a:spLocks noGrp="1"/>
          </p:cNvSpPr>
          <p:nvPr>
            <p:ph idx="1"/>
          </p:nvPr>
        </p:nvSpPr>
        <p:spPr>
          <a:xfrm>
            <a:off x="457200" y="1219200"/>
            <a:ext cx="8229600" cy="5257800"/>
          </a:xfrm>
        </p:spPr>
        <p:txBody>
          <a:bodyPr>
            <a:normAutofit/>
          </a:bodyPr>
          <a:lstStyle/>
          <a:p>
            <a:pPr>
              <a:buNone/>
            </a:pPr>
            <a:r>
              <a:rPr lang="en-US" sz="1800" dirty="0" smtClean="0"/>
              <a:t>When Corporation Tax is introduced MM argue that the costs of capital change as follows:</a:t>
            </a:r>
          </a:p>
          <a:p>
            <a:pPr>
              <a:buNone/>
            </a:pPr>
            <a:endParaRPr lang="en-US" sz="1800" dirty="0" smtClean="0"/>
          </a:p>
          <a:p>
            <a:r>
              <a:rPr lang="en-US" sz="1800" dirty="0" err="1" smtClean="0"/>
              <a:t>Kd</a:t>
            </a:r>
            <a:r>
              <a:rPr lang="en-US" sz="1800" dirty="0" smtClean="0"/>
              <a:t> (the required return of the</a:t>
            </a:r>
          </a:p>
          <a:p>
            <a:pPr>
              <a:buNone/>
            </a:pPr>
            <a:r>
              <a:rPr lang="en-US" sz="1800" dirty="0" smtClean="0"/>
              <a:t> debt holders) remains constant at</a:t>
            </a:r>
          </a:p>
          <a:p>
            <a:pPr>
              <a:buNone/>
            </a:pPr>
            <a:r>
              <a:rPr lang="en-US" sz="1800" dirty="0" smtClean="0"/>
              <a:t> all levels of gearing</a:t>
            </a:r>
          </a:p>
          <a:p>
            <a:pPr>
              <a:buNone/>
            </a:pPr>
            <a:endParaRPr lang="en-US" sz="1800" dirty="0" smtClean="0"/>
          </a:p>
          <a:p>
            <a:r>
              <a:rPr lang="en-US" sz="1800" dirty="0" err="1" smtClean="0"/>
              <a:t>Ke</a:t>
            </a:r>
            <a:r>
              <a:rPr lang="en-US" sz="1800" dirty="0" smtClean="0"/>
              <a:t> increases as gearing levels </a:t>
            </a:r>
          </a:p>
          <a:p>
            <a:pPr>
              <a:buNone/>
            </a:pPr>
            <a:r>
              <a:rPr lang="en-US" sz="1800" dirty="0" smtClean="0"/>
              <a:t>Increase to reflect additional </a:t>
            </a:r>
          </a:p>
          <a:p>
            <a:pPr>
              <a:buNone/>
            </a:pPr>
            <a:r>
              <a:rPr lang="en-US" sz="1800" dirty="0" smtClean="0"/>
              <a:t>perceived financial risk</a:t>
            </a:r>
          </a:p>
          <a:p>
            <a:endParaRPr lang="en-US" sz="1800" dirty="0" smtClean="0"/>
          </a:p>
          <a:p>
            <a:r>
              <a:rPr lang="en-US" sz="1800" dirty="0" smtClean="0"/>
              <a:t>WACC falls as gearing increases</a:t>
            </a:r>
          </a:p>
          <a:p>
            <a:pPr>
              <a:buNone/>
            </a:pPr>
            <a:r>
              <a:rPr lang="en-US" sz="1800" dirty="0" smtClean="0"/>
              <a:t> due to the additional tax relief on the debt interest.</a:t>
            </a:r>
            <a:endParaRPr 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WACC OF A GEARED CO</a:t>
            </a:r>
            <a:endParaRPr lang="en-US" sz="3200" dirty="0"/>
          </a:p>
        </p:txBody>
      </p:sp>
      <p:sp>
        <p:nvSpPr>
          <p:cNvPr id="3" name="Content Placeholder 2"/>
          <p:cNvSpPr>
            <a:spLocks noGrp="1"/>
          </p:cNvSpPr>
          <p:nvPr>
            <p:ph idx="1"/>
          </p:nvPr>
        </p:nvSpPr>
        <p:spPr/>
        <p:txBody>
          <a:bodyPr>
            <a:noAutofit/>
          </a:bodyPr>
          <a:lstStyle/>
          <a:p>
            <a:pPr algn="just"/>
            <a:r>
              <a:rPr lang="en-US" sz="2000" dirty="0" smtClean="0"/>
              <a:t>If the question asks to determine the MV of a geared company the same may be done by computing the MV of the company in its </a:t>
            </a:r>
            <a:r>
              <a:rPr lang="en-US" sz="2000" dirty="0" err="1" smtClean="0"/>
              <a:t>ungeared</a:t>
            </a:r>
            <a:r>
              <a:rPr lang="en-US" sz="2000" dirty="0" smtClean="0"/>
              <a:t> status then adding D x t to determine the </a:t>
            </a:r>
            <a:r>
              <a:rPr lang="en-US" sz="2000" dirty="0" err="1" smtClean="0"/>
              <a:t>MVg</a:t>
            </a:r>
            <a:r>
              <a:rPr lang="en-US" sz="2000" dirty="0" smtClean="0"/>
              <a:t> (Market value of the company in it’s geared status)</a:t>
            </a:r>
          </a:p>
          <a:p>
            <a:endParaRPr lang="en-US" sz="2000" dirty="0" smtClean="0"/>
          </a:p>
          <a:p>
            <a:r>
              <a:rPr lang="en-US" sz="2000" b="1" dirty="0" smtClean="0"/>
              <a:t>NOTE:</a:t>
            </a:r>
          </a:p>
          <a:p>
            <a:pPr>
              <a:buNone/>
            </a:pPr>
            <a:r>
              <a:rPr lang="en-US" sz="2000" dirty="0" smtClean="0"/>
              <a:t>	The MM theory is based on the assumption that Debt is available to all borrowers at the same rate.</a:t>
            </a: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Illustration </a:t>
            </a:r>
            <a:r>
              <a:rPr lang="en-US" sz="3200" dirty="0" err="1" smtClean="0"/>
              <a:t>Contd</a:t>
            </a:r>
            <a:endParaRPr lang="en-US" sz="3200" dirty="0"/>
          </a:p>
        </p:txBody>
      </p:sp>
      <p:pic>
        <p:nvPicPr>
          <p:cNvPr id="7170" name="Picture 2"/>
          <p:cNvPicPr>
            <a:picLocks noGrp="1" noChangeAspect="1" noChangeArrowheads="1"/>
          </p:cNvPicPr>
          <p:nvPr>
            <p:ph idx="1"/>
          </p:nvPr>
        </p:nvPicPr>
        <p:blipFill>
          <a:blip r:embed="rId3"/>
          <a:srcRect/>
          <a:stretch>
            <a:fillRect/>
          </a:stretch>
        </p:blipFill>
        <p:spPr bwMode="auto">
          <a:xfrm>
            <a:off x="152400" y="1295400"/>
            <a:ext cx="8229600" cy="2352256"/>
          </a:xfrm>
          <a:prstGeom prst="rect">
            <a:avLst/>
          </a:prstGeom>
          <a:noFill/>
          <a:ln w="9525">
            <a:noFill/>
            <a:miter lim="800000"/>
            <a:headEnd/>
            <a:tailEnd/>
          </a:ln>
        </p:spPr>
      </p:pic>
      <p:pic>
        <p:nvPicPr>
          <p:cNvPr id="7171" name="Picture 3"/>
          <p:cNvPicPr>
            <a:picLocks noChangeAspect="1" noChangeArrowheads="1"/>
          </p:cNvPicPr>
          <p:nvPr/>
        </p:nvPicPr>
        <p:blipFill>
          <a:blip r:embed="rId4"/>
          <a:srcRect/>
          <a:stretch>
            <a:fillRect/>
          </a:stretch>
        </p:blipFill>
        <p:spPr bwMode="auto">
          <a:xfrm>
            <a:off x="200025" y="3914775"/>
            <a:ext cx="8943975" cy="2943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194" name="Picture 2"/>
          <p:cNvPicPr>
            <a:picLocks noGrp="1" noChangeAspect="1" noChangeArrowheads="1"/>
          </p:cNvPicPr>
          <p:nvPr>
            <p:ph idx="1"/>
          </p:nvPr>
        </p:nvPicPr>
        <p:blipFill>
          <a:blip r:embed="rId3"/>
          <a:srcRect/>
          <a:stretch>
            <a:fillRect/>
          </a:stretch>
        </p:blipFill>
        <p:spPr bwMode="auto">
          <a:xfrm>
            <a:off x="838200" y="1295400"/>
            <a:ext cx="7543799" cy="54047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3"/>
          <a:srcRect/>
          <a:stretch>
            <a:fillRect/>
          </a:stretch>
        </p:blipFill>
        <p:spPr bwMode="auto">
          <a:xfrm>
            <a:off x="685800" y="1585961"/>
            <a:ext cx="7772400" cy="48148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2">
              <a:buNone/>
            </a:pPr>
            <a:endParaRPr lang="en-US" dirty="0" smtClean="0"/>
          </a:p>
          <a:p>
            <a:pPr lvl="2">
              <a:buNone/>
            </a:pPr>
            <a:endParaRPr lang="en-US" dirty="0" smtClean="0"/>
          </a:p>
          <a:p>
            <a:pPr lvl="2">
              <a:buNone/>
            </a:pPr>
            <a:endParaRPr lang="en-US" dirty="0" smtClean="0"/>
          </a:p>
          <a:p>
            <a:pPr lvl="2"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1445</TotalTime>
  <Words>542</Words>
  <Application>Microsoft Office PowerPoint</Application>
  <PresentationFormat>On-screen Show (4:3)</PresentationFormat>
  <Paragraphs>97</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Investment Analysis  </vt:lpstr>
      <vt:lpstr>Outline</vt:lpstr>
      <vt:lpstr>MM’s Theory with tax</vt:lpstr>
      <vt:lpstr>MM’s Theory with tax</vt:lpstr>
      <vt:lpstr>MM’s Theory with tax</vt:lpstr>
      <vt:lpstr>MM’s Theory with tax</vt:lpstr>
      <vt:lpstr>MM’s Theory with tax</vt:lpstr>
      <vt:lpstr>MM’s Theory with tax</vt:lpstr>
      <vt:lpstr>MM’s Theory with tax</vt:lpstr>
      <vt:lpstr>MM’s Theory with tax</vt:lpstr>
      <vt:lpstr>Consider two companies, one ungeared, Co U, and one geared, Co G, both of the same size and level of business risk.</vt:lpstr>
      <vt:lpstr>Slide 12</vt:lpstr>
      <vt:lpstr>Changes in Costs of Capital</vt:lpstr>
      <vt:lpstr>WACC OF A GEARED CO</vt:lpstr>
      <vt:lpstr>Illustration Contd</vt:lpstr>
      <vt:lpstr>Slide 16</vt:lpstr>
      <vt:lpstr>Slide 17</vt:lpstr>
      <vt:lpstr>Slide 18</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vcomsats</cp:lastModifiedBy>
  <cp:revision>190</cp:revision>
  <dcterms:created xsi:type="dcterms:W3CDTF">2013-05-28T09:18:01Z</dcterms:created>
  <dcterms:modified xsi:type="dcterms:W3CDTF">2013-06-12T09:17:28Z</dcterms:modified>
</cp:coreProperties>
</file>