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8"/>
  </p:notesMasterIdLst>
  <p:sldIdLst>
    <p:sldId id="256" r:id="rId2"/>
    <p:sldId id="257" r:id="rId3"/>
    <p:sldId id="269" r:id="rId4"/>
    <p:sldId id="270" r:id="rId5"/>
    <p:sldId id="271" r:id="rId6"/>
    <p:sldId id="288" r:id="rId7"/>
    <p:sldId id="289" r:id="rId8"/>
    <p:sldId id="272" r:id="rId9"/>
    <p:sldId id="273" r:id="rId10"/>
    <p:sldId id="274" r:id="rId11"/>
    <p:sldId id="275" r:id="rId12"/>
    <p:sldId id="276" r:id="rId13"/>
    <p:sldId id="277" r:id="rId14"/>
    <p:sldId id="278" r:id="rId15"/>
    <p:sldId id="314" r:id="rId16"/>
    <p:sldId id="279" r:id="rId17"/>
    <p:sldId id="316" r:id="rId18"/>
    <p:sldId id="280" r:id="rId19"/>
    <p:sldId id="315" r:id="rId20"/>
    <p:sldId id="317" r:id="rId21"/>
    <p:sldId id="318" r:id="rId22"/>
    <p:sldId id="281" r:id="rId23"/>
    <p:sldId id="282" r:id="rId24"/>
    <p:sldId id="284" r:id="rId25"/>
    <p:sldId id="319" r:id="rId26"/>
    <p:sldId id="32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21</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1800" dirty="0" smtClean="0">
                <a:latin typeface="Arial" pitchFamily="34" charset="0"/>
                <a:cs typeface="Arial" pitchFamily="34" charset="0"/>
              </a:rPr>
              <a:t>	RECAP</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GEARING</a:t>
            </a:r>
          </a:p>
          <a:p>
            <a:pPr>
              <a:buNone/>
            </a:pPr>
            <a:endParaRPr lang="en-US" sz="1400" dirty="0" smtClean="0">
              <a:latin typeface="Arial" pitchFamily="34" charset="0"/>
              <a:cs typeface="Arial" pitchFamily="34" charset="0"/>
            </a:endParaRPr>
          </a:p>
          <a:p>
            <a:pPr>
              <a:buNone/>
            </a:pPr>
            <a:r>
              <a:rPr lang="en-US" sz="1400" dirty="0" smtClean="0">
                <a:latin typeface="Arial" pitchFamily="34" charset="0"/>
                <a:cs typeface="Arial" pitchFamily="34" charset="0"/>
              </a:rPr>
              <a:t>	</a:t>
            </a:r>
            <a:r>
              <a:rPr lang="en-US" sz="1800" dirty="0" smtClean="0">
                <a:latin typeface="Arial" pitchFamily="34" charset="0"/>
                <a:cs typeface="Arial" pitchFamily="34" charset="0"/>
              </a:rPr>
              <a:t>FINANCIAL RISK AND THE COST OF CAPITAL</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TRADITIONAL THEORY</a:t>
            </a:r>
          </a:p>
          <a:p>
            <a:pPr>
              <a:buNone/>
            </a:pPr>
            <a:endParaRPr lang="en-US" sz="1800" dirty="0" smtClean="0">
              <a:latin typeface="Arial" pitchFamily="34" charset="0"/>
              <a:cs typeface="Arial" pitchFamily="34" charset="0"/>
            </a:endParaRPr>
          </a:p>
          <a:p>
            <a:pPr>
              <a:buNone/>
            </a:pPr>
            <a:r>
              <a:rPr lang="en-US" sz="1800" dirty="0" smtClean="0"/>
              <a:t>	MODIGLIANI AND MILLER’S THEORY</a:t>
            </a:r>
            <a:endParaRPr lang="en-US" sz="18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 Recap</a:t>
            </a:r>
            <a:endParaRPr lang="en-US" sz="3200" dirty="0"/>
          </a:p>
        </p:txBody>
      </p:sp>
      <p:pic>
        <p:nvPicPr>
          <p:cNvPr id="11266" name="Picture 2"/>
          <p:cNvPicPr>
            <a:picLocks noGrp="1" noChangeAspect="1" noChangeArrowheads="1"/>
          </p:cNvPicPr>
          <p:nvPr>
            <p:ph idx="1"/>
          </p:nvPr>
        </p:nvPicPr>
        <p:blipFill>
          <a:blip r:embed="rId2"/>
          <a:srcRect/>
          <a:stretch>
            <a:fillRect/>
          </a:stretch>
        </p:blipFill>
        <p:spPr bwMode="auto">
          <a:xfrm>
            <a:off x="457200" y="1371600"/>
            <a:ext cx="8229600" cy="53729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 - Recap</a:t>
            </a:r>
            <a:endParaRPr lang="en-US" sz="3200" dirty="0"/>
          </a:p>
        </p:txBody>
      </p:sp>
      <p:pic>
        <p:nvPicPr>
          <p:cNvPr id="10246" name="Picture 6"/>
          <p:cNvPicPr>
            <a:picLocks noChangeAspect="1" noChangeArrowheads="1"/>
          </p:cNvPicPr>
          <p:nvPr/>
        </p:nvPicPr>
        <p:blipFill>
          <a:blip r:embed="rId2"/>
          <a:srcRect/>
          <a:stretch>
            <a:fillRect/>
          </a:stretch>
        </p:blipFill>
        <p:spPr bwMode="auto">
          <a:xfrm>
            <a:off x="1304925" y="2600325"/>
            <a:ext cx="6619875" cy="4105275"/>
          </a:xfrm>
          <a:prstGeom prst="rect">
            <a:avLst/>
          </a:prstGeom>
          <a:noFill/>
          <a:ln w="9525">
            <a:noFill/>
            <a:miter lim="800000"/>
            <a:headEnd/>
            <a:tailEnd/>
          </a:ln>
        </p:spPr>
      </p:pic>
      <p:sp>
        <p:nvSpPr>
          <p:cNvPr id="13" name="Content Placeholder 1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 - Recap</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There are two </a:t>
            </a:r>
            <a:r>
              <a:rPr lang="en-US" sz="2000" i="1" dirty="0" smtClean="0"/>
              <a:t>main schools of thought</a:t>
            </a:r>
          </a:p>
          <a:p>
            <a:endParaRPr lang="en-US" sz="2000" dirty="0" smtClean="0"/>
          </a:p>
          <a:p>
            <a:r>
              <a:rPr lang="en-US" sz="2000" dirty="0" smtClean="0"/>
              <a:t>Traditional view</a:t>
            </a:r>
          </a:p>
          <a:p>
            <a:endParaRPr lang="en-US" sz="2000" dirty="0" smtClean="0"/>
          </a:p>
          <a:p>
            <a:r>
              <a:rPr lang="en-US" sz="2000" dirty="0" smtClean="0"/>
              <a:t>Modigliani and Miller’s theory</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3200" dirty="0" smtClean="0"/>
              <a:t>TRADITIONAL THEORY</a:t>
            </a:r>
            <a:endParaRPr lang="en-US" sz="3200" dirty="0"/>
          </a:p>
        </p:txBody>
      </p:sp>
      <p:sp>
        <p:nvSpPr>
          <p:cNvPr id="3" name="Content Placeholder 2"/>
          <p:cNvSpPr>
            <a:spLocks noGrp="1"/>
          </p:cNvSpPr>
          <p:nvPr>
            <p:ph idx="1"/>
          </p:nvPr>
        </p:nvSpPr>
        <p:spPr/>
        <p:txBody>
          <a:bodyPr>
            <a:noAutofit/>
          </a:bodyPr>
          <a:lstStyle/>
          <a:p>
            <a:pPr lvl="0"/>
            <a:r>
              <a:rPr lang="en-US" sz="2000" dirty="0" smtClean="0"/>
              <a:t>As per the traditional theory, till a certain point, if we keep on introducing debt, </a:t>
            </a:r>
          </a:p>
          <a:p>
            <a:pPr>
              <a:buNone/>
            </a:pPr>
            <a:r>
              <a:rPr lang="en-US" sz="2000" dirty="0" smtClean="0"/>
              <a:t>	</a:t>
            </a:r>
            <a:r>
              <a:rPr lang="en-US" sz="2000" dirty="0" err="1" smtClean="0"/>
              <a:t>Kd</a:t>
            </a:r>
            <a:r>
              <a:rPr lang="en-US" sz="2000" dirty="0" smtClean="0"/>
              <a:t> = fairly constant</a:t>
            </a:r>
          </a:p>
          <a:p>
            <a:pPr>
              <a:buNone/>
            </a:pPr>
            <a:r>
              <a:rPr lang="en-US" sz="2000" dirty="0" smtClean="0"/>
              <a:t>	</a:t>
            </a:r>
            <a:r>
              <a:rPr lang="en-US" sz="2000" dirty="0" err="1" smtClean="0"/>
              <a:t>Ke</a:t>
            </a:r>
            <a:r>
              <a:rPr lang="en-US" sz="2000" dirty="0" smtClean="0"/>
              <a:t> = increase marginally</a:t>
            </a:r>
          </a:p>
          <a:p>
            <a:pPr>
              <a:buNone/>
            </a:pPr>
            <a:r>
              <a:rPr lang="en-US" sz="2000" dirty="0" smtClean="0"/>
              <a:t>	WACC = keep on decreasing</a:t>
            </a:r>
          </a:p>
          <a:p>
            <a:pPr lvl="0"/>
            <a:endParaRPr lang="en-US" sz="2000" dirty="0" smtClean="0"/>
          </a:p>
          <a:p>
            <a:pPr lvl="0"/>
            <a:r>
              <a:rPr lang="en-US" sz="2000" dirty="0" smtClean="0"/>
              <a:t>Subsequently;</a:t>
            </a:r>
          </a:p>
          <a:p>
            <a:pPr>
              <a:buNone/>
            </a:pPr>
            <a:r>
              <a:rPr lang="en-US" sz="2000" dirty="0" smtClean="0"/>
              <a:t>	</a:t>
            </a:r>
            <a:r>
              <a:rPr lang="en-US" sz="2000" dirty="0" err="1" smtClean="0"/>
              <a:t>Ke</a:t>
            </a:r>
            <a:r>
              <a:rPr lang="en-US" sz="2000" dirty="0" smtClean="0"/>
              <a:t> = increase sharply</a:t>
            </a:r>
          </a:p>
          <a:p>
            <a:pPr>
              <a:buNone/>
            </a:pPr>
            <a:r>
              <a:rPr lang="en-US" sz="2000" dirty="0" smtClean="0"/>
              <a:t>	</a:t>
            </a:r>
            <a:r>
              <a:rPr lang="en-US" sz="2000" dirty="0" err="1" smtClean="0"/>
              <a:t>Kd</a:t>
            </a:r>
            <a:r>
              <a:rPr lang="en-US" sz="2000" dirty="0" smtClean="0"/>
              <a:t> = increases </a:t>
            </a:r>
          </a:p>
          <a:p>
            <a:pPr>
              <a:buNone/>
            </a:pPr>
            <a:r>
              <a:rPr lang="en-US" sz="2000" dirty="0" smtClean="0"/>
              <a:t>	WACC = starts increasing</a:t>
            </a:r>
          </a:p>
          <a:p>
            <a:pPr lvl="0"/>
            <a:endParaRPr lang="en-US" sz="2000" b="1" dirty="0" smtClean="0"/>
          </a:p>
          <a:p>
            <a:r>
              <a:rPr lang="en-US" sz="2000" dirty="0" err="1" smtClean="0"/>
              <a:t>Kd</a:t>
            </a:r>
            <a:r>
              <a:rPr lang="en-US" sz="2000" dirty="0" smtClean="0"/>
              <a:t> remains constant as gearing level rises </a:t>
            </a:r>
            <a:r>
              <a:rPr lang="en-US" sz="2000" dirty="0" err="1" smtClean="0"/>
              <a:t>upto</a:t>
            </a:r>
            <a:r>
              <a:rPr lang="en-US" sz="2000" dirty="0" smtClean="0"/>
              <a:t> a level after which it increases</a:t>
            </a:r>
          </a:p>
          <a:p>
            <a:r>
              <a:rPr lang="en-US" sz="2000" dirty="0" err="1" smtClean="0"/>
              <a:t>Ke</a:t>
            </a:r>
            <a:r>
              <a:rPr lang="en-US" sz="2000" dirty="0" smtClean="0"/>
              <a:t> rises as gearing level</a:t>
            </a:r>
          </a:p>
          <a:p>
            <a:pPr lvl="0">
              <a:buNone/>
            </a:pPr>
            <a:r>
              <a:rPr lang="en-US" sz="2000" b="1" dirty="0" smtClean="0"/>
              <a:t>	</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TRADITIONAL THEORY</a:t>
            </a:r>
            <a:endParaRPr lang="en-US" sz="3200" dirty="0"/>
          </a:p>
        </p:txBody>
      </p:sp>
      <p:sp>
        <p:nvSpPr>
          <p:cNvPr id="3" name="Content Placeholder 2"/>
          <p:cNvSpPr>
            <a:spLocks noGrp="1"/>
          </p:cNvSpPr>
          <p:nvPr>
            <p:ph idx="1"/>
          </p:nvPr>
        </p:nvSpPr>
        <p:spPr/>
        <p:txBody>
          <a:bodyPr>
            <a:normAutofit/>
          </a:bodyPr>
          <a:lstStyle/>
          <a:p>
            <a:pPr algn="just">
              <a:buNone/>
            </a:pPr>
            <a:r>
              <a:rPr lang="en-US" sz="2000" b="1" dirty="0" smtClean="0"/>
              <a:t>	</a:t>
            </a:r>
            <a:r>
              <a:rPr lang="en-US" sz="2000" dirty="0" smtClean="0"/>
              <a:t>Initially as the gearing level rises, WACC falls due to cheaper debt (KD is always lower than </a:t>
            </a:r>
            <a:r>
              <a:rPr lang="en-US" sz="2000" dirty="0" err="1" smtClean="0"/>
              <a:t>Ke</a:t>
            </a:r>
            <a:r>
              <a:rPr lang="en-US" sz="2000" dirty="0" smtClean="0"/>
              <a:t>). However if it continues to increase the increase in </a:t>
            </a:r>
            <a:r>
              <a:rPr lang="en-US" sz="2000" dirty="0" err="1" smtClean="0"/>
              <a:t>Ke</a:t>
            </a:r>
            <a:r>
              <a:rPr lang="en-US" sz="2000" dirty="0" smtClean="0"/>
              <a:t> would become insignificant &amp; WACC should start increasing</a:t>
            </a:r>
            <a:endParaRPr lang="en-US" sz="2000" b="1" dirty="0" smtClean="0"/>
          </a:p>
          <a:p>
            <a:pPr lvl="0" algn="just">
              <a:buNone/>
            </a:pPr>
            <a:endParaRPr lang="en-US" sz="2000" b="1" dirty="0" smtClean="0"/>
          </a:p>
          <a:p>
            <a:pPr lvl="0" algn="just">
              <a:buNone/>
            </a:pPr>
            <a:r>
              <a:rPr lang="en-US" sz="2000" b="1" dirty="0" smtClean="0"/>
              <a:t>	Conclusion:</a:t>
            </a:r>
            <a:r>
              <a:rPr lang="en-US" sz="2000" dirty="0" smtClean="0"/>
              <a:t> with change in D/E ratio, WACC changes, therefore, WACC is not equal to the marginal cost of capital and consequently can’t be the required rate of return for any new project.</a:t>
            </a:r>
          </a:p>
          <a:p>
            <a:pPr>
              <a:buNone/>
            </a:pPr>
            <a:r>
              <a:rPr lang="en-US" sz="2000" dirty="0" smtClean="0"/>
              <a:t>	 </a:t>
            </a:r>
          </a:p>
          <a:p>
            <a:pPr algn="just">
              <a:buNone/>
            </a:pPr>
            <a:r>
              <a:rPr lang="en-US" sz="2000" b="1" dirty="0" smtClean="0"/>
              <a:t>	However, NPV can be calculated by incorporating DEBT cash flows in the normal cash flows and the discounting the net cash flows i.e. the residual cash flows available to the equity holder of the company, using </a:t>
            </a:r>
            <a:r>
              <a:rPr lang="en-US" sz="2000" b="1" dirty="0" err="1" smtClean="0"/>
              <a:t>Ke</a:t>
            </a:r>
            <a:r>
              <a:rPr lang="en-US" sz="2000" b="1" dirty="0" smtClean="0"/>
              <a:t>.</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 VIEW OF CAPITAL STRUCTURE - Reasoning</a:t>
            </a:r>
            <a:endParaRPr lang="en-US" sz="3200" dirty="0"/>
          </a:p>
        </p:txBody>
      </p:sp>
      <p:sp>
        <p:nvSpPr>
          <p:cNvPr id="3" name="Content Placeholder 2"/>
          <p:cNvSpPr>
            <a:spLocks noGrp="1"/>
          </p:cNvSpPr>
          <p:nvPr>
            <p:ph idx="1"/>
          </p:nvPr>
        </p:nvSpPr>
        <p:spPr/>
        <p:txBody>
          <a:bodyPr>
            <a:noAutofit/>
          </a:bodyPr>
          <a:lstStyle/>
          <a:p>
            <a:pPr algn="just"/>
            <a:r>
              <a:rPr lang="en-US" sz="2000" dirty="0" smtClean="0"/>
              <a:t>The traditional view has no theoretical foundation – often described as the “intuitive approach”.</a:t>
            </a:r>
          </a:p>
          <a:p>
            <a:pPr algn="just"/>
            <a:endParaRPr lang="en-US" sz="2000" dirty="0" smtClean="0"/>
          </a:p>
          <a:p>
            <a:pPr algn="just"/>
            <a:r>
              <a:rPr lang="en-US" sz="2000" dirty="0" smtClean="0"/>
              <a:t>It is believed that </a:t>
            </a:r>
            <a:r>
              <a:rPr lang="en-US" sz="2000" dirty="0" err="1" smtClean="0"/>
              <a:t>Ke</a:t>
            </a:r>
            <a:r>
              <a:rPr lang="en-US" sz="2000" dirty="0" smtClean="0"/>
              <a:t> rises only slowly at low levels of gearing and therefore the benefit of using lower cost debt finance outweighs the rising </a:t>
            </a:r>
            <a:r>
              <a:rPr lang="en-US" sz="2000" dirty="0" err="1" smtClean="0"/>
              <a:t>Ke</a:t>
            </a:r>
            <a:r>
              <a:rPr lang="en-US" sz="2000" dirty="0" smtClean="0"/>
              <a:t>.</a:t>
            </a:r>
          </a:p>
          <a:p>
            <a:pPr algn="just"/>
            <a:endParaRPr lang="en-US" sz="2000" dirty="0" smtClean="0"/>
          </a:p>
          <a:p>
            <a:pPr algn="just"/>
            <a:r>
              <a:rPr lang="en-US" sz="2000" dirty="0" smtClean="0"/>
              <a:t>At higher levels of gearing the increased financial risk outweighs this benefit and WACC rises.</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TRADITIONAL VIEW OF CAPITAL STRUCTURE - Reasoning</a:t>
            </a:r>
            <a:endParaRPr lang="en-US" sz="3200" dirty="0"/>
          </a:p>
        </p:txBody>
      </p:sp>
      <p:pic>
        <p:nvPicPr>
          <p:cNvPr id="9218" name="Picture 2"/>
          <p:cNvPicPr>
            <a:picLocks noGrp="1" noChangeAspect="1" noChangeArrowheads="1"/>
          </p:cNvPicPr>
          <p:nvPr>
            <p:ph idx="1"/>
          </p:nvPr>
        </p:nvPicPr>
        <p:blipFill>
          <a:blip r:embed="rId3"/>
          <a:srcRect/>
          <a:stretch>
            <a:fillRect/>
          </a:stretch>
        </p:blipFill>
        <p:spPr bwMode="auto">
          <a:xfrm>
            <a:off x="1524000" y="3204369"/>
            <a:ext cx="6248400" cy="2586831"/>
          </a:xfrm>
          <a:prstGeom prst="rect">
            <a:avLst/>
          </a:prstGeom>
          <a:noFill/>
          <a:ln w="9525">
            <a:noFill/>
            <a:miter lim="800000"/>
            <a:headEnd/>
            <a:tailEnd/>
          </a:ln>
        </p:spPr>
      </p:pic>
      <p:sp>
        <p:nvSpPr>
          <p:cNvPr id="5" name="Title 1"/>
          <p:cNvSpPr txBox="1">
            <a:spLocks/>
          </p:cNvSpPr>
          <p:nvPr/>
        </p:nvSpPr>
        <p:spPr>
          <a:xfrm>
            <a:off x="609600" y="1676400"/>
            <a:ext cx="8229600" cy="1143000"/>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1"/>
                </a:solidFill>
                <a:effectLst/>
                <a:uLnTx/>
                <a:uFillTx/>
                <a:latin typeface="+mj-lt"/>
                <a:ea typeface="+mj-ea"/>
                <a:cs typeface="+mj-cs"/>
              </a:rPr>
              <a:t>At higher levels of gearing the increased financial risk outweighs this benefit and WACC rises.</a:t>
            </a:r>
            <a:br>
              <a:rPr kumimoji="0" lang="en-US" sz="2000" b="0" i="0" u="none" strike="noStrike" kern="1200" cap="none" spc="0" normalizeH="0" baseline="0" noProof="0" dirty="0" smtClean="0">
                <a:ln>
                  <a:noFill/>
                </a:ln>
                <a:solidFill>
                  <a:schemeClr val="tx1"/>
                </a:solidFill>
                <a:effectLst/>
                <a:uLnTx/>
                <a:uFillTx/>
                <a:latin typeface="+mj-lt"/>
                <a:ea typeface="+mj-ea"/>
                <a:cs typeface="+mj-cs"/>
              </a:rPr>
            </a:b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Conclusion</a:t>
            </a:r>
            <a:endParaRPr lang="en-US" sz="3200" dirty="0"/>
          </a:p>
        </p:txBody>
      </p:sp>
      <p:sp>
        <p:nvSpPr>
          <p:cNvPr id="3" name="Content Placeholder 2"/>
          <p:cNvSpPr>
            <a:spLocks noGrp="1"/>
          </p:cNvSpPr>
          <p:nvPr>
            <p:ph idx="1"/>
          </p:nvPr>
        </p:nvSpPr>
        <p:spPr>
          <a:xfrm>
            <a:off x="457200" y="1219200"/>
            <a:ext cx="8229600" cy="5105399"/>
          </a:xfrm>
        </p:spPr>
        <p:txBody>
          <a:bodyPr>
            <a:normAutofit fontScale="92500" lnSpcReduction="10000"/>
          </a:bodyPr>
          <a:lstStyle/>
          <a:p>
            <a:r>
              <a:rPr lang="en-US" sz="2000" dirty="0" smtClean="0"/>
              <a:t>There is an optimal gearing level (minimum WACC).</a:t>
            </a:r>
          </a:p>
          <a:p>
            <a:pPr algn="just"/>
            <a:r>
              <a:rPr lang="en-US" sz="2000" dirty="0" smtClean="0"/>
              <a:t>No method of calculating </a:t>
            </a:r>
            <a:r>
              <a:rPr lang="en-US" sz="2000" dirty="0" err="1" smtClean="0"/>
              <a:t>Ke</a:t>
            </a:r>
            <a:r>
              <a:rPr lang="en-US" sz="2000" dirty="0" smtClean="0"/>
              <a:t> or WACC or indeed the optimal capital structure. The latter needs to be found by trial and error.</a:t>
            </a:r>
          </a:p>
          <a:p>
            <a:pPr algn="just"/>
            <a:endParaRPr lang="en-US" sz="2000" dirty="0" smtClean="0"/>
          </a:p>
          <a:p>
            <a:pPr algn="just"/>
            <a:r>
              <a:rPr lang="en-US" sz="2000" dirty="0" smtClean="0"/>
              <a:t>The traditional view of gearing is that there is an optimum level of gearing for a company. This is the level of gearing at which the WACC is </a:t>
            </a:r>
            <a:r>
              <a:rPr lang="en-US" sz="2000" dirty="0" err="1" smtClean="0"/>
              <a:t>minimised</a:t>
            </a:r>
            <a:r>
              <a:rPr lang="en-US" sz="2000" dirty="0" smtClean="0"/>
              <a:t>.</a:t>
            </a:r>
          </a:p>
          <a:p>
            <a:pPr algn="just"/>
            <a:r>
              <a:rPr lang="en-US" sz="2000" dirty="0" smtClean="0"/>
              <a:t>As gearing increases, the cost of equity rises. However, as gearing increases, there is a greater proportion of debt capital in the capital structure, and the cost of debt is cheaper than the cost of equity. Up to a certain level of gearing, the effect of having more debt capital has a bigger effect on the WACC than the rising cost of equity, so that the WACC falls as gearing increases.</a:t>
            </a:r>
          </a:p>
          <a:p>
            <a:pPr algn="just"/>
            <a:r>
              <a:rPr lang="en-US" sz="2000" dirty="0" smtClean="0"/>
              <a:t>However, when gearing rises still further, the increase in the cost of equity has a greater effect than the larger proportion of cheap debt capital, and the WACC starts to rise. The traditional view of gearing is therefore that an optimum level of gearing exists, where WACC is </a:t>
            </a:r>
            <a:r>
              <a:rPr lang="en-US" sz="2000" dirty="0" err="1" smtClean="0"/>
              <a:t>minimised</a:t>
            </a:r>
            <a:r>
              <a:rPr lang="en-US" sz="2000" dirty="0" smtClean="0"/>
              <a:t> and the value of the company is </a:t>
            </a:r>
            <a:r>
              <a:rPr lang="en-US" sz="2000" dirty="0" err="1" smtClean="0"/>
              <a:t>maximised</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Project finance - implications</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	</a:t>
            </a:r>
            <a:r>
              <a:rPr lang="en-US" sz="2000" u="sng" dirty="0" smtClean="0"/>
              <a:t>If the company is optimally geared</a:t>
            </a:r>
          </a:p>
          <a:p>
            <a:endParaRPr lang="en-US" sz="2000" dirty="0" smtClean="0"/>
          </a:p>
          <a:p>
            <a:pPr>
              <a:buNone/>
            </a:pPr>
            <a:r>
              <a:rPr lang="en-US" sz="2000" dirty="0" smtClean="0"/>
              <a:t>	Raise finance so as to maintain the existing gearing ratio</a:t>
            </a:r>
          </a:p>
          <a:p>
            <a:endParaRPr lang="en-US" sz="2000" dirty="0" smtClean="0"/>
          </a:p>
          <a:p>
            <a:pPr>
              <a:buNone/>
            </a:pPr>
            <a:r>
              <a:rPr lang="en-US" sz="2000" dirty="0" smtClean="0"/>
              <a:t>	</a:t>
            </a:r>
            <a:r>
              <a:rPr lang="en-US" sz="2000" u="sng" dirty="0" smtClean="0"/>
              <a:t>If the company is sub optimally geared</a:t>
            </a:r>
          </a:p>
          <a:p>
            <a:endParaRPr lang="en-US" sz="2000" dirty="0" smtClean="0"/>
          </a:p>
          <a:p>
            <a:pPr>
              <a:buNone/>
            </a:pPr>
            <a:r>
              <a:rPr lang="en-US" sz="2000" dirty="0" smtClean="0"/>
              <a:t>	Raise debt finance so as to increase the gearing ratio towards the optimal</a:t>
            </a:r>
          </a:p>
          <a:p>
            <a:endParaRPr lang="en-US" sz="2000" dirty="0" smtClean="0"/>
          </a:p>
          <a:p>
            <a:pPr>
              <a:buNone/>
            </a:pPr>
            <a:r>
              <a:rPr lang="en-US" sz="2000" dirty="0" smtClean="0"/>
              <a:t>	</a:t>
            </a:r>
            <a:r>
              <a:rPr lang="en-US" sz="2000" u="sng" dirty="0" smtClean="0"/>
              <a:t>If the company is supra optimally geared</a:t>
            </a:r>
          </a:p>
          <a:p>
            <a:endParaRPr lang="en-US" sz="2000" dirty="0" smtClean="0"/>
          </a:p>
          <a:p>
            <a:pPr>
              <a:buNone/>
            </a:pPr>
            <a:r>
              <a:rPr lang="en-US" sz="2000" dirty="0" smtClean="0"/>
              <a:t>	Raise equity finance so as to reduce the gearing ratio back to the optimal</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Approach</a:t>
            </a:r>
            <a:br>
              <a:rPr lang="en-US" sz="3200" b="1" dirty="0" smtClean="0"/>
            </a:br>
            <a:endParaRPr lang="en-US" sz="3200" dirty="0"/>
          </a:p>
        </p:txBody>
      </p:sp>
      <p:sp>
        <p:nvSpPr>
          <p:cNvPr id="3" name="Content Placeholder 2"/>
          <p:cNvSpPr>
            <a:spLocks noGrp="1"/>
          </p:cNvSpPr>
          <p:nvPr>
            <p:ph idx="1"/>
          </p:nvPr>
        </p:nvSpPr>
        <p:spPr/>
        <p:txBody>
          <a:bodyPr>
            <a:noAutofit/>
          </a:bodyPr>
          <a:lstStyle/>
          <a:p>
            <a:pPr>
              <a:buNone/>
            </a:pPr>
            <a:r>
              <a:rPr lang="en-US" sz="2000" dirty="0" smtClean="0"/>
              <a:t>	</a:t>
            </a:r>
            <a:r>
              <a:rPr lang="en-US" sz="2000" u="sng" dirty="0" smtClean="0"/>
              <a:t>Appraise the project at the existing WACC</a:t>
            </a:r>
          </a:p>
          <a:p>
            <a:endParaRPr lang="en-US" sz="2000" dirty="0" smtClean="0"/>
          </a:p>
          <a:p>
            <a:pPr>
              <a:buNone/>
            </a:pPr>
            <a:r>
              <a:rPr lang="en-US" sz="2000" dirty="0" smtClean="0"/>
              <a:t>	If the NPV of the project is positive the project is worthwhile</a:t>
            </a:r>
          </a:p>
          <a:p>
            <a:endParaRPr lang="en-US" sz="2000" dirty="0" smtClean="0"/>
          </a:p>
          <a:p>
            <a:pPr>
              <a:buNone/>
            </a:pPr>
            <a:r>
              <a:rPr lang="en-US" sz="2000" dirty="0" smtClean="0"/>
              <a:t>	</a:t>
            </a:r>
            <a:r>
              <a:rPr lang="en-US" sz="2000" u="sng" dirty="0" smtClean="0"/>
              <a:t>Appraise the finance</a:t>
            </a:r>
          </a:p>
          <a:p>
            <a:endParaRPr lang="en-US" sz="2000" dirty="0" smtClean="0"/>
          </a:p>
          <a:p>
            <a:pPr algn="just"/>
            <a:r>
              <a:rPr lang="en-US" sz="2000" dirty="0" smtClean="0"/>
              <a:t>If Marginal cost of the finance &gt; WACC the finance is not appropriate and should be rejected.</a:t>
            </a:r>
          </a:p>
          <a:p>
            <a:endParaRPr lang="en-US" sz="2000" dirty="0" smtClean="0"/>
          </a:p>
          <a:p>
            <a:r>
              <a:rPr lang="en-US" sz="2000" dirty="0" smtClean="0"/>
              <a:t>If this were the case the company could raise finance in the existing gearing ratio. In this case the WACC will not deteriorate</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MODIGLIANI AND MILLER’S THEORY</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Modigliani and Miller (MM) constructed a mathematical model to attempt to provide a basis for financial managers to make finance decisions.</a:t>
            </a:r>
          </a:p>
          <a:p>
            <a:endParaRPr lang="en-US" sz="2000" dirty="0" smtClean="0"/>
          </a:p>
          <a:p>
            <a:pPr algn="just">
              <a:buNone/>
            </a:pPr>
            <a:r>
              <a:rPr lang="en-US" sz="2000" dirty="0" smtClean="0"/>
              <a:t>	Mathematical models predict outcomes that would occur based on simplifying assumptions.</a:t>
            </a:r>
          </a:p>
          <a:p>
            <a:endParaRPr lang="en-US" sz="2000" dirty="0" smtClean="0"/>
          </a:p>
          <a:p>
            <a:pPr algn="just">
              <a:buNone/>
            </a:pPr>
            <a:r>
              <a:rPr lang="en-US" sz="2000" dirty="0" smtClean="0"/>
              <a:t>	Comparison of the model’s conclusions to the real world observations then allows researchers to understand the impact of the simplifying assumptions. By relaxing these assumptions in turn the model can be moved towards real life.</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assumptions</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	</a:t>
            </a:r>
            <a:r>
              <a:rPr lang="en-US" sz="2000" i="1" u="sng" dirty="0" smtClean="0"/>
              <a:t>MMs assumptions include:</a:t>
            </a:r>
          </a:p>
          <a:p>
            <a:endParaRPr lang="en-US" sz="2000" dirty="0" smtClean="0"/>
          </a:p>
          <a:p>
            <a:pPr>
              <a:buNone/>
            </a:pPr>
            <a:r>
              <a:rPr lang="en-US" sz="2000" dirty="0" smtClean="0"/>
              <a:t>	Rational investors</a:t>
            </a:r>
          </a:p>
          <a:p>
            <a:pPr>
              <a:buNone/>
            </a:pPr>
            <a:r>
              <a:rPr lang="en-US" sz="2000" dirty="0" smtClean="0"/>
              <a:t>	Capital market perfection</a:t>
            </a:r>
          </a:p>
          <a:p>
            <a:pPr>
              <a:buNone/>
            </a:pPr>
            <a:r>
              <a:rPr lang="en-US" sz="2000" dirty="0" smtClean="0"/>
              <a:t>	No tax (either corporate or personal)</a:t>
            </a:r>
          </a:p>
          <a:p>
            <a:pPr>
              <a:buNone/>
            </a:pPr>
            <a:r>
              <a:rPr lang="en-US" sz="2000" dirty="0" smtClean="0"/>
              <a:t>	Investors are indifferent between personal and corporate borrowing</a:t>
            </a:r>
          </a:p>
          <a:p>
            <a:pPr>
              <a:buNone/>
            </a:pPr>
            <a:r>
              <a:rPr lang="en-US" sz="2000" dirty="0" smtClean="0"/>
              <a:t>	No risk of bankruptcy</a:t>
            </a:r>
          </a:p>
          <a:p>
            <a:pPr>
              <a:buNone/>
            </a:pPr>
            <a:r>
              <a:rPr lang="en-US" sz="2000" dirty="0" smtClean="0"/>
              <a:t>	There is a single risk free rate of borrowing</a:t>
            </a:r>
          </a:p>
          <a:p>
            <a:pPr>
              <a:buNone/>
            </a:pPr>
            <a:r>
              <a:rPr lang="en-US" sz="2000" dirty="0" smtClean="0"/>
              <a:t>	Corporate debt is irredeemable</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dirty="0"/>
          </a:p>
        </p:txBody>
      </p:sp>
      <p:sp>
        <p:nvSpPr>
          <p:cNvPr id="3" name="Content Placeholder 2"/>
          <p:cNvSpPr>
            <a:spLocks noGrp="1"/>
          </p:cNvSpPr>
          <p:nvPr>
            <p:ph idx="1"/>
          </p:nvPr>
        </p:nvSpPr>
        <p:spPr/>
        <p:txBody>
          <a:bodyPr>
            <a:noAutofit/>
          </a:bodyPr>
          <a:lstStyle/>
          <a:p>
            <a:pPr algn="just"/>
            <a:r>
              <a:rPr lang="en-US" sz="2000" dirty="0" smtClean="0"/>
              <a:t>As the level of gearing increases, there is a greater proportion of cheaper debt capital in the capital structure of the firm.</a:t>
            </a:r>
          </a:p>
          <a:p>
            <a:r>
              <a:rPr lang="en-US" sz="2000" dirty="0" smtClean="0"/>
              <a:t>However, the cost of equity rises as gearing increases.</a:t>
            </a:r>
          </a:p>
          <a:p>
            <a:pPr algn="just"/>
            <a:r>
              <a:rPr lang="en-US" sz="2000" dirty="0" smtClean="0"/>
              <a:t>As gearing increases, the net effect of the greater proportion of cheaper debt and the higher cost of equity is that the WACC remains unchanged.</a:t>
            </a:r>
          </a:p>
          <a:p>
            <a:r>
              <a:rPr lang="en-US" sz="2000" b="1" dirty="0" smtClean="0"/>
              <a:t>The WACC is the same at all levels of financial gearing.</a:t>
            </a:r>
          </a:p>
          <a:p>
            <a:r>
              <a:rPr lang="en-US" sz="2000" dirty="0" smtClean="0"/>
              <a:t>The total value of the company is therefore the same at all levels of financial gearing </a:t>
            </a:r>
          </a:p>
          <a:p>
            <a:pPr algn="just"/>
            <a:r>
              <a:rPr lang="en-US" sz="2000" dirty="0" smtClean="0"/>
              <a:t>Modigliani and Miller therefore reached the conclusion that the level of gearing is irrelevant for the value of a company. There is no  optimum level of gearing that a company should be trying to achieve.</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dirty="0"/>
          </a:p>
        </p:txBody>
      </p:sp>
      <p:sp>
        <p:nvSpPr>
          <p:cNvPr id="3" name="Content Placeholder 2"/>
          <p:cNvSpPr>
            <a:spLocks noGrp="1"/>
          </p:cNvSpPr>
          <p:nvPr>
            <p:ph idx="1"/>
          </p:nvPr>
        </p:nvSpPr>
        <p:spPr>
          <a:xfrm>
            <a:off x="457200" y="1143000"/>
            <a:ext cx="8229600" cy="4983163"/>
          </a:xfrm>
        </p:spPr>
        <p:txBody>
          <a:bodyPr>
            <a:noAutofit/>
          </a:bodyPr>
          <a:lstStyle/>
          <a:p>
            <a:pPr algn="just">
              <a:buNone/>
            </a:pPr>
            <a:r>
              <a:rPr lang="en-US" sz="2000" dirty="0" smtClean="0"/>
              <a:t>	MM considered two companies both the same size and in the same line of business therefore both having the same level of business risk. The letter ‘U’ refers to an </a:t>
            </a:r>
            <a:r>
              <a:rPr lang="en-US" sz="2000" dirty="0" err="1" smtClean="0"/>
              <a:t>ungeared</a:t>
            </a:r>
            <a:r>
              <a:rPr lang="en-US" sz="2000" dirty="0" smtClean="0"/>
              <a:t> company (all equity company) and the letter ‘G’ refers to a geared company.</a:t>
            </a:r>
          </a:p>
          <a:p>
            <a:pPr>
              <a:buNone/>
            </a:pPr>
            <a:r>
              <a:rPr lang="en-US" sz="2000" dirty="0" smtClean="0"/>
              <a:t>	One company was </a:t>
            </a:r>
            <a:r>
              <a:rPr lang="en-US" sz="2000" dirty="0" err="1" smtClean="0"/>
              <a:t>ungeared</a:t>
            </a:r>
            <a:r>
              <a:rPr lang="en-US" sz="2000" dirty="0" smtClean="0"/>
              <a:t> − Co U</a:t>
            </a:r>
          </a:p>
          <a:p>
            <a:pPr>
              <a:buNone/>
            </a:pPr>
            <a:r>
              <a:rPr lang="en-US" sz="2000" dirty="0" smtClean="0"/>
              <a:t>	One company was geared − Co G</a:t>
            </a:r>
          </a:p>
          <a:p>
            <a:pPr>
              <a:buNone/>
            </a:pPr>
            <a:r>
              <a:rPr lang="en-US" sz="2000" dirty="0" smtClean="0"/>
              <a:t>	</a:t>
            </a:r>
          </a:p>
          <a:p>
            <a:pPr>
              <a:buNone/>
            </a:pPr>
            <a:r>
              <a:rPr lang="en-US" sz="2000" i="1" dirty="0" smtClean="0"/>
              <a:t>	MM expressed their theory as two propositions.</a:t>
            </a:r>
          </a:p>
          <a:p>
            <a:pPr algn="just"/>
            <a:endParaRPr lang="en-US" sz="1000" dirty="0" smtClean="0"/>
          </a:p>
          <a:p>
            <a:pPr algn="just">
              <a:buNone/>
            </a:pPr>
            <a:r>
              <a:rPr lang="en-US" sz="2000" dirty="0" smtClean="0"/>
              <a:t>	MM arguments, ignoring taxation, can be </a:t>
            </a:r>
            <a:r>
              <a:rPr lang="en-US" sz="2000" dirty="0" err="1" smtClean="0"/>
              <a:t>summarised</a:t>
            </a:r>
            <a:r>
              <a:rPr lang="en-US" sz="2000" dirty="0" smtClean="0"/>
              <a:t> as two propositions.</a:t>
            </a:r>
          </a:p>
          <a:p>
            <a:endParaRPr lang="en-US" sz="900" b="1" dirty="0" smtClean="0"/>
          </a:p>
          <a:p>
            <a:r>
              <a:rPr lang="en-US" sz="2000" b="1" dirty="0" smtClean="0"/>
              <a:t>Proposition 1. The WACC is constant at all levels of gearing. For companies </a:t>
            </a:r>
            <a:r>
              <a:rPr lang="en-US" sz="2000" dirty="0" smtClean="0"/>
              <a:t>with identical annual profits and identical business risk characteristics, their total market value (equity plus debt) will be the same regardless of differences in gearing between the companies.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b="1" dirty="0"/>
          </a:p>
        </p:txBody>
      </p:sp>
      <p:sp>
        <p:nvSpPr>
          <p:cNvPr id="3" name="Content Placeholder 2"/>
          <p:cNvSpPr>
            <a:spLocks noGrp="1"/>
          </p:cNvSpPr>
          <p:nvPr>
            <p:ph idx="1"/>
          </p:nvPr>
        </p:nvSpPr>
        <p:spPr/>
        <p:txBody>
          <a:bodyPr>
            <a:normAutofit/>
          </a:bodyPr>
          <a:lstStyle/>
          <a:p>
            <a:pPr>
              <a:buNone/>
            </a:pPr>
            <a:r>
              <a:rPr lang="en-US" sz="2000" dirty="0" smtClean="0"/>
              <a:t>	Vg = Vu</a:t>
            </a:r>
          </a:p>
          <a:p>
            <a:pPr>
              <a:buNone/>
            </a:pPr>
            <a:r>
              <a:rPr lang="en-US" sz="2000" dirty="0" smtClean="0"/>
              <a:t>	</a:t>
            </a:r>
            <a:r>
              <a:rPr lang="en-US" sz="2000" dirty="0" err="1" smtClean="0"/>
              <a:t>WACCg</a:t>
            </a:r>
            <a:r>
              <a:rPr lang="en-US" sz="2000" dirty="0" smtClean="0"/>
              <a:t> = </a:t>
            </a:r>
            <a:r>
              <a:rPr lang="en-US" sz="2000" dirty="0" err="1" smtClean="0"/>
              <a:t>WACCu</a:t>
            </a:r>
            <a:endParaRPr lang="en-US" sz="2000" dirty="0" smtClean="0"/>
          </a:p>
          <a:p>
            <a:endParaRPr lang="en-US" sz="2000" b="1" dirty="0" smtClean="0"/>
          </a:p>
          <a:p>
            <a:endParaRPr lang="en-US" sz="2000" b="1" dirty="0" smtClean="0"/>
          </a:p>
          <a:p>
            <a:endParaRPr lang="en-US" sz="2000" b="1" dirty="0" smtClean="0"/>
          </a:p>
          <a:p>
            <a:endParaRPr lang="en-US" sz="2000" b="1" dirty="0" smtClean="0"/>
          </a:p>
          <a:p>
            <a:endParaRPr lang="en-US" sz="2000" b="1" dirty="0" smtClean="0"/>
          </a:p>
          <a:p>
            <a:r>
              <a:rPr lang="en-US" sz="2000" b="1" dirty="0" smtClean="0"/>
              <a:t>Proposition 2. The cost of equity rises as the gearing increases. The cost of equity </a:t>
            </a:r>
            <a:r>
              <a:rPr lang="en-US" sz="2000" dirty="0" smtClean="0"/>
              <a:t>will rise to a level such that, given no change in the cost of debt, the WACC remains unchanged.</a:t>
            </a:r>
          </a:p>
          <a:p>
            <a:pPr>
              <a:buNone/>
            </a:pPr>
            <a:r>
              <a:rPr lang="en-US" sz="2000" dirty="0" smtClean="0"/>
              <a:t>	</a:t>
            </a:r>
            <a:endParaRPr lang="en-US" sz="2000" dirty="0"/>
          </a:p>
        </p:txBody>
      </p:sp>
      <p:pic>
        <p:nvPicPr>
          <p:cNvPr id="4" name="Picture 2"/>
          <p:cNvPicPr>
            <a:picLocks noChangeAspect="1" noChangeArrowheads="1"/>
          </p:cNvPicPr>
          <p:nvPr/>
        </p:nvPicPr>
        <p:blipFill>
          <a:blip r:embed="rId3"/>
          <a:srcRect/>
          <a:stretch>
            <a:fillRect/>
          </a:stretch>
        </p:blipFill>
        <p:spPr bwMode="auto">
          <a:xfrm>
            <a:off x="1143000" y="2438400"/>
            <a:ext cx="5715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There are three formulae for the Modigliani and Miller theory, ignoring corporate taxation. These are shown below. </a:t>
            </a:r>
          </a:p>
          <a:p>
            <a:pPr>
              <a:buNone/>
            </a:pPr>
            <a:r>
              <a:rPr lang="en-US" sz="2000" dirty="0" smtClean="0"/>
              <a:t>(1) </a:t>
            </a:r>
            <a:r>
              <a:rPr lang="en-US" sz="2000" b="1" dirty="0" smtClean="0"/>
              <a:t>WACC</a:t>
            </a:r>
          </a:p>
          <a:p>
            <a:pPr>
              <a:buNone/>
            </a:pPr>
            <a:r>
              <a:rPr lang="en-US" sz="2000" dirty="0" smtClean="0"/>
              <a:t>	The WACC in a geared company and the WACC in an identical but </a:t>
            </a:r>
            <a:r>
              <a:rPr lang="en-US" sz="2000" dirty="0" err="1" smtClean="0"/>
              <a:t>ungeared</a:t>
            </a:r>
            <a:r>
              <a:rPr lang="en-US" sz="2000" dirty="0" smtClean="0"/>
              <a:t> (all-equity) company are the same: </a:t>
            </a:r>
          </a:p>
          <a:p>
            <a:pPr>
              <a:buNone/>
            </a:pPr>
            <a:r>
              <a:rPr lang="en-US" sz="2000" b="1" dirty="0" smtClean="0"/>
              <a:t>	WACCG = WACCU</a:t>
            </a:r>
          </a:p>
          <a:p>
            <a:pPr>
              <a:buNone/>
            </a:pPr>
            <a:r>
              <a:rPr lang="en-US" sz="2000" dirty="0" smtClean="0"/>
              <a:t>	This formula expresses a part of proposition 1.</a:t>
            </a:r>
          </a:p>
          <a:p>
            <a:pPr>
              <a:buNone/>
            </a:pPr>
            <a:endParaRPr lang="en-US" sz="2000" dirty="0" smtClean="0"/>
          </a:p>
          <a:p>
            <a:pPr>
              <a:buNone/>
            </a:pPr>
            <a:r>
              <a:rPr lang="en-US" sz="2000" dirty="0" smtClean="0"/>
              <a:t>(2) </a:t>
            </a:r>
            <a:r>
              <a:rPr lang="en-US" sz="2000" b="1" dirty="0" smtClean="0"/>
              <a:t>Total value of the company (equity plus debt capital)</a:t>
            </a:r>
          </a:p>
          <a:p>
            <a:pPr algn="just">
              <a:buNone/>
            </a:pPr>
            <a:r>
              <a:rPr lang="en-US" sz="2000" dirty="0" smtClean="0"/>
              <a:t>	The total value of an </a:t>
            </a:r>
            <a:r>
              <a:rPr lang="en-US" sz="2000" dirty="0" err="1" smtClean="0"/>
              <a:t>ungeared</a:t>
            </a:r>
            <a:r>
              <a:rPr lang="en-US" sz="2000" dirty="0" smtClean="0"/>
              <a:t> company is equal to the total value of an identical geared company (combined value of equity + debt capital): </a:t>
            </a:r>
          </a:p>
          <a:p>
            <a:pPr algn="just">
              <a:buNone/>
            </a:pPr>
            <a:r>
              <a:rPr lang="en-US" sz="2000" b="1" dirty="0" smtClean="0"/>
              <a:t>	VG = VU </a:t>
            </a:r>
          </a:p>
          <a:p>
            <a:pPr algn="just">
              <a:buNone/>
            </a:pPr>
            <a:r>
              <a:rPr lang="en-US" sz="2000" b="1" dirty="0" smtClean="0"/>
              <a:t>	</a:t>
            </a:r>
            <a:r>
              <a:rPr lang="en-US" sz="2000" dirty="0" smtClean="0"/>
              <a:t>This formula expresses another part of proposition 1.</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(3)	 </a:t>
            </a:r>
            <a:r>
              <a:rPr lang="en-US" sz="2000" b="1" dirty="0" smtClean="0"/>
              <a:t>Cost of equity </a:t>
            </a:r>
          </a:p>
          <a:p>
            <a:pPr>
              <a:buNone/>
            </a:pPr>
            <a:r>
              <a:rPr lang="en-US" sz="2000" dirty="0" smtClean="0"/>
              <a:t>	The cost of equity in a geared company is higher than the cost of equity in an </a:t>
            </a:r>
            <a:r>
              <a:rPr lang="en-US" sz="2000" dirty="0" err="1" smtClean="0"/>
              <a:t>ungeared</a:t>
            </a:r>
            <a:r>
              <a:rPr lang="en-US" sz="2000" dirty="0" smtClean="0"/>
              <a:t> company, by an amount equal to:</a:t>
            </a:r>
          </a:p>
          <a:p>
            <a:endParaRPr lang="en-US" sz="2000" dirty="0" smtClean="0"/>
          </a:p>
          <a:p>
            <a:r>
              <a:rPr lang="en-US" sz="2000" dirty="0" smtClean="0"/>
              <a:t>the difference between the cost of equity in the </a:t>
            </a:r>
            <a:r>
              <a:rPr lang="en-US" sz="2000" dirty="0" err="1" smtClean="0"/>
              <a:t>ungeared</a:t>
            </a:r>
            <a:r>
              <a:rPr lang="en-US" sz="2000" dirty="0" smtClean="0"/>
              <a:t> company and the cost of debt (KEU – KD)</a:t>
            </a:r>
          </a:p>
          <a:p>
            <a:r>
              <a:rPr lang="en-US" sz="2000" dirty="0" smtClean="0"/>
              <a:t>multiplied by the ratio of the market value of debt to the market value of equity in the geared company (D/E).</a:t>
            </a:r>
          </a:p>
          <a:p>
            <a:pPr>
              <a:buNone/>
            </a:pPr>
            <a:r>
              <a:rPr lang="en-US" sz="2000" dirty="0" smtClean="0"/>
              <a:t>		</a:t>
            </a:r>
            <a:r>
              <a:rPr lang="en-US" sz="2000" b="1" dirty="0" smtClean="0"/>
              <a:t>KEG =KEU + D/ E (KEU −KD)</a:t>
            </a:r>
          </a:p>
          <a:p>
            <a:endParaRPr lang="en-US" sz="2000" dirty="0" smtClean="0"/>
          </a:p>
          <a:p>
            <a:pPr>
              <a:buNone/>
            </a:pPr>
            <a:r>
              <a:rPr lang="en-US" sz="2000" dirty="0" smtClean="0"/>
              <a:t>	This formula expresses proposition 2.</a:t>
            </a:r>
            <a:endParaRPr 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An all-equity company has a market value of $150 million and a cost of equity of 10%. It borrows $50 million of debt finance, costing 6%, and uses this to buy back and cancel $50 million of equity. Tax relief on debt interest is ignored.</a:t>
            </a:r>
          </a:p>
          <a:p>
            <a:pPr>
              <a:buNone/>
            </a:pPr>
            <a:endParaRPr lang="en-US" sz="2000" dirty="0" smtClean="0"/>
          </a:p>
          <a:p>
            <a:pPr>
              <a:buNone/>
            </a:pPr>
            <a:r>
              <a:rPr lang="en-US" sz="2000" b="1" dirty="0" smtClean="0"/>
              <a:t>	Required</a:t>
            </a:r>
          </a:p>
          <a:p>
            <a:pPr algn="just">
              <a:buNone/>
            </a:pPr>
            <a:r>
              <a:rPr lang="en-US" sz="2000" dirty="0" smtClean="0"/>
              <a:t>	According to Modigliani and Miller, if taxation is ignored, what would be the effect of the higher gearing on (a) the WACC (b) the total  market value of the company and (c) the cost of equity in the company?</a:t>
            </a: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According to Modigliani and Miller:</a:t>
            </a:r>
          </a:p>
          <a:p>
            <a:pPr>
              <a:buNone/>
            </a:pPr>
            <a:endParaRPr lang="en-US" sz="2000" dirty="0" smtClean="0"/>
          </a:p>
          <a:p>
            <a:pPr>
              <a:buNone/>
            </a:pPr>
            <a:r>
              <a:rPr lang="en-US" sz="2000" dirty="0" smtClean="0"/>
              <a:t>(a) </a:t>
            </a:r>
            <a:r>
              <a:rPr lang="en-US" sz="2000" b="1" dirty="0" smtClean="0"/>
              <a:t>WACC. The WACC in the company is unchanged, at 10%.</a:t>
            </a:r>
          </a:p>
          <a:p>
            <a:pPr>
              <a:buNone/>
            </a:pPr>
            <a:endParaRPr lang="en-US" sz="2000" dirty="0" smtClean="0"/>
          </a:p>
          <a:p>
            <a:pPr>
              <a:buNone/>
            </a:pPr>
            <a:r>
              <a:rPr lang="en-US" sz="2000" dirty="0" smtClean="0"/>
              <a:t>(b) </a:t>
            </a:r>
            <a:r>
              <a:rPr lang="en-US" sz="2000" b="1" dirty="0" smtClean="0"/>
              <a:t>Total value. The total market value of the company with gearing is identical </a:t>
            </a:r>
            <a:r>
              <a:rPr lang="en-US" sz="2000" dirty="0" smtClean="0"/>
              <a:t>to the market value of the company when it was all equity, at $150 million. This now consists of $50 million in debt and $100 million equity ($150 million – $50 million of debt)</a:t>
            </a:r>
          </a:p>
          <a:p>
            <a:pPr algn="just">
              <a:buNone/>
            </a:pPr>
            <a:endParaRPr lang="en-US" sz="2000" dirty="0" smtClean="0"/>
          </a:p>
          <a:p>
            <a:pPr algn="just">
              <a:buNone/>
            </a:pPr>
            <a:r>
              <a:rPr lang="en-US" sz="2000" dirty="0" smtClean="0"/>
              <a:t>(c) </a:t>
            </a:r>
            <a:r>
              <a:rPr lang="en-US" sz="2000" b="1" dirty="0" smtClean="0"/>
              <a:t>Cost of equity. The cost of equity in the geared company is </a:t>
            </a:r>
          </a:p>
          <a:p>
            <a:pPr algn="just">
              <a:buNone/>
            </a:pPr>
            <a:r>
              <a:rPr lang="en-US" sz="2000" b="1" dirty="0" smtClean="0"/>
              <a:t>	</a:t>
            </a:r>
            <a:r>
              <a:rPr lang="en-US" sz="2000" dirty="0" smtClean="0"/>
              <a:t>(10 6) % 12.0%</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 Theory without tax</a:t>
            </a:r>
            <a:endParaRPr lang="en-US" sz="3200" dirty="0"/>
          </a:p>
        </p:txBody>
      </p:sp>
      <p:pic>
        <p:nvPicPr>
          <p:cNvPr id="10242" name="Picture 2"/>
          <p:cNvPicPr>
            <a:picLocks noGrp="1" noChangeAspect="1" noChangeArrowheads="1"/>
          </p:cNvPicPr>
          <p:nvPr>
            <p:ph idx="1"/>
          </p:nvPr>
        </p:nvPicPr>
        <p:blipFill>
          <a:blip r:embed="rId3"/>
          <a:srcRect/>
          <a:stretch>
            <a:fillRect/>
          </a:stretch>
        </p:blipFill>
        <p:spPr bwMode="auto">
          <a:xfrm>
            <a:off x="1524000" y="1981200"/>
            <a:ext cx="4467225"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Autofit/>
          </a:bodyPr>
          <a:lstStyle/>
          <a:p>
            <a:r>
              <a:rPr lang="en-US" sz="2000" dirty="0" smtClean="0"/>
              <a:t>There is no optimal gearing level;</a:t>
            </a:r>
          </a:p>
          <a:p>
            <a:r>
              <a:rPr lang="en-US" sz="2000" dirty="0" smtClean="0"/>
              <a:t>The value of the company is independent of the finance decisions</a:t>
            </a:r>
          </a:p>
          <a:p>
            <a:r>
              <a:rPr lang="en-US" sz="2000" dirty="0" smtClean="0"/>
              <a:t>Only investment decisions affect the value of the company.</a:t>
            </a:r>
          </a:p>
          <a:p>
            <a:endParaRPr lang="en-US" sz="2000" dirty="0" smtClean="0"/>
          </a:p>
          <a:p>
            <a:pPr>
              <a:buNone/>
            </a:pPr>
            <a:r>
              <a:rPr lang="en-US" sz="2000" dirty="0" smtClean="0"/>
              <a:t>	This is not true in practice. Why not?</a:t>
            </a:r>
          </a:p>
          <a:p>
            <a:r>
              <a:rPr lang="en-US" sz="2000" dirty="0" smtClean="0"/>
              <a:t>Because the assumptions are too simplistic. There are differences between the real world and the model</a:t>
            </a:r>
          </a:p>
          <a:p>
            <a:pPr algn="just"/>
            <a:r>
              <a:rPr lang="en-US" sz="2000" dirty="0" smtClean="0"/>
              <a:t>Note that MM never said gearing does not matter in the real world. They said that it would not matter in a world where their assumptions were correct. They were then in a position to relax the assumptions to see how the model predictions would change.</a:t>
            </a:r>
          </a:p>
          <a:p>
            <a:pPr>
              <a:buNone/>
            </a:pPr>
            <a:endParaRPr lang="en-US" sz="2000" dirty="0" smtClean="0"/>
          </a:p>
          <a:p>
            <a:pPr algn="just">
              <a:buNone/>
            </a:pPr>
            <a:r>
              <a:rPr lang="en-US" sz="2000" dirty="0" smtClean="0"/>
              <a:t>	The first assumption they relaxed was the no corporate tax assumption.</a:t>
            </a:r>
          </a:p>
          <a:p>
            <a:pPr>
              <a:buNone/>
            </a:pP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Theory with tax</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Modigliani and Miller revised their arguments to allow for the fact that there is tax relief on interest. You do not need to know the arguments they used to reach their conclusions, but you must know what their conclusions were. You should also know and be able to apply the formulae described below.</a:t>
            </a:r>
          </a:p>
          <a:p>
            <a:pPr algn="just"/>
            <a:endParaRPr lang="en-US" sz="2000" dirty="0" smtClean="0"/>
          </a:p>
          <a:p>
            <a:pPr>
              <a:buNone/>
            </a:pPr>
            <a:r>
              <a:rPr lang="en-US" sz="2000" dirty="0" smtClean="0"/>
              <a:t>	Modigliani and Miller argued that allowing for corporate taxation and tax relief on interest, an increase in gearing will have the following effect:</a:t>
            </a:r>
          </a:p>
          <a:p>
            <a:r>
              <a:rPr lang="en-US" sz="2000" dirty="0" smtClean="0"/>
              <a:t>As the level of gearing increases, there is a greater proportion of cheaper debt capital in the capital structure of the firm. However, the cost of equity rises as gearing increases.</a:t>
            </a:r>
          </a:p>
          <a:p>
            <a:r>
              <a:rPr lang="en-US" sz="2000" dirty="0" smtClean="0"/>
              <a:t>As gearing increases, the net effect of the greater proportion of cheaper debt and the higher cost of equity is that the WACC becomes lower. Increases in gearing result in a reduction in the WACC.</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Autofit/>
          </a:bodyPr>
          <a:lstStyle/>
          <a:p>
            <a:pPr algn="just"/>
            <a:r>
              <a:rPr lang="en-US" sz="2000" dirty="0" smtClean="0"/>
              <a:t>The WACC is therefore at its lowest at the highest practicable level of gearing. (There are practical limitations on gearing that stop it from reaching very high levels. For example, lenders will not provide more debt capital except at a much higher cost, due to the high credit risk).</a:t>
            </a:r>
          </a:p>
          <a:p>
            <a:pPr algn="just"/>
            <a:r>
              <a:rPr lang="en-US" sz="2000" dirty="0" smtClean="0"/>
              <a:t>The total value of the company is therefore higher for a geared company than for an identical all-equity company. The value of a company will rise, for a given level of annual cash profits before interest, as its gearing increases.</a:t>
            </a:r>
          </a:p>
          <a:p>
            <a:pPr algn="just">
              <a:buNone/>
            </a:pPr>
            <a:r>
              <a:rPr lang="en-US" sz="2000" dirty="0" smtClean="0"/>
              <a:t>	</a:t>
            </a:r>
          </a:p>
          <a:p>
            <a:pPr algn="just">
              <a:buNone/>
            </a:pPr>
            <a:r>
              <a:rPr lang="en-US" sz="2000" dirty="0" smtClean="0"/>
              <a:t>	Modigliani and Miller therefore reached the conclusion that because of tax relief on interest, there is an optimum level of gearing that a company should be trying to achieve. A company should be trying to make its gearing as high as possible, to the maximum practicable level, in order to </a:t>
            </a:r>
            <a:r>
              <a:rPr lang="en-US" sz="2000" dirty="0" err="1" smtClean="0"/>
              <a:t>maximise</a:t>
            </a:r>
            <a:r>
              <a:rPr lang="en-US" sz="2000" dirty="0" smtClean="0"/>
              <a:t> its value.</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buNone/>
            </a:pPr>
            <a:endParaRPr lang="en-US" dirty="0" smtClean="0"/>
          </a:p>
          <a:p>
            <a:pPr lvl="2">
              <a:buNone/>
            </a:pPr>
            <a:endParaRPr lang="en-US" dirty="0" smtClean="0"/>
          </a:p>
          <a:p>
            <a:pPr lvl="2">
              <a:buNone/>
            </a:pPr>
            <a:endParaRPr lang="en-US" dirty="0" smtClean="0"/>
          </a:p>
          <a:p>
            <a:pPr lvl="2"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1435</TotalTime>
  <Words>643</Words>
  <Application>Microsoft Office PowerPoint</Application>
  <PresentationFormat>On-screen Show (4:3)</PresentationFormat>
  <Paragraphs>181</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Investment Analysis  </vt:lpstr>
      <vt:lpstr>Outline</vt:lpstr>
      <vt:lpstr>Gearing effect Recap</vt:lpstr>
      <vt:lpstr>Gearing Effect - Recap</vt:lpstr>
      <vt:lpstr>Gearing effect - Recap</vt:lpstr>
      <vt:lpstr>TRADITIONAL THEORY</vt:lpstr>
      <vt:lpstr>TRADITIONAL THEORY</vt:lpstr>
      <vt:lpstr>TRADITIONAL VIEW OF CAPITAL STRUCTURE - Reasoning</vt:lpstr>
      <vt:lpstr>TRADITIONAL VIEW OF CAPITAL STRUCTURE - Reasoning</vt:lpstr>
      <vt:lpstr>Conclusion</vt:lpstr>
      <vt:lpstr>Project finance - implications</vt:lpstr>
      <vt:lpstr>Approach </vt:lpstr>
      <vt:lpstr>MODIGLIANI AND MILLER’S THEORY</vt:lpstr>
      <vt:lpstr>MMs assumptions</vt:lpstr>
      <vt:lpstr>MM Theory without tax</vt:lpstr>
      <vt:lpstr>MM Theory without tax</vt:lpstr>
      <vt:lpstr>MM Theory without tax</vt:lpstr>
      <vt:lpstr>MM Theory without tax</vt:lpstr>
      <vt:lpstr>MM Theory without tax</vt:lpstr>
      <vt:lpstr>Example</vt:lpstr>
      <vt:lpstr>Solution</vt:lpstr>
      <vt:lpstr>MM Theory without tax</vt:lpstr>
      <vt:lpstr>Conclusion</vt:lpstr>
      <vt:lpstr>Theory with tax</vt:lpstr>
      <vt:lpstr>Slide 25</vt:lpstr>
      <vt:lpstr>Slide 26</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191</cp:revision>
  <dcterms:created xsi:type="dcterms:W3CDTF">2013-05-28T09:18:01Z</dcterms:created>
  <dcterms:modified xsi:type="dcterms:W3CDTF">2013-06-11T16:23:51Z</dcterms:modified>
</cp:coreProperties>
</file>