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18"/>
  </p:notesMasterIdLst>
  <p:sldIdLst>
    <p:sldId id="256" r:id="rId2"/>
    <p:sldId id="257" r:id="rId3"/>
    <p:sldId id="261" r:id="rId4"/>
    <p:sldId id="263" r:id="rId5"/>
    <p:sldId id="302" r:id="rId6"/>
    <p:sldId id="303" r:id="rId7"/>
    <p:sldId id="308" r:id="rId8"/>
    <p:sldId id="309" r:id="rId9"/>
    <p:sldId id="310" r:id="rId10"/>
    <p:sldId id="304" r:id="rId11"/>
    <p:sldId id="286" r:id="rId12"/>
    <p:sldId id="287" r:id="rId13"/>
    <p:sldId id="269" r:id="rId14"/>
    <p:sldId id="270" r:id="rId15"/>
    <p:sldId id="271" r:id="rId16"/>
    <p:sldId id="32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6/11/2013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6/11/2013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6/11/2013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20</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buNone/>
            </a:pPr>
            <a:r>
              <a:rPr lang="en-US" sz="1800" dirty="0" smtClean="0">
                <a:latin typeface="Arial" pitchFamily="34" charset="0"/>
                <a:cs typeface="Arial" pitchFamily="34" charset="0"/>
              </a:rPr>
              <a:t>	RECAP</a:t>
            </a:r>
          </a:p>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GEARING</a:t>
            </a:r>
          </a:p>
          <a:p>
            <a:pPr>
              <a:buNone/>
            </a:pPr>
            <a:endParaRPr lang="en-US" sz="1400" dirty="0" smtClean="0">
              <a:latin typeface="Arial" pitchFamily="34" charset="0"/>
              <a:cs typeface="Arial" pitchFamily="34" charset="0"/>
            </a:endParaRPr>
          </a:p>
          <a:p>
            <a:pPr>
              <a:buNone/>
            </a:pPr>
            <a:r>
              <a:rPr lang="en-US" sz="1400" dirty="0" smtClean="0">
                <a:latin typeface="Arial" pitchFamily="34" charset="0"/>
                <a:cs typeface="Arial" pitchFamily="34" charset="0"/>
              </a:rPr>
              <a:t>	</a:t>
            </a:r>
            <a:r>
              <a:rPr lang="en-US" sz="1800" dirty="0" smtClean="0">
                <a:latin typeface="Arial" pitchFamily="34" charset="0"/>
                <a:cs typeface="Arial" pitchFamily="34" charset="0"/>
              </a:rPr>
              <a:t>FINANCIAL RISK AND THE COST OF CAPITAL</a:t>
            </a:r>
          </a:p>
          <a:p>
            <a:pPr>
              <a:buNone/>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TRADITIONAL THEORY</a:t>
            </a:r>
          </a:p>
          <a:p>
            <a:pPr>
              <a:buNone/>
            </a:pPr>
            <a:endParaRPr lang="en-US" sz="1800" dirty="0" smtClean="0">
              <a:latin typeface="Arial" pitchFamily="34" charset="0"/>
              <a:cs typeface="Arial" pitchFamily="34" charset="0"/>
            </a:endParaRPr>
          </a:p>
          <a:p>
            <a:pPr>
              <a:buNone/>
            </a:pPr>
            <a:r>
              <a:rPr lang="en-US" sz="1800" dirty="0" smtClean="0"/>
              <a:t>	MODIGLIANI AND MILLER’S THEORY</a:t>
            </a:r>
            <a:endParaRPr lang="en-US" sz="1800" dirty="0" smtClean="0">
              <a:latin typeface="Arial" pitchFamily="34" charset="0"/>
              <a:cs typeface="Arial" pitchFamily="34" charset="0"/>
            </a:endParaRPr>
          </a:p>
          <a:p>
            <a:pPr marL="742950" lvl="2" indent="-342900">
              <a:buNone/>
            </a:pPr>
            <a:endParaRPr lang="en-US" sz="14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990600"/>
            <a:ext cx="3733800" cy="838200"/>
          </a:xfrm>
        </p:spPr>
        <p:txBody>
          <a:bodyPr>
            <a:normAutofit fontScale="90000"/>
          </a:bodyPr>
          <a:lstStyle/>
          <a:p>
            <a:r>
              <a:rPr lang="en-US" sz="3200" dirty="0" smtClean="0"/>
              <a:t>W</a:t>
            </a:r>
            <a:br>
              <a:rPr lang="en-US" sz="3200" dirty="0" smtClean="0"/>
            </a:br>
            <a:r>
              <a:rPr lang="en-US" sz="3200" dirty="0" smtClean="0"/>
              <a:t>A</a:t>
            </a:r>
            <a:br>
              <a:rPr lang="en-US" sz="3200" dirty="0" smtClean="0"/>
            </a:br>
            <a:r>
              <a:rPr lang="en-US" sz="3200" dirty="0" smtClean="0"/>
              <a:t>C</a:t>
            </a:r>
            <a:br>
              <a:rPr lang="en-US" sz="3200" dirty="0" smtClean="0"/>
            </a:br>
            <a:r>
              <a:rPr lang="en-US" sz="3200" dirty="0" smtClean="0"/>
              <a:t>C</a:t>
            </a:r>
            <a:br>
              <a:rPr lang="en-US" sz="3200" dirty="0" smtClean="0"/>
            </a:br>
            <a:r>
              <a:rPr lang="en-US" sz="3200" dirty="0" smtClean="0"/>
              <a:t/>
            </a:r>
            <a:br>
              <a:rPr lang="en-US" sz="3200" dirty="0" smtClean="0"/>
            </a:br>
            <a:r>
              <a:rPr lang="en-US" sz="3200" dirty="0" smtClean="0"/>
              <a:t>Recap</a:t>
            </a:r>
            <a:endParaRPr lang="en-US" sz="3200" dirty="0"/>
          </a:p>
        </p:txBody>
      </p:sp>
      <p:pic>
        <p:nvPicPr>
          <p:cNvPr id="2050" name="Picture 2"/>
          <p:cNvPicPr>
            <a:picLocks noChangeAspect="1" noChangeArrowheads="1"/>
          </p:cNvPicPr>
          <p:nvPr/>
        </p:nvPicPr>
        <p:blipFill>
          <a:blip r:embed="rId2"/>
          <a:srcRect/>
          <a:stretch>
            <a:fillRect/>
          </a:stretch>
        </p:blipFill>
        <p:spPr bwMode="auto">
          <a:xfrm>
            <a:off x="2743200" y="304800"/>
            <a:ext cx="6398920" cy="6324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Calculation of WACC</a:t>
            </a:r>
            <a:endParaRPr lang="en-US" sz="3200" dirty="0"/>
          </a:p>
        </p:txBody>
      </p:sp>
      <p:pic>
        <p:nvPicPr>
          <p:cNvPr id="1027" name="Picture 3"/>
          <p:cNvPicPr>
            <a:picLocks noChangeAspect="1" noChangeArrowheads="1"/>
          </p:cNvPicPr>
          <p:nvPr/>
        </p:nvPicPr>
        <p:blipFill>
          <a:blip r:embed="rId2"/>
          <a:srcRect/>
          <a:stretch>
            <a:fillRect/>
          </a:stretch>
        </p:blipFill>
        <p:spPr bwMode="auto">
          <a:xfrm>
            <a:off x="381000" y="1447800"/>
            <a:ext cx="8529408"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WACC and capital investment appraisal</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One approach to the evaluation of capital investments by companies is that all their investment projects should be expected to provide a return equal to or in excess of the WACC. If all their investment projects earn a return in excess of the WACC, the company will earn sufficient returns overall to meet the cost of its capital and provide its investors with the returns they require.</a:t>
            </a:r>
          </a:p>
          <a:p>
            <a:pPr>
              <a:buNone/>
            </a:pPr>
            <a:endParaRPr lang="en-US" sz="2000" dirty="0" smtClean="0"/>
          </a:p>
          <a:p>
            <a:pPr algn="just">
              <a:buNone/>
            </a:pPr>
            <a:r>
              <a:rPr lang="en-US" sz="2000" dirty="0" smtClean="0"/>
              <a:t>	This principle is often applied in practice. The general rule is that when capital investment projects are evaluated using the NPV method, the cost of capital to be used is the WACC. This is on the assumption that the capital project </a:t>
            </a:r>
            <a:r>
              <a:rPr lang="en-US" sz="2000" b="1" dirty="0" smtClean="0"/>
              <a:t>will not alter the risk profile of the company’s investments and the risk with the new project is similar to the </a:t>
            </a:r>
            <a:r>
              <a:rPr lang="en-US" sz="2000" dirty="0" smtClean="0"/>
              <a:t>risks with the rest of the company’s business operations.</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ox(in)">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WACC and capital investment appraisal</a:t>
            </a:r>
            <a:endParaRPr lang="en-US" sz="3200" dirty="0"/>
          </a:p>
        </p:txBody>
      </p:sp>
      <p:sp>
        <p:nvSpPr>
          <p:cNvPr id="3" name="Content Placeholder 2"/>
          <p:cNvSpPr>
            <a:spLocks noGrp="1"/>
          </p:cNvSpPr>
          <p:nvPr>
            <p:ph idx="1"/>
          </p:nvPr>
        </p:nvSpPr>
        <p:spPr/>
        <p:txBody>
          <a:bodyPr>
            <a:noAutofit/>
          </a:bodyPr>
          <a:lstStyle/>
          <a:p>
            <a:pPr algn="just">
              <a:buNone/>
            </a:pPr>
            <a:r>
              <a:rPr lang="en-US" sz="2000" dirty="0" smtClean="0"/>
              <a:t>	The principle is often applied when the financing for a new capital investment </a:t>
            </a:r>
            <a:r>
              <a:rPr lang="en-US" sz="2000" b="1" dirty="0" smtClean="0"/>
              <a:t>changes the company’s WACC. On the assumption that the capital project will not alter the risk </a:t>
            </a:r>
            <a:r>
              <a:rPr lang="en-US" sz="2000" dirty="0" smtClean="0"/>
              <a:t>profile of the company’s investments, the NPV of the new project should be calculated using the new WACC that will exist after the project has been undertaken and financed. </a:t>
            </a:r>
          </a:p>
          <a:p>
            <a:pPr>
              <a:buNone/>
            </a:pPr>
            <a:endParaRPr lang="en-US" sz="2000" dirty="0" smtClean="0"/>
          </a:p>
          <a:p>
            <a:pPr algn="just">
              <a:buNone/>
            </a:pPr>
            <a:r>
              <a:rPr lang="en-US" sz="2000" dirty="0" smtClean="0"/>
              <a:t>	An alternative approach to the evaluation of capital investment projects, which does not use these assumptions, is the adjusted present value method or APV method. </a:t>
            </a:r>
            <a:endParaRPr lang="en-US"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Autofit/>
          </a:bodyPr>
          <a:lstStyle/>
          <a:p>
            <a:pPr>
              <a:buNone/>
            </a:pPr>
            <a:r>
              <a:rPr lang="en-US" sz="2000" dirty="0" smtClean="0"/>
              <a:t>	E	:40m </a:t>
            </a:r>
            <a:r>
              <a:rPr lang="en-US" sz="2000" dirty="0" err="1" smtClean="0"/>
              <a:t>Ke</a:t>
            </a:r>
            <a:r>
              <a:rPr lang="en-US" sz="2000" dirty="0" smtClean="0"/>
              <a:t>: 21%</a:t>
            </a:r>
          </a:p>
          <a:p>
            <a:pPr>
              <a:buNone/>
            </a:pPr>
            <a:r>
              <a:rPr lang="en-US" sz="2000" dirty="0" smtClean="0"/>
              <a:t>	D	:20m </a:t>
            </a:r>
            <a:r>
              <a:rPr lang="en-US" sz="2000" dirty="0" err="1" smtClean="0"/>
              <a:t>Kd</a:t>
            </a:r>
            <a:r>
              <a:rPr lang="en-US" sz="2000" dirty="0" smtClean="0"/>
              <a:t>: 9%</a:t>
            </a:r>
          </a:p>
          <a:p>
            <a:pPr>
              <a:buNone/>
            </a:pPr>
            <a:r>
              <a:rPr lang="en-US" sz="2000" dirty="0" smtClean="0"/>
              <a:t>	WACC: 17%</a:t>
            </a:r>
          </a:p>
          <a:p>
            <a:pPr algn="just">
              <a:buNone/>
            </a:pPr>
            <a:r>
              <a:rPr lang="en-US" sz="2000" dirty="0" smtClean="0"/>
              <a:t>	</a:t>
            </a:r>
          </a:p>
          <a:p>
            <a:pPr algn="just">
              <a:buNone/>
            </a:pPr>
            <a:r>
              <a:rPr lang="en-US" sz="2000" dirty="0" smtClean="0"/>
              <a:t>	The company wishes to invest in a project that would cost Rs 6m &amp; would give NPV of Rs 3m at the existing WACC. The business risk of the project is similar to the existing operation of the company. Please compute how the project may be financed thorough debt &amp; Equity?</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60418" name="Picture 2"/>
          <p:cNvPicPr>
            <a:picLocks noGrp="1" noChangeAspect="1" noChangeArrowheads="1"/>
          </p:cNvPicPr>
          <p:nvPr>
            <p:ph idx="1"/>
          </p:nvPr>
        </p:nvPicPr>
        <p:blipFill>
          <a:blip r:embed="rId2"/>
          <a:srcRect/>
          <a:stretch>
            <a:fillRect/>
          </a:stretch>
        </p:blipFill>
        <p:spPr bwMode="auto">
          <a:xfrm>
            <a:off x="457200" y="1524000"/>
            <a:ext cx="8229600" cy="1946888"/>
          </a:xfrm>
          <a:prstGeom prst="rect">
            <a:avLst/>
          </a:prstGeom>
          <a:noFill/>
          <a:ln w="9525">
            <a:noFill/>
            <a:miter lim="800000"/>
            <a:headEnd/>
            <a:tailEnd/>
          </a:ln>
        </p:spPr>
      </p:pic>
      <p:pic>
        <p:nvPicPr>
          <p:cNvPr id="60419" name="Picture 3"/>
          <p:cNvPicPr>
            <a:picLocks noChangeAspect="1" noChangeArrowheads="1"/>
          </p:cNvPicPr>
          <p:nvPr/>
        </p:nvPicPr>
        <p:blipFill>
          <a:blip r:embed="rId3"/>
          <a:srcRect/>
          <a:stretch>
            <a:fillRect/>
          </a:stretch>
        </p:blipFill>
        <p:spPr bwMode="auto">
          <a:xfrm>
            <a:off x="381000" y="3124200"/>
            <a:ext cx="8201025" cy="209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r>
              <a:rPr lang="en-US" sz="2000" dirty="0" smtClean="0"/>
              <a:t>We distribute both the cost &amp; NPV in D: E ratio.</a:t>
            </a:r>
          </a:p>
          <a:p>
            <a:endParaRPr lang="en-US" sz="2000" dirty="0" smtClean="0"/>
          </a:p>
          <a:p>
            <a:pPr algn="just"/>
            <a:r>
              <a:rPr lang="en-US" sz="2000" dirty="0" smtClean="0"/>
              <a:t>It has been concluded that in order to keep the financial risk or gearing constant, the project must be financed in such a way so that revised gearing ratio (D:E) remains unchanged. The entire NPV belongs to the equity holders of the company as the debt holders usually get a fixed return</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of Capital</a:t>
            </a:r>
            <a:endParaRPr lang="en-US" dirty="0"/>
          </a:p>
        </p:txBody>
      </p:sp>
      <p:sp>
        <p:nvSpPr>
          <p:cNvPr id="3" name="Content Placeholder 2"/>
          <p:cNvSpPr>
            <a:spLocks noGrp="1"/>
          </p:cNvSpPr>
          <p:nvPr>
            <p:ph idx="1"/>
          </p:nvPr>
        </p:nvSpPr>
        <p:spPr/>
        <p:txBody>
          <a:bodyPr>
            <a:normAutofit/>
          </a:bodyPr>
          <a:lstStyle/>
          <a:p>
            <a:r>
              <a:rPr lang="en-US" sz="1800" dirty="0" smtClean="0"/>
              <a:t>A return that the company must earn to satisfy the providers of funds &amp;   it reflects the riskiness of providing funds.</a:t>
            </a:r>
          </a:p>
          <a:p>
            <a:r>
              <a:rPr lang="en-US" sz="1800" dirty="0" smtClean="0"/>
              <a:t>Elements of cost of capital:-</a:t>
            </a:r>
          </a:p>
          <a:p>
            <a:r>
              <a:rPr lang="en-US" sz="1800" dirty="0" smtClean="0"/>
              <a:t>Risk Free Rate Of Return</a:t>
            </a:r>
          </a:p>
          <a:p>
            <a:r>
              <a:rPr lang="en-US" sz="1800" dirty="0" smtClean="0"/>
              <a:t>Business Risk Premium</a:t>
            </a:r>
          </a:p>
          <a:p>
            <a:r>
              <a:rPr lang="en-US" sz="1800" dirty="0" smtClean="0"/>
              <a:t>Financial Risk Premium</a:t>
            </a:r>
          </a:p>
          <a:p>
            <a:endParaRPr lang="en-US" sz="18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WACC used as a discount rate</a:t>
            </a:r>
            <a:endParaRPr lang="en-US" sz="3200" dirty="0"/>
          </a:p>
        </p:txBody>
      </p:sp>
      <p:sp>
        <p:nvSpPr>
          <p:cNvPr id="3" name="Content Placeholder 2"/>
          <p:cNvSpPr>
            <a:spLocks noGrp="1"/>
          </p:cNvSpPr>
          <p:nvPr>
            <p:ph idx="1"/>
          </p:nvPr>
        </p:nvSpPr>
        <p:spPr/>
        <p:txBody>
          <a:bodyPr>
            <a:noAutofit/>
          </a:bodyPr>
          <a:lstStyle/>
          <a:p>
            <a:pPr lvl="0"/>
            <a:r>
              <a:rPr lang="en-US" sz="2000" dirty="0" smtClean="0"/>
              <a:t>If WACC = Marginal cost of the capital i.e. Existing WACC = Revised WACC, the WACC can be used as the discount rate</a:t>
            </a:r>
          </a:p>
          <a:p>
            <a:pPr lvl="0"/>
            <a:r>
              <a:rPr lang="en-US" sz="2000" dirty="0" smtClean="0"/>
              <a:t>The above situation is only created if the Debt / Equity ratio or the financial risk and the business risk remain constant. </a:t>
            </a:r>
          </a:p>
          <a:p>
            <a:pPr lvl="0"/>
            <a:r>
              <a:rPr lang="en-US" sz="2000" dirty="0" smtClean="0"/>
              <a:t>To keep the financial risk constant care should be taken when deciding the financing ratio of the new project. </a:t>
            </a:r>
          </a:p>
          <a:p>
            <a:pPr lvl="0"/>
            <a:r>
              <a:rPr lang="en-US" sz="2000" dirty="0" smtClean="0"/>
              <a:t>The following </a:t>
            </a:r>
            <a:r>
              <a:rPr lang="en-US" sz="2000" b="1" dirty="0" smtClean="0"/>
              <a:t>procedure</a:t>
            </a:r>
            <a:r>
              <a:rPr lang="en-US" sz="2000" dirty="0" smtClean="0"/>
              <a:t> should be followed; (Required D/E ratio)</a:t>
            </a:r>
          </a:p>
          <a:p>
            <a:pPr lvl="1"/>
            <a:r>
              <a:rPr lang="en-US" sz="2000" dirty="0" smtClean="0"/>
              <a:t>Equity includes the effect of the NPV of the new project. The NPV would be calculated using the existing WACC since we are about to keep the financial risk constant and can use the WACC as the discounting rate for the new project.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WACC used as a discount rate</a:t>
            </a:r>
            <a:endParaRPr lang="en-US" sz="3200" dirty="0"/>
          </a:p>
        </p:txBody>
      </p:sp>
      <p:sp>
        <p:nvSpPr>
          <p:cNvPr id="3" name="Content Placeholder 2"/>
          <p:cNvSpPr>
            <a:spLocks noGrp="1"/>
          </p:cNvSpPr>
          <p:nvPr>
            <p:ph idx="1"/>
          </p:nvPr>
        </p:nvSpPr>
        <p:spPr/>
        <p:txBody>
          <a:bodyPr/>
          <a:lstStyle/>
          <a:p>
            <a:pPr lvl="1"/>
            <a:r>
              <a:rPr lang="en-US" sz="2000" dirty="0" smtClean="0"/>
              <a:t>Add the NPV of the project calculated above in the financing requirement of the new project</a:t>
            </a:r>
          </a:p>
          <a:p>
            <a:pPr lvl="1"/>
            <a:r>
              <a:rPr lang="en-US" sz="2000" dirty="0" smtClean="0"/>
              <a:t>Distribute the new figure calculated in step 2, in the D/E ratio.</a:t>
            </a:r>
          </a:p>
          <a:p>
            <a:pPr lvl="1"/>
            <a:r>
              <a:rPr lang="en-US" sz="2000" dirty="0" smtClean="0"/>
              <a:t>Deduct the amount of NPV from the share of Equity </a:t>
            </a:r>
          </a:p>
          <a:p>
            <a:pPr lvl="1"/>
            <a:r>
              <a:rPr lang="en-US" sz="2000" dirty="0" smtClean="0"/>
              <a:t>The resultant amount is the Debt and Equity portion of the financing required for the new project, and will keep the D/E ratio before and after the project constant.</a:t>
            </a:r>
          </a:p>
          <a:p>
            <a:endParaRPr lang="en-US" sz="2000"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Gearing effect</a:t>
            </a:r>
            <a:endParaRPr lang="en-US" sz="3200" dirty="0"/>
          </a:p>
        </p:txBody>
      </p:sp>
      <p:pic>
        <p:nvPicPr>
          <p:cNvPr id="11266" name="Picture 2"/>
          <p:cNvPicPr>
            <a:picLocks noGrp="1" noChangeAspect="1" noChangeArrowheads="1"/>
          </p:cNvPicPr>
          <p:nvPr>
            <p:ph idx="1"/>
          </p:nvPr>
        </p:nvPicPr>
        <p:blipFill>
          <a:blip r:embed="rId2"/>
          <a:srcRect/>
          <a:stretch>
            <a:fillRect/>
          </a:stretch>
        </p:blipFill>
        <p:spPr bwMode="auto">
          <a:xfrm>
            <a:off x="457200" y="1371600"/>
            <a:ext cx="8229600" cy="537297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Gearing Effect</a:t>
            </a:r>
            <a:endParaRPr lang="en-US" sz="3200" dirty="0"/>
          </a:p>
        </p:txBody>
      </p:sp>
      <p:pic>
        <p:nvPicPr>
          <p:cNvPr id="10246" name="Picture 6"/>
          <p:cNvPicPr>
            <a:picLocks noChangeAspect="1" noChangeArrowheads="1"/>
          </p:cNvPicPr>
          <p:nvPr/>
        </p:nvPicPr>
        <p:blipFill>
          <a:blip r:embed="rId2"/>
          <a:srcRect/>
          <a:stretch>
            <a:fillRect/>
          </a:stretch>
        </p:blipFill>
        <p:spPr bwMode="auto">
          <a:xfrm>
            <a:off x="1304925" y="2600325"/>
            <a:ext cx="6619875" cy="4105275"/>
          </a:xfrm>
          <a:prstGeom prst="rect">
            <a:avLst/>
          </a:prstGeom>
          <a:noFill/>
          <a:ln w="9525">
            <a:noFill/>
            <a:miter lim="800000"/>
            <a:headEnd/>
            <a:tailEnd/>
          </a:ln>
        </p:spPr>
      </p:pic>
      <p:sp>
        <p:nvSpPr>
          <p:cNvPr id="13" name="Content Placeholder 1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Gearing effect</a:t>
            </a:r>
            <a:endParaRPr lang="en-US" sz="3200" dirty="0"/>
          </a:p>
        </p:txBody>
      </p:sp>
      <p:sp>
        <p:nvSpPr>
          <p:cNvPr id="3" name="Content Placeholder 2"/>
          <p:cNvSpPr>
            <a:spLocks noGrp="1"/>
          </p:cNvSpPr>
          <p:nvPr>
            <p:ph idx="1"/>
          </p:nvPr>
        </p:nvSpPr>
        <p:spPr/>
        <p:txBody>
          <a:bodyPr>
            <a:normAutofit/>
          </a:bodyPr>
          <a:lstStyle/>
          <a:p>
            <a:pPr>
              <a:buNone/>
            </a:pPr>
            <a:r>
              <a:rPr lang="en-US" sz="2000" dirty="0" smtClean="0"/>
              <a:t>	There are two </a:t>
            </a:r>
            <a:r>
              <a:rPr lang="en-US" sz="2000" i="1" dirty="0" smtClean="0"/>
              <a:t>main schools of thought</a:t>
            </a:r>
          </a:p>
          <a:p>
            <a:endParaRPr lang="en-US" sz="2000" dirty="0" smtClean="0"/>
          </a:p>
          <a:p>
            <a:r>
              <a:rPr lang="en-US" sz="2000" dirty="0" smtClean="0"/>
              <a:t>Traditional view</a:t>
            </a:r>
          </a:p>
          <a:p>
            <a:endParaRPr lang="en-US" sz="2000" dirty="0" smtClean="0"/>
          </a:p>
          <a:p>
            <a:r>
              <a:rPr lang="en-US" sz="2000" dirty="0" smtClean="0"/>
              <a:t>Modigliani and Miller’s theory</a:t>
            </a:r>
            <a:endParaRPr lang="en-US"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2">
              <a:buNone/>
            </a:pPr>
            <a:endParaRPr lang="en-US" dirty="0" smtClean="0"/>
          </a:p>
          <a:p>
            <a:pPr lvl="2">
              <a:buNone/>
            </a:pPr>
            <a:endParaRPr lang="en-US" dirty="0" smtClean="0"/>
          </a:p>
          <a:p>
            <a:pPr lvl="2">
              <a:buNone/>
            </a:pPr>
            <a:endParaRPr lang="en-US" dirty="0" smtClean="0"/>
          </a:p>
          <a:p>
            <a:pPr lvl="2" algn="ctr">
              <a:buNone/>
            </a:pPr>
            <a:r>
              <a:rPr lang="en-US" sz="4000" dirty="0" smtClean="0"/>
              <a:t>Thank you</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1440</TotalTime>
  <Words>354</Words>
  <Application>Microsoft Office PowerPoint</Application>
  <PresentationFormat>On-screen Show (4:3)</PresentationFormat>
  <Paragraphs>64</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Investment Analysis  </vt:lpstr>
      <vt:lpstr>Outline</vt:lpstr>
      <vt:lpstr>W A C C  Recap</vt:lpstr>
      <vt:lpstr>Calculation of WACC</vt:lpstr>
      <vt:lpstr>WACC and capital investment appraisal</vt:lpstr>
      <vt:lpstr>WACC and capital investment appraisal</vt:lpstr>
      <vt:lpstr>Example</vt:lpstr>
      <vt:lpstr>Example</vt:lpstr>
      <vt:lpstr>Example</vt:lpstr>
      <vt:lpstr>Cost of Capital</vt:lpstr>
      <vt:lpstr>WACC used as a discount rate</vt:lpstr>
      <vt:lpstr>WACC used as a discount rate</vt:lpstr>
      <vt:lpstr>Gearing effect</vt:lpstr>
      <vt:lpstr>Gearing Effect</vt:lpstr>
      <vt:lpstr>Gearing effect</vt:lpstr>
      <vt:lpstr>Slide 16</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NTS</cp:lastModifiedBy>
  <cp:revision>193</cp:revision>
  <dcterms:created xsi:type="dcterms:W3CDTF">2013-05-28T09:18:01Z</dcterms:created>
  <dcterms:modified xsi:type="dcterms:W3CDTF">2013-06-11T09:57:45Z</dcterms:modified>
</cp:coreProperties>
</file>