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4"/>
  </p:notesMasterIdLst>
  <p:sldIdLst>
    <p:sldId id="256" r:id="rId2"/>
    <p:sldId id="257" r:id="rId3"/>
    <p:sldId id="332" r:id="rId4"/>
    <p:sldId id="357" r:id="rId5"/>
    <p:sldId id="350" r:id="rId6"/>
    <p:sldId id="333" r:id="rId7"/>
    <p:sldId id="334" r:id="rId8"/>
    <p:sldId id="353" r:id="rId9"/>
    <p:sldId id="335" r:id="rId10"/>
    <p:sldId id="336" r:id="rId11"/>
    <p:sldId id="337" r:id="rId12"/>
    <p:sldId id="338" r:id="rId13"/>
    <p:sldId id="339" r:id="rId14"/>
    <p:sldId id="351" r:id="rId15"/>
    <p:sldId id="355" r:id="rId16"/>
    <p:sldId id="340" r:id="rId17"/>
    <p:sldId id="341" r:id="rId18"/>
    <p:sldId id="342" r:id="rId19"/>
    <p:sldId id="343" r:id="rId20"/>
    <p:sldId id="344" r:id="rId21"/>
    <p:sldId id="345" r:id="rId22"/>
    <p:sldId id="35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E6F4E0-F72F-4253-B89E-D443DEFD2FED}" type="doc">
      <dgm:prSet loTypeId="urn:microsoft.com/office/officeart/2005/8/layout/process4" loCatId="process" qsTypeId="urn:microsoft.com/office/officeart/2005/8/quickstyle/3d2" qsCatId="3D" csTypeId="urn:microsoft.com/office/officeart/2005/8/colors/colorful1" csCatId="colorful" phldr="1"/>
      <dgm:spPr/>
      <dgm:t>
        <a:bodyPr/>
        <a:lstStyle/>
        <a:p>
          <a:endParaRPr lang="en-US"/>
        </a:p>
      </dgm:t>
    </dgm:pt>
    <dgm:pt modelId="{391B6E44-664A-46F8-A900-01BBB9080DF6}">
      <dgm:prSet custT="1"/>
      <dgm:spPr/>
      <dgm:t>
        <a:bodyPr/>
        <a:lstStyle/>
        <a:p>
          <a:pPr rtl="0"/>
          <a:r>
            <a:rPr lang="en-US" sz="1600" dirty="0" smtClean="0"/>
            <a:t>People choose to invest to supplement their income, to earn gains, and to experience the excitement of the investment process.</a:t>
          </a:r>
          <a:endParaRPr lang="en-US" sz="1600" dirty="0"/>
        </a:p>
      </dgm:t>
    </dgm:pt>
    <dgm:pt modelId="{55043B37-DEA8-4749-9D82-EA3173D9D6DC}" type="parTrans" cxnId="{0DC893BE-7C88-41D4-91A2-0D90F30F47CF}">
      <dgm:prSet/>
      <dgm:spPr/>
      <dgm:t>
        <a:bodyPr/>
        <a:lstStyle/>
        <a:p>
          <a:endParaRPr lang="en-US"/>
        </a:p>
      </dgm:t>
    </dgm:pt>
    <dgm:pt modelId="{F94BF412-E7BA-4B74-921A-44AA5C84F64F}" type="sibTrans" cxnId="{0DC893BE-7C88-41D4-91A2-0D90F30F47CF}">
      <dgm:prSet/>
      <dgm:spPr/>
      <dgm:t>
        <a:bodyPr/>
        <a:lstStyle/>
        <a:p>
          <a:endParaRPr lang="en-US"/>
        </a:p>
      </dgm:t>
    </dgm:pt>
    <dgm:pt modelId="{BFF648D2-5E5C-46FA-88E2-BC267BB0F25E}">
      <dgm:prSet custT="1"/>
      <dgm:spPr/>
      <dgm:t>
        <a:bodyPr/>
        <a:lstStyle/>
        <a:p>
          <a:pPr rtl="0"/>
          <a:r>
            <a:rPr lang="en-US" sz="1600" b="1" dirty="0" smtClean="0"/>
            <a:t>1</a:t>
          </a:r>
          <a:r>
            <a:rPr lang="en-US" sz="1600" b="1" u="sng" dirty="0" smtClean="0"/>
            <a:t>.Income</a:t>
          </a:r>
          <a:r>
            <a:rPr lang="en-US" sz="1600" b="1" dirty="0" smtClean="0"/>
            <a:t>: </a:t>
          </a:r>
          <a:r>
            <a:rPr lang="en-US" sz="1600" dirty="0" smtClean="0"/>
            <a:t>Some people invest in order to provide or supplement their income. Investments provide income through the payment of dividends or interest.</a:t>
          </a:r>
          <a:endParaRPr lang="en-US" sz="1600" dirty="0"/>
        </a:p>
      </dgm:t>
    </dgm:pt>
    <dgm:pt modelId="{991D1258-4CE3-49FB-82A7-D91AA71A3843}" type="parTrans" cxnId="{C96736BB-844B-401D-833C-FAB9CA14ECAD}">
      <dgm:prSet/>
      <dgm:spPr/>
      <dgm:t>
        <a:bodyPr/>
        <a:lstStyle/>
        <a:p>
          <a:endParaRPr lang="en-US"/>
        </a:p>
      </dgm:t>
    </dgm:pt>
    <dgm:pt modelId="{D694CDF1-657B-48C9-91E4-F3E50D409F7A}" type="sibTrans" cxnId="{C96736BB-844B-401D-833C-FAB9CA14ECAD}">
      <dgm:prSet/>
      <dgm:spPr/>
      <dgm:t>
        <a:bodyPr/>
        <a:lstStyle/>
        <a:p>
          <a:endParaRPr lang="en-US"/>
        </a:p>
      </dgm:t>
    </dgm:pt>
    <dgm:pt modelId="{B02830EA-E5A5-442C-817D-8218F992E025}">
      <dgm:prSet custT="1"/>
      <dgm:spPr/>
      <dgm:t>
        <a:bodyPr/>
        <a:lstStyle/>
        <a:p>
          <a:pPr rtl="0"/>
          <a:r>
            <a:rPr lang="en-US" sz="1600" b="1" dirty="0" smtClean="0"/>
            <a:t>2) </a:t>
          </a:r>
          <a:r>
            <a:rPr lang="en-US" sz="1600" b="1" u="sng" dirty="0" smtClean="0"/>
            <a:t>Appreciation</a:t>
          </a:r>
          <a:r>
            <a:rPr lang="en-US" sz="1600" b="1" dirty="0" smtClean="0"/>
            <a:t>: </a:t>
          </a:r>
          <a:r>
            <a:rPr lang="en-US" sz="1600" dirty="0" smtClean="0"/>
            <a:t>Other individuals, especially those in their peak working years, may be more interested in seeing the value of their investments grow rather than in receiving any income from investment. Appreciation is an increase in the value of an investment.</a:t>
          </a:r>
          <a:endParaRPr lang="en-US" sz="1600" dirty="0"/>
        </a:p>
      </dgm:t>
    </dgm:pt>
    <dgm:pt modelId="{C4F30A74-B5BE-4CB1-99B1-A788C388B34E}" type="parTrans" cxnId="{433FA89F-FFA7-41EA-A149-22A76E7C79C2}">
      <dgm:prSet/>
      <dgm:spPr/>
      <dgm:t>
        <a:bodyPr/>
        <a:lstStyle/>
        <a:p>
          <a:endParaRPr lang="en-US"/>
        </a:p>
      </dgm:t>
    </dgm:pt>
    <dgm:pt modelId="{EB26C651-D03D-4233-B004-61A431EF53BB}" type="sibTrans" cxnId="{433FA89F-FFA7-41EA-A149-22A76E7C79C2}">
      <dgm:prSet/>
      <dgm:spPr/>
      <dgm:t>
        <a:bodyPr/>
        <a:lstStyle/>
        <a:p>
          <a:endParaRPr lang="en-US"/>
        </a:p>
      </dgm:t>
    </dgm:pt>
    <dgm:pt modelId="{C1726DF6-4E0B-428C-A035-C6E6CBC83B82}">
      <dgm:prSet custT="1"/>
      <dgm:spPr/>
      <dgm:t>
        <a:bodyPr/>
        <a:lstStyle/>
        <a:p>
          <a:pPr rtl="0"/>
          <a:r>
            <a:rPr lang="en-US" sz="1600" b="1" dirty="0" smtClean="0"/>
            <a:t>3</a:t>
          </a:r>
          <a:r>
            <a:rPr lang="en-US" sz="1600" b="1" u="sng" dirty="0" smtClean="0"/>
            <a:t>) Excitement: </a:t>
          </a:r>
          <a:r>
            <a:rPr lang="en-US" sz="1600" dirty="0" smtClean="0"/>
            <a:t>Investing is frequently someone’s hobby. Investing is not inherently an end in itself; it is a means to an end. Ultimately, the investment objective involves improved financial standing. If an active investor makes frequent trades but only breaks even in the process, only the stockbroker will benefit materially.</a:t>
          </a:r>
          <a:endParaRPr lang="en-US" sz="1600" dirty="0"/>
        </a:p>
      </dgm:t>
    </dgm:pt>
    <dgm:pt modelId="{B139C553-765B-4BC6-AEC5-64B27AAC0124}" type="parTrans" cxnId="{A696FF09-D110-4B0C-8109-7BD6E81D0DAB}">
      <dgm:prSet/>
      <dgm:spPr/>
      <dgm:t>
        <a:bodyPr/>
        <a:lstStyle/>
        <a:p>
          <a:endParaRPr lang="en-US"/>
        </a:p>
      </dgm:t>
    </dgm:pt>
    <dgm:pt modelId="{595A13CE-5447-4801-A7E6-FF853919C650}" type="sibTrans" cxnId="{A696FF09-D110-4B0C-8109-7BD6E81D0DAB}">
      <dgm:prSet/>
      <dgm:spPr/>
      <dgm:t>
        <a:bodyPr/>
        <a:lstStyle/>
        <a:p>
          <a:endParaRPr lang="en-US"/>
        </a:p>
      </dgm:t>
    </dgm:pt>
    <dgm:pt modelId="{ECB8D870-E124-4DA0-8366-67F7B6769F21}" type="pres">
      <dgm:prSet presAssocID="{A7E6F4E0-F72F-4253-B89E-D443DEFD2FED}" presName="Name0" presStyleCnt="0">
        <dgm:presLayoutVars>
          <dgm:dir/>
          <dgm:animLvl val="lvl"/>
          <dgm:resizeHandles val="exact"/>
        </dgm:presLayoutVars>
      </dgm:prSet>
      <dgm:spPr/>
      <dgm:t>
        <a:bodyPr/>
        <a:lstStyle/>
        <a:p>
          <a:endParaRPr lang="en-US"/>
        </a:p>
      </dgm:t>
    </dgm:pt>
    <dgm:pt modelId="{4F9B03CD-C7B5-42D1-9A39-AF2A9105A25A}" type="pres">
      <dgm:prSet presAssocID="{C1726DF6-4E0B-428C-A035-C6E6CBC83B82}" presName="boxAndChildren" presStyleCnt="0"/>
      <dgm:spPr/>
    </dgm:pt>
    <dgm:pt modelId="{1DE44498-0F35-496F-A88C-3936265CDEEC}" type="pres">
      <dgm:prSet presAssocID="{C1726DF6-4E0B-428C-A035-C6E6CBC83B82}" presName="parentTextBox" presStyleLbl="node1" presStyleIdx="0" presStyleCnt="4"/>
      <dgm:spPr/>
      <dgm:t>
        <a:bodyPr/>
        <a:lstStyle/>
        <a:p>
          <a:endParaRPr lang="en-US"/>
        </a:p>
      </dgm:t>
    </dgm:pt>
    <dgm:pt modelId="{F307445B-5A2D-40C0-9B50-3F215E75257B}" type="pres">
      <dgm:prSet presAssocID="{EB26C651-D03D-4233-B004-61A431EF53BB}" presName="sp" presStyleCnt="0"/>
      <dgm:spPr/>
    </dgm:pt>
    <dgm:pt modelId="{05C99A42-D37C-4CF2-BD52-E8F21D9BF85A}" type="pres">
      <dgm:prSet presAssocID="{B02830EA-E5A5-442C-817D-8218F992E025}" presName="arrowAndChildren" presStyleCnt="0"/>
      <dgm:spPr/>
    </dgm:pt>
    <dgm:pt modelId="{15665D75-A25E-4887-9BE0-0D0E241E930E}" type="pres">
      <dgm:prSet presAssocID="{B02830EA-E5A5-442C-817D-8218F992E025}" presName="parentTextArrow" presStyleLbl="node1" presStyleIdx="1" presStyleCnt="4"/>
      <dgm:spPr/>
      <dgm:t>
        <a:bodyPr/>
        <a:lstStyle/>
        <a:p>
          <a:endParaRPr lang="en-US"/>
        </a:p>
      </dgm:t>
    </dgm:pt>
    <dgm:pt modelId="{DF50BB5B-5CEA-4560-AE92-8CDD65A24698}" type="pres">
      <dgm:prSet presAssocID="{D694CDF1-657B-48C9-91E4-F3E50D409F7A}" presName="sp" presStyleCnt="0"/>
      <dgm:spPr/>
    </dgm:pt>
    <dgm:pt modelId="{C3B26CDB-4D31-4C58-A5D5-78EBFE4CE9E6}" type="pres">
      <dgm:prSet presAssocID="{BFF648D2-5E5C-46FA-88E2-BC267BB0F25E}" presName="arrowAndChildren" presStyleCnt="0"/>
      <dgm:spPr/>
    </dgm:pt>
    <dgm:pt modelId="{88BE0E66-9CB0-4A4D-AD3D-9497B3F96BAA}" type="pres">
      <dgm:prSet presAssocID="{BFF648D2-5E5C-46FA-88E2-BC267BB0F25E}" presName="parentTextArrow" presStyleLbl="node1" presStyleIdx="2" presStyleCnt="4"/>
      <dgm:spPr/>
      <dgm:t>
        <a:bodyPr/>
        <a:lstStyle/>
        <a:p>
          <a:endParaRPr lang="en-US"/>
        </a:p>
      </dgm:t>
    </dgm:pt>
    <dgm:pt modelId="{2D78BEC2-DD1B-4EE4-AC37-60AB3F62DAF4}" type="pres">
      <dgm:prSet presAssocID="{F94BF412-E7BA-4B74-921A-44AA5C84F64F}" presName="sp" presStyleCnt="0"/>
      <dgm:spPr/>
    </dgm:pt>
    <dgm:pt modelId="{07112071-2832-4D92-9A29-D02150E02B7C}" type="pres">
      <dgm:prSet presAssocID="{391B6E44-664A-46F8-A900-01BBB9080DF6}" presName="arrowAndChildren" presStyleCnt="0"/>
      <dgm:spPr/>
    </dgm:pt>
    <dgm:pt modelId="{A8543C5E-29CA-4C51-B0FA-49294C0470A7}" type="pres">
      <dgm:prSet presAssocID="{391B6E44-664A-46F8-A900-01BBB9080DF6}" presName="parentTextArrow" presStyleLbl="node1" presStyleIdx="3" presStyleCnt="4"/>
      <dgm:spPr/>
      <dgm:t>
        <a:bodyPr/>
        <a:lstStyle/>
        <a:p>
          <a:endParaRPr lang="en-US"/>
        </a:p>
      </dgm:t>
    </dgm:pt>
  </dgm:ptLst>
  <dgm:cxnLst>
    <dgm:cxn modelId="{433FA89F-FFA7-41EA-A149-22A76E7C79C2}" srcId="{A7E6F4E0-F72F-4253-B89E-D443DEFD2FED}" destId="{B02830EA-E5A5-442C-817D-8218F992E025}" srcOrd="2" destOrd="0" parTransId="{C4F30A74-B5BE-4CB1-99B1-A788C388B34E}" sibTransId="{EB26C651-D03D-4233-B004-61A431EF53BB}"/>
    <dgm:cxn modelId="{A696FF09-D110-4B0C-8109-7BD6E81D0DAB}" srcId="{A7E6F4E0-F72F-4253-B89E-D443DEFD2FED}" destId="{C1726DF6-4E0B-428C-A035-C6E6CBC83B82}" srcOrd="3" destOrd="0" parTransId="{B139C553-765B-4BC6-AEC5-64B27AAC0124}" sibTransId="{595A13CE-5447-4801-A7E6-FF853919C650}"/>
    <dgm:cxn modelId="{3F9A877D-77D5-4190-BC5B-A9C6BE37DAC3}" type="presOf" srcId="{B02830EA-E5A5-442C-817D-8218F992E025}" destId="{15665D75-A25E-4887-9BE0-0D0E241E930E}" srcOrd="0" destOrd="0" presId="urn:microsoft.com/office/officeart/2005/8/layout/process4"/>
    <dgm:cxn modelId="{14B6D14E-7FB7-41FF-8908-695BB18F3AEB}" type="presOf" srcId="{A7E6F4E0-F72F-4253-B89E-D443DEFD2FED}" destId="{ECB8D870-E124-4DA0-8366-67F7B6769F21}" srcOrd="0" destOrd="0" presId="urn:microsoft.com/office/officeart/2005/8/layout/process4"/>
    <dgm:cxn modelId="{C96736BB-844B-401D-833C-FAB9CA14ECAD}" srcId="{A7E6F4E0-F72F-4253-B89E-D443DEFD2FED}" destId="{BFF648D2-5E5C-46FA-88E2-BC267BB0F25E}" srcOrd="1" destOrd="0" parTransId="{991D1258-4CE3-49FB-82A7-D91AA71A3843}" sibTransId="{D694CDF1-657B-48C9-91E4-F3E50D409F7A}"/>
    <dgm:cxn modelId="{996664CF-7BF9-4547-BB80-EECA4E38AB89}" type="presOf" srcId="{391B6E44-664A-46F8-A900-01BBB9080DF6}" destId="{A8543C5E-29CA-4C51-B0FA-49294C0470A7}" srcOrd="0" destOrd="0" presId="urn:microsoft.com/office/officeart/2005/8/layout/process4"/>
    <dgm:cxn modelId="{EDAB78E2-BE0C-4DBD-BA74-6AF75BDCE970}" type="presOf" srcId="{C1726DF6-4E0B-428C-A035-C6E6CBC83B82}" destId="{1DE44498-0F35-496F-A88C-3936265CDEEC}" srcOrd="0" destOrd="0" presId="urn:microsoft.com/office/officeart/2005/8/layout/process4"/>
    <dgm:cxn modelId="{C8EED1DD-BC24-49AC-B0CF-058A132ADE07}" type="presOf" srcId="{BFF648D2-5E5C-46FA-88E2-BC267BB0F25E}" destId="{88BE0E66-9CB0-4A4D-AD3D-9497B3F96BAA}" srcOrd="0" destOrd="0" presId="urn:microsoft.com/office/officeart/2005/8/layout/process4"/>
    <dgm:cxn modelId="{0DC893BE-7C88-41D4-91A2-0D90F30F47CF}" srcId="{A7E6F4E0-F72F-4253-B89E-D443DEFD2FED}" destId="{391B6E44-664A-46F8-A900-01BBB9080DF6}" srcOrd="0" destOrd="0" parTransId="{55043B37-DEA8-4749-9D82-EA3173D9D6DC}" sibTransId="{F94BF412-E7BA-4B74-921A-44AA5C84F64F}"/>
    <dgm:cxn modelId="{26569E70-8C4F-4AEC-AC0A-C4E079DA231F}" type="presParOf" srcId="{ECB8D870-E124-4DA0-8366-67F7B6769F21}" destId="{4F9B03CD-C7B5-42D1-9A39-AF2A9105A25A}" srcOrd="0" destOrd="0" presId="urn:microsoft.com/office/officeart/2005/8/layout/process4"/>
    <dgm:cxn modelId="{981F4183-EDC9-4D7A-9E4E-AC2F8691C6D1}" type="presParOf" srcId="{4F9B03CD-C7B5-42D1-9A39-AF2A9105A25A}" destId="{1DE44498-0F35-496F-A88C-3936265CDEEC}" srcOrd="0" destOrd="0" presId="urn:microsoft.com/office/officeart/2005/8/layout/process4"/>
    <dgm:cxn modelId="{B425FD77-2699-4ED8-BC76-FF0A57FF22C6}" type="presParOf" srcId="{ECB8D870-E124-4DA0-8366-67F7B6769F21}" destId="{F307445B-5A2D-40C0-9B50-3F215E75257B}" srcOrd="1" destOrd="0" presId="urn:microsoft.com/office/officeart/2005/8/layout/process4"/>
    <dgm:cxn modelId="{58EA7C46-9D24-4E75-BB8B-8CCE38843DC5}" type="presParOf" srcId="{ECB8D870-E124-4DA0-8366-67F7B6769F21}" destId="{05C99A42-D37C-4CF2-BD52-E8F21D9BF85A}" srcOrd="2" destOrd="0" presId="urn:microsoft.com/office/officeart/2005/8/layout/process4"/>
    <dgm:cxn modelId="{878177BD-522D-4656-B1C6-51C248D39930}" type="presParOf" srcId="{05C99A42-D37C-4CF2-BD52-E8F21D9BF85A}" destId="{15665D75-A25E-4887-9BE0-0D0E241E930E}" srcOrd="0" destOrd="0" presId="urn:microsoft.com/office/officeart/2005/8/layout/process4"/>
    <dgm:cxn modelId="{DED30F26-ECC0-40B0-B47A-F834F24DA38A}" type="presParOf" srcId="{ECB8D870-E124-4DA0-8366-67F7B6769F21}" destId="{DF50BB5B-5CEA-4560-AE92-8CDD65A24698}" srcOrd="3" destOrd="0" presId="urn:microsoft.com/office/officeart/2005/8/layout/process4"/>
    <dgm:cxn modelId="{BF0995BF-AEC6-46B2-B264-33401CE3038F}" type="presParOf" srcId="{ECB8D870-E124-4DA0-8366-67F7B6769F21}" destId="{C3B26CDB-4D31-4C58-A5D5-78EBFE4CE9E6}" srcOrd="4" destOrd="0" presId="urn:microsoft.com/office/officeart/2005/8/layout/process4"/>
    <dgm:cxn modelId="{AB597269-D871-41E6-985E-86BCBD0E0D02}" type="presParOf" srcId="{C3B26CDB-4D31-4C58-A5D5-78EBFE4CE9E6}" destId="{88BE0E66-9CB0-4A4D-AD3D-9497B3F96BAA}" srcOrd="0" destOrd="0" presId="urn:microsoft.com/office/officeart/2005/8/layout/process4"/>
    <dgm:cxn modelId="{B3911746-59CB-4AA7-812C-D0C020910EC4}" type="presParOf" srcId="{ECB8D870-E124-4DA0-8366-67F7B6769F21}" destId="{2D78BEC2-DD1B-4EE4-AC37-60AB3F62DAF4}" srcOrd="5" destOrd="0" presId="urn:microsoft.com/office/officeart/2005/8/layout/process4"/>
    <dgm:cxn modelId="{52991FEC-05D6-4E2A-936F-C5DCAB994491}" type="presParOf" srcId="{ECB8D870-E124-4DA0-8366-67F7B6769F21}" destId="{07112071-2832-4D92-9A29-D02150E02B7C}" srcOrd="6" destOrd="0" presId="urn:microsoft.com/office/officeart/2005/8/layout/process4"/>
    <dgm:cxn modelId="{C776FCB3-58EF-4458-ABD3-047BE3CEFCF0}" type="presParOf" srcId="{07112071-2832-4D92-9A29-D02150E02B7C}" destId="{A8543C5E-29CA-4C51-B0FA-49294C0470A7}"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DE44498-0F35-496F-A88C-3936265CDEEC}">
      <dsp:nvSpPr>
        <dsp:cNvPr id="0" name=""/>
        <dsp:cNvSpPr/>
      </dsp:nvSpPr>
      <dsp:spPr>
        <a:xfrm>
          <a:off x="0" y="3875031"/>
          <a:ext cx="8229600" cy="847762"/>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b="1" kern="1200" dirty="0" smtClean="0"/>
            <a:t>3</a:t>
          </a:r>
          <a:r>
            <a:rPr lang="en-US" sz="1600" b="1" u="sng" kern="1200" dirty="0" smtClean="0"/>
            <a:t>) Excitement: </a:t>
          </a:r>
          <a:r>
            <a:rPr lang="en-US" sz="1600" kern="1200" dirty="0" smtClean="0"/>
            <a:t>Investing is frequently someone’s hobby. Investing is not inherently an end in itself; it is a means to an end. Ultimately, the investment objective involves improved financial standing. If an active investor makes frequent trades but only breaks even in the process, only the stockbroker will benefit materially.</a:t>
          </a:r>
          <a:endParaRPr lang="en-US" sz="1600" kern="1200" dirty="0"/>
        </a:p>
      </dsp:txBody>
      <dsp:txXfrm>
        <a:off x="0" y="3875031"/>
        <a:ext cx="8229600" cy="847762"/>
      </dsp:txXfrm>
    </dsp:sp>
    <dsp:sp modelId="{15665D75-A25E-4887-9BE0-0D0E241E930E}">
      <dsp:nvSpPr>
        <dsp:cNvPr id="0" name=""/>
        <dsp:cNvSpPr/>
      </dsp:nvSpPr>
      <dsp:spPr>
        <a:xfrm rot="10800000">
          <a:off x="0" y="2583889"/>
          <a:ext cx="8229600" cy="1303858"/>
        </a:xfrm>
        <a:prstGeom prst="upArrowCallou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b="1" kern="1200" dirty="0" smtClean="0"/>
            <a:t>2) </a:t>
          </a:r>
          <a:r>
            <a:rPr lang="en-US" sz="1600" b="1" u="sng" kern="1200" dirty="0" smtClean="0"/>
            <a:t>Appreciation</a:t>
          </a:r>
          <a:r>
            <a:rPr lang="en-US" sz="1600" b="1" kern="1200" dirty="0" smtClean="0"/>
            <a:t>: </a:t>
          </a:r>
          <a:r>
            <a:rPr lang="en-US" sz="1600" kern="1200" dirty="0" smtClean="0"/>
            <a:t>Other individuals, especially those in their peak working years, may be more interested in seeing the value of their investments grow rather than in receiving any income from investment. Appreciation is an increase in the value of an investment.</a:t>
          </a:r>
          <a:endParaRPr lang="en-US" sz="1600" kern="1200" dirty="0"/>
        </a:p>
      </dsp:txBody>
      <dsp:txXfrm rot="10800000">
        <a:off x="0" y="2583889"/>
        <a:ext cx="8229600" cy="1303858"/>
      </dsp:txXfrm>
    </dsp:sp>
    <dsp:sp modelId="{88BE0E66-9CB0-4A4D-AD3D-9497B3F96BAA}">
      <dsp:nvSpPr>
        <dsp:cNvPr id="0" name=""/>
        <dsp:cNvSpPr/>
      </dsp:nvSpPr>
      <dsp:spPr>
        <a:xfrm rot="10800000">
          <a:off x="0" y="1292747"/>
          <a:ext cx="8229600" cy="1303858"/>
        </a:xfrm>
        <a:prstGeom prst="upArrowCallou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b="1" kern="1200" dirty="0" smtClean="0"/>
            <a:t>1</a:t>
          </a:r>
          <a:r>
            <a:rPr lang="en-US" sz="1600" b="1" u="sng" kern="1200" dirty="0" smtClean="0"/>
            <a:t>.Income</a:t>
          </a:r>
          <a:r>
            <a:rPr lang="en-US" sz="1600" b="1" kern="1200" dirty="0" smtClean="0"/>
            <a:t>: </a:t>
          </a:r>
          <a:r>
            <a:rPr lang="en-US" sz="1600" kern="1200" dirty="0" smtClean="0"/>
            <a:t>Some people invest in order to provide or supplement their income. Investments provide income through the payment of dividends or interest.</a:t>
          </a:r>
          <a:endParaRPr lang="en-US" sz="1600" kern="1200" dirty="0"/>
        </a:p>
      </dsp:txBody>
      <dsp:txXfrm rot="10800000">
        <a:off x="0" y="1292747"/>
        <a:ext cx="8229600" cy="1303858"/>
      </dsp:txXfrm>
    </dsp:sp>
    <dsp:sp modelId="{A8543C5E-29CA-4C51-B0FA-49294C0470A7}">
      <dsp:nvSpPr>
        <dsp:cNvPr id="0" name=""/>
        <dsp:cNvSpPr/>
      </dsp:nvSpPr>
      <dsp:spPr>
        <a:xfrm rot="10800000">
          <a:off x="0" y="1606"/>
          <a:ext cx="8229600" cy="1303858"/>
        </a:xfrm>
        <a:prstGeom prst="upArrowCallou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US" sz="1600" kern="1200" dirty="0" smtClean="0"/>
            <a:t>People choose to invest to supplement their income, to earn gains, and to experience the excitement of the investment process.</a:t>
          </a:r>
          <a:endParaRPr lang="en-US" sz="1600" kern="1200" dirty="0"/>
        </a:p>
      </dsp:txBody>
      <dsp:txXfrm rot="10800000">
        <a:off x="0" y="1606"/>
        <a:ext cx="8229600" cy="1303858"/>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5/31/2013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6"/>
          <p:cNvSpPr>
            <a:spLocks noGrp="1" noChangeArrowheads="1"/>
          </p:cNvSpPr>
          <p:nvPr>
            <p:ph type="sldNum" sz="quarter"/>
          </p:nvPr>
        </p:nvSpPr>
        <p:spPr>
          <a:noFill/>
        </p:spPr>
        <p:txBody>
          <a:bodyPr/>
          <a:lstStyle/>
          <a:p>
            <a:pPr>
              <a:buFont typeface="Times New Roman" pitchFamily="18" charset="0"/>
              <a:buNone/>
            </a:pPr>
            <a:fld id="{20A322C4-8EA0-40C8-AED3-3FDBB01119DF}" type="slidenum">
              <a:rPr lang="en-US" smtClean="0">
                <a:latin typeface="Times New Roman" pitchFamily="18" charset="0"/>
                <a:ea typeface="Microsoft YaHei"/>
                <a:cs typeface="Lucida Sans Unicode" pitchFamily="34" charset="0"/>
              </a:rPr>
              <a:pPr>
                <a:buFont typeface="Times New Roman" pitchFamily="18" charset="0"/>
                <a:buNone/>
              </a:pPr>
              <a:t>8</a:t>
            </a:fld>
            <a:endParaRPr lang="en-US" smtClean="0">
              <a:latin typeface="Times New Roman" pitchFamily="18" charset="0"/>
              <a:ea typeface="Microsoft YaHei"/>
              <a:cs typeface="Lucida Sans Unicode" pitchFamily="34" charset="0"/>
            </a:endParaRPr>
          </a:p>
        </p:txBody>
      </p:sp>
      <p:sp>
        <p:nvSpPr>
          <p:cNvPr id="9219" name="Rectangle 1"/>
          <p:cNvSpPr>
            <a:spLocks noGrp="1" noRot="1" noChangeAspect="1" noChangeArrowheads="1" noTextEdit="1"/>
          </p:cNvSpPr>
          <p:nvPr>
            <p:ph type="sldImg"/>
          </p:nvPr>
        </p:nvSpPr>
        <p:spPr>
          <a:xfrm>
            <a:off x="1143000" y="693738"/>
            <a:ext cx="4572000" cy="3429000"/>
          </a:xfrm>
          <a:solidFill>
            <a:srgbClr val="FFFFFF"/>
          </a:solidFill>
          <a:ln>
            <a:solidFill>
              <a:srgbClr val="000000"/>
            </a:solidFill>
          </a:ln>
        </p:spPr>
      </p:sp>
      <p:sp>
        <p:nvSpPr>
          <p:cNvPr id="9220" name="Rectangle 2"/>
          <p:cNvSpPr>
            <a:spLocks noGrp="1" noChangeArrowheads="1"/>
          </p:cNvSpPr>
          <p:nvPr>
            <p:ph type="body" idx="1"/>
          </p:nvPr>
        </p:nvSpPr>
        <p:spPr>
          <a:xfrm>
            <a:off x="686360" y="4342535"/>
            <a:ext cx="5486681" cy="4114511"/>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5/31/2013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5/31/2013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5/31/2013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5/31/2013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5/31/2013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5/31/2013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5/31/2013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5/31/2013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5/31/2013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5/31/2013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5/31/2013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5/31/2013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Arial" pitchFamily="34" charset="0"/>
                <a:cs typeface="Arial" pitchFamily="34" charset="0"/>
              </a:rPr>
              <a:t>Basic Introduction</a:t>
            </a:r>
            <a:br>
              <a:rPr lang="en-US" dirty="0" smtClean="0">
                <a:latin typeface="Arial" pitchFamily="34" charset="0"/>
                <a:cs typeface="Arial" pitchFamily="34" charset="0"/>
              </a:rPr>
            </a:br>
            <a:r>
              <a:rPr lang="en-US" dirty="0" smtClean="0">
                <a:latin typeface="Arial" pitchFamily="34" charset="0"/>
                <a:cs typeface="Arial" pitchFamily="34" charset="0"/>
              </a:rPr>
              <a:t>Investment and 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gn="ctr">
              <a:buNone/>
            </a:pPr>
            <a:endParaRPr lang="en-US" sz="1700" dirty="0" smtClean="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Investment</a:t>
            </a:r>
          </a:p>
          <a:p>
            <a:r>
              <a:rPr lang="en-US" sz="1800" dirty="0" smtClean="0">
                <a:latin typeface="Arial" pitchFamily="34" charset="0"/>
                <a:cs typeface="Arial" pitchFamily="34" charset="0"/>
              </a:rPr>
              <a:t>Reasons for investment</a:t>
            </a:r>
          </a:p>
          <a:p>
            <a:r>
              <a:rPr lang="en-US" sz="1800" dirty="0" smtClean="0">
                <a:latin typeface="Arial" pitchFamily="34" charset="0"/>
                <a:cs typeface="Arial" pitchFamily="34" charset="0"/>
              </a:rPr>
              <a:t>Investment objectives</a:t>
            </a:r>
          </a:p>
          <a:p>
            <a:r>
              <a:rPr lang="en-US" sz="1800" dirty="0" smtClean="0">
                <a:latin typeface="Arial" pitchFamily="34" charset="0"/>
                <a:cs typeface="Arial" pitchFamily="34" charset="0"/>
              </a:rPr>
              <a:t>Comparison of investment</a:t>
            </a:r>
          </a:p>
          <a:p>
            <a:r>
              <a:rPr lang="en-US" sz="1800" dirty="0" smtClean="0">
                <a:latin typeface="Arial" pitchFamily="34" charset="0"/>
                <a:cs typeface="Arial" pitchFamily="34" charset="0"/>
              </a:rPr>
              <a:t>Investment Environment</a:t>
            </a:r>
          </a:p>
          <a:p>
            <a:r>
              <a:rPr lang="en-US" sz="1800" dirty="0" smtClean="0">
                <a:latin typeface="Arial" pitchFamily="34" charset="0"/>
                <a:cs typeface="Arial" pitchFamily="34" charset="0"/>
              </a:rPr>
              <a:t>Investment Analysis</a:t>
            </a:r>
          </a:p>
          <a:p>
            <a:r>
              <a:rPr lang="en-US" sz="1800" dirty="0" smtClean="0">
                <a:latin typeface="Arial" pitchFamily="34" charset="0"/>
                <a:cs typeface="Arial" pitchFamily="34" charset="0"/>
              </a:rPr>
              <a:t>Characteristics of investment</a:t>
            </a:r>
          </a:p>
          <a:p>
            <a:r>
              <a:rPr lang="en-US" sz="1800" dirty="0" smtClean="0">
                <a:latin typeface="Arial" pitchFamily="34" charset="0"/>
                <a:cs typeface="Arial" pitchFamily="34" charset="0"/>
              </a:rPr>
              <a:t>Risk Factors</a:t>
            </a:r>
          </a:p>
          <a:p>
            <a:r>
              <a:rPr lang="en-US" sz="1800" dirty="0" smtClean="0">
                <a:latin typeface="Arial" pitchFamily="34" charset="0"/>
                <a:cs typeface="Arial" pitchFamily="34" charset="0"/>
              </a:rPr>
              <a:t>Securities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down)">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Investment</a:t>
            </a:r>
            <a:endParaRPr lang="en-US" sz="2800" b="1" dirty="0"/>
          </a:p>
        </p:txBody>
      </p:sp>
      <p:sp>
        <p:nvSpPr>
          <p:cNvPr id="3" name="Content Placeholder 2"/>
          <p:cNvSpPr>
            <a:spLocks noGrp="1"/>
          </p:cNvSpPr>
          <p:nvPr>
            <p:ph idx="1"/>
          </p:nvPr>
        </p:nvSpPr>
        <p:spPr/>
        <p:txBody>
          <a:bodyPr>
            <a:normAutofit/>
          </a:bodyPr>
          <a:lstStyle/>
          <a:p>
            <a:r>
              <a:rPr lang="en-US" sz="1800" dirty="0" smtClean="0"/>
              <a:t>Investment </a:t>
            </a:r>
            <a:r>
              <a:rPr lang="en-US" sz="1800" dirty="0"/>
              <a:t>is the sacrifice of current consumption in order to obtain </a:t>
            </a:r>
            <a:r>
              <a:rPr lang="en-US" sz="1800" dirty="0" smtClean="0"/>
              <a:t>greater consumption </a:t>
            </a:r>
            <a:r>
              <a:rPr lang="en-US" sz="1800" dirty="0"/>
              <a:t>at a later date</a:t>
            </a:r>
            <a:r>
              <a:rPr lang="en-US" sz="1800" dirty="0" smtClean="0"/>
              <a:t>.</a:t>
            </a:r>
          </a:p>
          <a:p>
            <a:endParaRPr lang="en-US" sz="1800" dirty="0" smtClean="0"/>
          </a:p>
          <a:p>
            <a:r>
              <a:rPr lang="en-US" sz="1800" dirty="0" smtClean="0"/>
              <a:t>Investment </a:t>
            </a:r>
            <a:r>
              <a:rPr lang="en-US" sz="1800" dirty="0"/>
              <a:t>is </a:t>
            </a:r>
            <a:r>
              <a:rPr lang="en-US" sz="1800" dirty="0" smtClean="0"/>
              <a:t>undertaken with </a:t>
            </a:r>
            <a:r>
              <a:rPr lang="en-US" sz="1800" dirty="0"/>
              <a:t>the expectation that it will lead, ultimately, to a preferred pattern </a:t>
            </a:r>
            <a:r>
              <a:rPr lang="en-US" sz="1800" dirty="0" smtClean="0"/>
              <a:t>of consumption </a:t>
            </a:r>
            <a:r>
              <a:rPr lang="en-US" sz="1800" dirty="0"/>
              <a:t>for the investor</a:t>
            </a:r>
            <a:r>
              <a:rPr lang="en-US" sz="1800" dirty="0" smtClean="0"/>
              <a:t>.</a:t>
            </a:r>
          </a:p>
          <a:p>
            <a:endParaRPr lang="en-US" sz="1800" dirty="0" smtClean="0"/>
          </a:p>
          <a:p>
            <a:pPr algn="just"/>
            <a:r>
              <a:rPr lang="en-US" sz="1800" dirty="0" smtClean="0"/>
              <a:t>Many </a:t>
            </a:r>
            <a:r>
              <a:rPr lang="en-US" sz="1800" dirty="0"/>
              <a:t>investors would argue that their motivation for investment is </a:t>
            </a:r>
            <a:r>
              <a:rPr lang="en-US" sz="1800" dirty="0" smtClean="0"/>
              <a:t>to increase </a:t>
            </a:r>
            <a:r>
              <a:rPr lang="en-US" sz="1800" dirty="0"/>
              <a:t>their wealth. This observation can be related back to the </a:t>
            </a:r>
            <a:r>
              <a:rPr lang="en-US" sz="1800" dirty="0" smtClean="0"/>
              <a:t>definition by </a:t>
            </a:r>
            <a:r>
              <a:rPr lang="en-US" sz="1800" dirty="0"/>
              <a:t>noting that wealth permits consumption or, in more formal language, </a:t>
            </a:r>
            <a:r>
              <a:rPr lang="en-US" sz="1800" dirty="0" smtClean="0"/>
              <a:t>an increase </a:t>
            </a:r>
            <a:r>
              <a:rPr lang="en-US" sz="1800" dirty="0"/>
              <a:t>in the stock of wealth permits an increase in the flow of consumption</a:t>
            </a:r>
            <a:r>
              <a:rPr lang="en-US" sz="1800" dirty="0" smtClean="0"/>
              <a:t>. Wealth </a:t>
            </a:r>
            <a:r>
              <a:rPr lang="en-US" sz="1800" dirty="0"/>
              <a:t>and consumption are therefore two sides of the same coin.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00" b="1" dirty="0" smtClean="0"/>
              <a:t>REASONS </a:t>
            </a:r>
            <a:r>
              <a:rPr lang="en-US" sz="3100" b="1" dirty="0"/>
              <a:t>FOR </a:t>
            </a:r>
            <a:r>
              <a:rPr lang="en-US" sz="3100" b="1" dirty="0" smtClean="0"/>
              <a:t>INVESTING</a:t>
            </a:r>
            <a:endParaRPr lang="en-US" dirty="0"/>
          </a:p>
        </p:txBody>
      </p:sp>
      <p:graphicFrame>
        <p:nvGraphicFramePr>
          <p:cNvPr id="4" name="Content Placeholder 3"/>
          <p:cNvGraphicFramePr>
            <a:graphicFrameLocks noGrp="1"/>
          </p:cNvGraphicFramePr>
          <p:nvPr>
            <p:ph idx="1"/>
          </p:nvPr>
        </p:nvGraphicFramePr>
        <p:xfrm>
          <a:off x="457200" y="1600200"/>
          <a:ext cx="82296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a:ln/>
          <a:effectLst>
            <a:outerShdw dist="28398" dir="1593903" algn="ctr" rotWithShape="0">
              <a:schemeClr val="folHlink"/>
            </a:outerShdw>
          </a:effectLst>
        </p:spPr>
        <p:txBody>
          <a:bodyPr lIns="90488" tIns="44450" rIns="90488" bIns="44450"/>
          <a:lstStyle/>
          <a:p>
            <a:r>
              <a:rPr lang="en-US" sz="2800" b="1" dirty="0">
                <a:latin typeface="Arial" pitchFamily="34" charset="0"/>
                <a:cs typeface="Arial" pitchFamily="34" charset="0"/>
              </a:rPr>
              <a:t>Investment Objectives</a:t>
            </a:r>
          </a:p>
        </p:txBody>
      </p:sp>
      <p:sp>
        <p:nvSpPr>
          <p:cNvPr id="11267" name="Rectangle 3"/>
          <p:cNvSpPr>
            <a:spLocks noGrp="1" noChangeArrowheads="1"/>
          </p:cNvSpPr>
          <p:nvPr>
            <p:ph type="body" idx="1"/>
          </p:nvPr>
        </p:nvSpPr>
        <p:spPr>
          <a:noFill/>
          <a:ln/>
        </p:spPr>
        <p:txBody>
          <a:bodyPr lIns="90488" tIns="44450" rIns="90488" bIns="44450"/>
          <a:lstStyle/>
          <a:p>
            <a:pPr>
              <a:lnSpc>
                <a:spcPct val="90000"/>
              </a:lnSpc>
            </a:pPr>
            <a:r>
              <a:rPr lang="en-US" sz="2400" dirty="0">
                <a:solidFill>
                  <a:srgbClr val="CC00CC"/>
                </a:solidFill>
                <a:latin typeface="Arial" pitchFamily="34" charset="0"/>
                <a:cs typeface="Arial" pitchFamily="34" charset="0"/>
              </a:rPr>
              <a:t>Safety of principal</a:t>
            </a:r>
          </a:p>
          <a:p>
            <a:pPr>
              <a:lnSpc>
                <a:spcPct val="90000"/>
              </a:lnSpc>
              <a:buFontTx/>
              <a:buNone/>
            </a:pPr>
            <a:r>
              <a:rPr lang="en-US" sz="1800" dirty="0">
                <a:latin typeface="Arial" pitchFamily="34" charset="0"/>
                <a:cs typeface="Arial" pitchFamily="34" charset="0"/>
              </a:rPr>
              <a:t>	You don't want to lose your initial investment</a:t>
            </a:r>
            <a:endParaRPr lang="en-US" sz="2400" dirty="0">
              <a:latin typeface="Arial" pitchFamily="34" charset="0"/>
              <a:cs typeface="Arial" pitchFamily="34" charset="0"/>
            </a:endParaRPr>
          </a:p>
          <a:p>
            <a:pPr>
              <a:lnSpc>
                <a:spcPct val="90000"/>
              </a:lnSpc>
            </a:pPr>
            <a:r>
              <a:rPr lang="en-US" sz="2400" dirty="0">
                <a:solidFill>
                  <a:srgbClr val="CC00CC"/>
                </a:solidFill>
                <a:latin typeface="Arial" pitchFamily="34" charset="0"/>
                <a:cs typeface="Arial" pitchFamily="34" charset="0"/>
              </a:rPr>
              <a:t>Income</a:t>
            </a:r>
          </a:p>
          <a:p>
            <a:pPr>
              <a:lnSpc>
                <a:spcPct val="90000"/>
              </a:lnSpc>
              <a:buFontTx/>
              <a:buNone/>
            </a:pPr>
            <a:r>
              <a:rPr lang="en-US" sz="1800" dirty="0">
                <a:latin typeface="Arial" pitchFamily="34" charset="0"/>
                <a:cs typeface="Arial" pitchFamily="34" charset="0"/>
              </a:rPr>
              <a:t>	The regular payment of money that is earned from the investment</a:t>
            </a:r>
            <a:endParaRPr lang="en-US" sz="2400" dirty="0">
              <a:latin typeface="Arial" pitchFamily="34" charset="0"/>
              <a:cs typeface="Arial" pitchFamily="34" charset="0"/>
            </a:endParaRPr>
          </a:p>
          <a:p>
            <a:pPr>
              <a:lnSpc>
                <a:spcPct val="90000"/>
              </a:lnSpc>
            </a:pPr>
            <a:r>
              <a:rPr lang="en-US" sz="2400" dirty="0">
                <a:solidFill>
                  <a:srgbClr val="CC00CC"/>
                </a:solidFill>
                <a:latin typeface="Arial" pitchFamily="34" charset="0"/>
                <a:cs typeface="Arial" pitchFamily="34" charset="0"/>
              </a:rPr>
              <a:t>Growth</a:t>
            </a:r>
          </a:p>
          <a:p>
            <a:pPr>
              <a:lnSpc>
                <a:spcPct val="90000"/>
              </a:lnSpc>
              <a:buFontTx/>
              <a:buNone/>
            </a:pPr>
            <a:r>
              <a:rPr lang="en-US" sz="1800" dirty="0">
                <a:latin typeface="Arial" pitchFamily="34" charset="0"/>
                <a:cs typeface="Arial" pitchFamily="34" charset="0"/>
              </a:rPr>
              <a:t>	An increase in the value of your investment</a:t>
            </a:r>
            <a:endParaRPr lang="en-US" sz="2400" dirty="0">
              <a:latin typeface="Arial" pitchFamily="34" charset="0"/>
              <a:cs typeface="Arial" pitchFamily="34" charset="0"/>
            </a:endParaRPr>
          </a:p>
          <a:p>
            <a:pPr>
              <a:lnSpc>
                <a:spcPct val="90000"/>
              </a:lnSpc>
            </a:pPr>
            <a:r>
              <a:rPr lang="en-US" sz="2400" dirty="0">
                <a:solidFill>
                  <a:srgbClr val="CC00CC"/>
                </a:solidFill>
                <a:latin typeface="Arial" pitchFamily="34" charset="0"/>
                <a:cs typeface="Arial" pitchFamily="34" charset="0"/>
              </a:rPr>
              <a:t>Liquidity</a:t>
            </a:r>
          </a:p>
          <a:p>
            <a:pPr>
              <a:lnSpc>
                <a:spcPct val="90000"/>
              </a:lnSpc>
              <a:buFontTx/>
              <a:buNone/>
            </a:pPr>
            <a:r>
              <a:rPr lang="en-US" sz="2400" dirty="0">
                <a:latin typeface="Arial" pitchFamily="34" charset="0"/>
                <a:cs typeface="Arial" pitchFamily="34" charset="0"/>
              </a:rPr>
              <a:t>	</a:t>
            </a:r>
            <a:r>
              <a:rPr lang="en-US" sz="1800" dirty="0">
                <a:latin typeface="Arial" pitchFamily="34" charset="0"/>
                <a:cs typeface="Arial" pitchFamily="34" charset="0"/>
              </a:rPr>
              <a:t>The ability to turn your investment into </a:t>
            </a:r>
            <a:br>
              <a:rPr lang="en-US" sz="1800" dirty="0">
                <a:latin typeface="Arial" pitchFamily="34" charset="0"/>
                <a:cs typeface="Arial" pitchFamily="34" charset="0"/>
              </a:rPr>
            </a:br>
            <a:r>
              <a:rPr lang="en-US" sz="1800" dirty="0">
                <a:latin typeface="Arial" pitchFamily="34" charset="0"/>
                <a:cs typeface="Arial" pitchFamily="34" charset="0"/>
              </a:rPr>
              <a:t>cash very quickly</a:t>
            </a:r>
          </a:p>
        </p:txBody>
      </p:sp>
      <p:sp>
        <p:nvSpPr>
          <p:cNvPr id="11268" name="Rectangle 4"/>
          <p:cNvSpPr>
            <a:spLocks noChangeArrowheads="1"/>
          </p:cNvSpPr>
          <p:nvPr/>
        </p:nvSpPr>
        <p:spPr bwMode="auto">
          <a:xfrm>
            <a:off x="300038" y="300038"/>
            <a:ext cx="619125" cy="301625"/>
          </a:xfrm>
          <a:prstGeom prst="rect">
            <a:avLst/>
          </a:prstGeom>
          <a:noFill/>
          <a:ln w="12700">
            <a:noFill/>
            <a:miter lim="800000"/>
            <a:headEnd/>
            <a:tailEnd/>
          </a:ln>
          <a:effectLst/>
        </p:spPr>
        <p:txBody>
          <a:bodyPr lIns="90488" tIns="44450" rIns="90488" bIns="44450">
            <a:spAutoFit/>
          </a:bodyPr>
          <a:lstStyle/>
          <a:p>
            <a:endParaRPr lang="en-US" sz="1400" b="1"/>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Comparison of investment</a:t>
            </a:r>
            <a:endParaRPr lang="en-US" sz="2800" dirty="0"/>
          </a:p>
        </p:txBody>
      </p:sp>
      <p:sp>
        <p:nvSpPr>
          <p:cNvPr id="3" name="Content Placeholder 2"/>
          <p:cNvSpPr>
            <a:spLocks noGrp="1"/>
          </p:cNvSpPr>
          <p:nvPr>
            <p:ph idx="1"/>
          </p:nvPr>
        </p:nvSpPr>
        <p:spPr/>
        <p:txBody>
          <a:bodyPr>
            <a:noAutofit/>
          </a:bodyPr>
          <a:lstStyle/>
          <a:p>
            <a:pPr algn="just"/>
            <a:r>
              <a:rPr lang="en-US" sz="1800" dirty="0"/>
              <a:t>Real investment is the purchase of physical capital such as land and machinery to aid in achieving increased profits. In contrast, financial investment is the purchase of ”paper” securities such as shares and bonds</a:t>
            </a:r>
            <a:r>
              <a:rPr lang="en-US" sz="1800" dirty="0" smtClean="0"/>
              <a:t>.</a:t>
            </a:r>
          </a:p>
          <a:p>
            <a:pPr algn="just"/>
            <a:endParaRPr lang="en-US" sz="1800" dirty="0" smtClean="0"/>
          </a:p>
          <a:p>
            <a:pPr algn="just"/>
            <a:r>
              <a:rPr lang="en-US" sz="1800" dirty="0" smtClean="0"/>
              <a:t>Our focus will be on financial investment</a:t>
            </a:r>
          </a:p>
          <a:p>
            <a:pPr algn="just"/>
            <a:endParaRPr lang="en-US" sz="1800" dirty="0" smtClean="0"/>
          </a:p>
          <a:p>
            <a:pPr algn="just"/>
            <a:r>
              <a:rPr lang="en-US" sz="1800" dirty="0" smtClean="0"/>
              <a:t>Real investment is </a:t>
            </a:r>
            <a:r>
              <a:rPr lang="en-US" sz="1800" dirty="0"/>
              <a:t>undertaken by firms to generate profits given the market conditions that </a:t>
            </a:r>
            <a:r>
              <a:rPr lang="en-US" sz="1800" dirty="0" smtClean="0"/>
              <a:t>they </a:t>
            </a:r>
            <a:r>
              <a:rPr lang="en-US" sz="1800" dirty="0" err="1" smtClean="0"/>
              <a:t>face.a</a:t>
            </a:r>
            <a:r>
              <a:rPr lang="en-US" sz="1800" dirty="0" smtClean="0"/>
              <a:t> </a:t>
            </a:r>
            <a:r>
              <a:rPr lang="en-US" sz="1800" dirty="0"/>
              <a:t>real investment, such as </a:t>
            </a:r>
            <a:r>
              <a:rPr lang="en-US" sz="1800" dirty="0" smtClean="0"/>
              <a:t>the purchase </a:t>
            </a:r>
            <a:r>
              <a:rPr lang="en-US" sz="1800" dirty="0"/>
              <a:t>of a house or a painting, must be considered as part of the </a:t>
            </a:r>
            <a:r>
              <a:rPr lang="en-US" sz="1800" dirty="0" smtClean="0"/>
              <a:t>overall portfolio </a:t>
            </a:r>
            <a:r>
              <a:rPr lang="en-US" sz="1800" dirty="0"/>
              <a:t>of assets held by an investor</a:t>
            </a:r>
            <a:r>
              <a:rPr lang="en-US" sz="1800" dirty="0" smtClean="0"/>
              <a:t>.</a:t>
            </a:r>
          </a:p>
          <a:p>
            <a:pPr algn="just"/>
            <a:endParaRPr lang="en-US" sz="18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Comparison of investment</a:t>
            </a:r>
            <a:endParaRPr lang="en-US" sz="2800" dirty="0"/>
          </a:p>
        </p:txBody>
      </p:sp>
      <p:sp>
        <p:nvSpPr>
          <p:cNvPr id="3" name="Content Placeholder 2"/>
          <p:cNvSpPr>
            <a:spLocks noGrp="1"/>
          </p:cNvSpPr>
          <p:nvPr>
            <p:ph idx="1"/>
          </p:nvPr>
        </p:nvSpPr>
        <p:spPr/>
        <p:txBody>
          <a:bodyPr>
            <a:normAutofit/>
          </a:bodyPr>
          <a:lstStyle/>
          <a:p>
            <a:pPr algn="just">
              <a:buNone/>
            </a:pPr>
            <a:r>
              <a:rPr lang="en-US" sz="1900" dirty="0" smtClean="0"/>
              <a:t>	</a:t>
            </a:r>
          </a:p>
          <a:p>
            <a:pPr algn="just">
              <a:buNone/>
            </a:pPr>
            <a:r>
              <a:rPr lang="en-US" sz="1900" dirty="0"/>
              <a:t>	</a:t>
            </a:r>
            <a:r>
              <a:rPr lang="en-US" sz="1900" dirty="0" smtClean="0"/>
              <a:t>There are, however, links between the two forms of investment. For example, the purchase of a firm’s shares is a financial investment for those who buy them but the motive for the issue of the shares is invariably that the firm wishes to raise funds for real investment. Similarly, the commitment of a householder to a mortgage, which is a financial investment, generates funds for a real investment in property.</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a:xfrm>
            <a:off x="76200" y="225425"/>
            <a:ext cx="9067800" cy="688975"/>
          </a:xfrm>
        </p:spPr>
        <p:txBody>
          <a:bodyPr wrap="square" numCol="1" anchorCtr="0" compatLnSpc="1">
            <a:prstTxWarp prst="textNoShape">
              <a:avLst/>
            </a:prstTxWarp>
            <a:noAutofit/>
          </a:bodyPr>
          <a:lstStyle/>
          <a:p>
            <a:pPr eaLnBrk="1" hangingPunct="1">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3200" dirty="0" smtClean="0">
                <a:cs typeface="Aharoni"/>
              </a:rPr>
              <a:t>Balance Sheet</a:t>
            </a:r>
          </a:p>
        </p:txBody>
      </p:sp>
      <p:sp>
        <p:nvSpPr>
          <p:cNvPr id="2" name="Text Box 2"/>
          <p:cNvSpPr txBox="1">
            <a:spLocks noChangeArrowheads="1"/>
          </p:cNvSpPr>
          <p:nvPr/>
        </p:nvSpPr>
        <p:spPr bwMode="auto">
          <a:xfrm>
            <a:off x="457200" y="990600"/>
            <a:ext cx="8229600" cy="4876800"/>
          </a:xfrm>
          <a:prstGeom prst="rect">
            <a:avLst/>
          </a:prstGeom>
          <a:noFill/>
          <a:ln w="9525">
            <a:noFill/>
            <a:miter lim="800000"/>
            <a:headEnd/>
            <a:tailEnd/>
          </a:ln>
        </p:spPr>
        <p:txBody>
          <a:bodyPr lIns="90000" tIns="45000" rIns="90000" bIns="45000"/>
          <a:lstStyle/>
          <a:p>
            <a:pPr marL="182563" indent="-180975">
              <a:spcBef>
                <a:spcPts val="638"/>
              </a:spcBef>
              <a:spcAft>
                <a:spcPts val="1425"/>
              </a:spcAft>
              <a:buClr>
                <a:srgbClr val="93A299"/>
              </a:buClr>
              <a:buSzPct val="85000"/>
              <a:buFont typeface="Arial"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sz="2400">
              <a:solidFill>
                <a:srgbClr val="292934"/>
              </a:solidFill>
            </a:endParaRPr>
          </a:p>
        </p:txBody>
      </p:sp>
      <p:graphicFrame>
        <p:nvGraphicFramePr>
          <p:cNvPr id="4" name="Table 3"/>
          <p:cNvGraphicFramePr>
            <a:graphicFrameLocks noGrp="1"/>
          </p:cNvGraphicFramePr>
          <p:nvPr/>
        </p:nvGraphicFramePr>
        <p:xfrm>
          <a:off x="342900" y="1295400"/>
          <a:ext cx="8458200" cy="5136920"/>
        </p:xfrm>
        <a:graphic>
          <a:graphicData uri="http://schemas.openxmlformats.org/drawingml/2006/table">
            <a:tbl>
              <a:tblPr/>
              <a:tblGrid>
                <a:gridCol w="2387600"/>
                <a:gridCol w="946150"/>
                <a:gridCol w="866775"/>
                <a:gridCol w="395288"/>
                <a:gridCol w="2109787"/>
                <a:gridCol w="914400"/>
                <a:gridCol w="838200"/>
              </a:tblGrid>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Geneva"/>
                          <a:ea typeface="Microsoft YaHei"/>
                          <a:cs typeface="Microsoft YaHei"/>
                        </a:rPr>
                        <a:t>Assets</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eneva"/>
                          <a:ea typeface="Microsoft YaHei"/>
                          <a:cs typeface="Microsoft YaHei"/>
                        </a:rPr>
                        <a:t> $ Billion</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eneva"/>
                          <a:ea typeface="Microsoft YaHei"/>
                          <a:cs typeface="Microsoft YaHei"/>
                        </a:rPr>
                        <a:t>% Total</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eneva"/>
                          <a:ea typeface="Microsoft YaHei"/>
                          <a:cs typeface="Microsoft YaHei"/>
                        </a:rPr>
                        <a:t>Liabilities and Net Worth</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eneva"/>
                          <a:ea typeface="Microsoft YaHei"/>
                          <a:cs typeface="Microsoft YaHei"/>
                        </a:rPr>
                        <a:t>$ Billion</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eneva"/>
                          <a:ea typeface="Microsoft YaHei"/>
                          <a:cs typeface="Microsoft YaHei"/>
                        </a:rPr>
                        <a:t>% Total</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eneva"/>
                          <a:ea typeface="Microsoft YaHei"/>
                          <a:cs typeface="Microsoft YaHei"/>
                        </a:rPr>
                        <a:t>Real assets</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Geneva"/>
                          <a:ea typeface="Microsoft YaHei"/>
                          <a:cs typeface="Microsoft YaHei"/>
                        </a:rPr>
                        <a:t>   Real estate</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18,117</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25.2%</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Mortgages</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10,215</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14.2%</a:t>
                      </a:r>
                    </a:p>
                  </a:txBody>
                  <a:tcPr marL="8514" marR="8514" marT="8515" marB="0" anchor="b" horzOverflow="overflow">
                    <a:lnL>
                      <a:noFill/>
                    </a:lnL>
                    <a:lnR>
                      <a:noFill/>
                    </a:lnR>
                    <a:lnT>
                      <a:noFill/>
                    </a:lnT>
                    <a:lnB>
                      <a:noFill/>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   Consumer durables</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4,665</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6.5%</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Consumer credit</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2,404</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3.3%</a:t>
                      </a:r>
                    </a:p>
                  </a:txBody>
                  <a:tcPr marL="8514" marR="8514" marT="8515" marB="0" anchor="b" horzOverflow="overflow">
                    <a:lnL>
                      <a:noFill/>
                    </a:lnL>
                    <a:lnR>
                      <a:noFill/>
                    </a:lnR>
                    <a:lnT>
                      <a:noFill/>
                    </a:lnT>
                    <a:lnB>
                      <a:noFill/>
                    </a:lnB>
                    <a:lnTlToBr>
                      <a:noFill/>
                    </a:lnTlToBr>
                    <a:lnBlToTr>
                      <a:noFill/>
                    </a:lnBlToTr>
                    <a:noFill/>
                  </a:tcPr>
                </a:tc>
              </a:tr>
              <a:tr h="3619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   Other</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303</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0.4%</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Bank and other loans</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384</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0.5%</a:t>
                      </a:r>
                    </a:p>
                  </a:txBody>
                  <a:tcPr marL="8514" marR="8514" marT="8515" marB="0" anchor="b" horzOverflow="overflow">
                    <a:lnL>
                      <a:noFill/>
                    </a:lnL>
                    <a:lnR>
                      <a:noFill/>
                    </a:lnR>
                    <a:lnT>
                      <a:noFill/>
                    </a:lnT>
                    <a:lnB>
                      <a:noFill/>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Geneva"/>
                          <a:ea typeface="Microsoft YaHei"/>
                          <a:cs typeface="Microsoft YaHei"/>
                        </a:rPr>
                        <a:t>         Total real assets</a:t>
                      </a: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23,085</a:t>
                      </a: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32.1%</a:t>
                      </a: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Security credit</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316</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0.4%</a:t>
                      </a:r>
                    </a:p>
                  </a:txBody>
                  <a:tcPr marL="8514" marR="8514" marT="8515" marB="0" anchor="b" horzOverflow="overflow">
                    <a:lnL>
                      <a:noFill/>
                    </a:lnL>
                    <a:lnR>
                      <a:noFill/>
                    </a:lnR>
                    <a:lnT>
                      <a:noFill/>
                    </a:lnT>
                    <a:lnB>
                      <a:noFill/>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Other</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556</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0.8%</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187325">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1"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Geneva"/>
                          <a:ea typeface="Microsoft YaHei"/>
                          <a:cs typeface="Microsoft YaHei"/>
                        </a:rPr>
                        <a:t>   Total liabilities</a:t>
                      </a: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13,875</a:t>
                      </a: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19.3%</a:t>
                      </a: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Geneva"/>
                          <a:ea typeface="Microsoft YaHei"/>
                          <a:cs typeface="Microsoft YaHei"/>
                        </a:rPr>
                        <a:t>Financial assets</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   Deposits</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8,038</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11.2%</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   Life insurance reserves</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1,298</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1.8%</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r>
              <a:tr h="18732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   Pension reserves</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13,419</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18.7%</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   Corporate equity</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8,792</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12.2%</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   Equity in noncorp. business </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6,585</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9.2%</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   Mutual fund shares</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5,050</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7.0%</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                                                                                                                                                                                                        </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r>
              <a:tr h="18732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   Debt securities</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4,129</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5.7%</a:t>
                      </a: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   Other</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1,536</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2.1%</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Geneva"/>
                          <a:ea typeface="Microsoft YaHei"/>
                          <a:cs typeface="Microsoft YaHei"/>
                        </a:rPr>
                        <a:t>      Total financial assets</a:t>
                      </a: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48,847</a:t>
                      </a: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67.9%</a:t>
                      </a: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1"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Geneva"/>
                          <a:ea typeface="Microsoft YaHei"/>
                          <a:cs typeface="Microsoft YaHei"/>
                        </a:rPr>
                        <a:t>Net worth</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58,058</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80.7%</a:t>
                      </a:r>
                    </a:p>
                  </a:txBody>
                  <a:tcPr marL="8514" marR="8514" marT="8515" marB="0"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1" u="none" strike="noStrike" cap="none" normalizeH="0" baseline="0" smtClean="0">
                          <a:ln>
                            <a:noFill/>
                          </a:ln>
                          <a:solidFill>
                            <a:schemeClr val="tx1"/>
                          </a:solidFill>
                          <a:effectLst/>
                          <a:latin typeface="Geneva"/>
                          <a:ea typeface="Microsoft YaHei"/>
                          <a:cs typeface="Microsoft YaHei"/>
                        </a:rPr>
                        <a:t>         TOTAL</a:t>
                      </a: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71,932</a:t>
                      </a: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100.0%</a:t>
                      </a: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71,932</a:t>
                      </a: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Geneva"/>
                          <a:ea typeface="Microsoft YaHei"/>
                          <a:cs typeface="Microsoft YaHei"/>
                        </a:rPr>
                        <a:t>100.0%</a:t>
                      </a:r>
                    </a:p>
                  </a:txBody>
                  <a:tcPr marL="8514" marR="8514" marT="8515" marB="0"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222250">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r>
              <a:tr h="361950">
                <a:tc gridSpan="7">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Geneva"/>
                        <a:ea typeface="Microsoft YaHei"/>
                        <a:cs typeface="Microsoft YaHei"/>
                      </a:endParaRPr>
                    </a:p>
                  </a:txBody>
                  <a:tcPr marL="8514" marR="8514" marT="8515" marB="0" anchor="b"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Investment environment</a:t>
            </a:r>
            <a:endParaRPr lang="en-US" sz="2800" b="1" dirty="0"/>
          </a:p>
        </p:txBody>
      </p:sp>
      <p:sp>
        <p:nvSpPr>
          <p:cNvPr id="3" name="Content Placeholder 2"/>
          <p:cNvSpPr>
            <a:spLocks noGrp="1"/>
          </p:cNvSpPr>
          <p:nvPr>
            <p:ph idx="1"/>
          </p:nvPr>
        </p:nvSpPr>
        <p:spPr/>
        <p:txBody>
          <a:bodyPr>
            <a:normAutofit/>
          </a:bodyPr>
          <a:lstStyle/>
          <a:p>
            <a:pPr>
              <a:buNone/>
            </a:pPr>
            <a:r>
              <a:rPr lang="en-US" sz="1800" dirty="0" smtClean="0"/>
              <a:t>	As </a:t>
            </a:r>
            <a:r>
              <a:rPr lang="en-US" sz="1800" dirty="0"/>
              <a:t>a brief preview, the issues concerning financial investment that are </a:t>
            </a:r>
            <a:r>
              <a:rPr lang="en-US" sz="1800" dirty="0" smtClean="0"/>
              <a:t>addressed in </a:t>
            </a:r>
            <a:r>
              <a:rPr lang="en-US" sz="1800" dirty="0"/>
              <a:t>the </a:t>
            </a:r>
            <a:r>
              <a:rPr lang="en-US" sz="1800" dirty="0" smtClean="0"/>
              <a:t>discussion includes:</a:t>
            </a:r>
            <a:endParaRPr lang="en-US" sz="1800" dirty="0"/>
          </a:p>
          <a:p>
            <a:endParaRPr lang="en-US" sz="1800" dirty="0" smtClean="0"/>
          </a:p>
          <a:p>
            <a:r>
              <a:rPr lang="en-US" sz="1800" dirty="0" smtClean="0"/>
              <a:t>The </a:t>
            </a:r>
            <a:r>
              <a:rPr lang="en-US" sz="1800" dirty="0"/>
              <a:t>forms of security available: where and how they are bought and sold;</a:t>
            </a:r>
          </a:p>
          <a:p>
            <a:endParaRPr lang="en-US" sz="1800" dirty="0" smtClean="0"/>
          </a:p>
          <a:p>
            <a:r>
              <a:rPr lang="en-US" sz="1800" dirty="0" smtClean="0"/>
              <a:t>The </a:t>
            </a:r>
            <a:r>
              <a:rPr lang="en-US" sz="1800" dirty="0"/>
              <a:t>investment process: the decision about which securities to purchase</a:t>
            </a:r>
            <a:r>
              <a:rPr lang="en-US" sz="1800" dirty="0" smtClean="0"/>
              <a:t>, and </a:t>
            </a:r>
            <a:r>
              <a:rPr lang="en-US" sz="1800" dirty="0"/>
              <a:t>how much of each;</a:t>
            </a:r>
          </a:p>
          <a:p>
            <a:endParaRPr lang="en-US" sz="1800" dirty="0" smtClean="0"/>
          </a:p>
          <a:p>
            <a:r>
              <a:rPr lang="en-US" sz="1800" dirty="0" smtClean="0"/>
              <a:t>Financial </a:t>
            </a:r>
            <a:r>
              <a:rPr lang="en-US" sz="1800" dirty="0"/>
              <a:t>theory: the factors that determine the rewards from </a:t>
            </a:r>
            <a:r>
              <a:rPr lang="en-US" sz="1800" dirty="0" smtClean="0"/>
              <a:t>investment and </a:t>
            </a:r>
            <a:r>
              <a:rPr lang="en-US" sz="1800" dirty="0"/>
              <a:t>the risks.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Investment environment</a:t>
            </a:r>
            <a:endParaRPr lang="en-US" sz="2800" dirty="0"/>
          </a:p>
        </p:txBody>
      </p:sp>
      <p:sp>
        <p:nvSpPr>
          <p:cNvPr id="3" name="Content Placeholder 2"/>
          <p:cNvSpPr>
            <a:spLocks noGrp="1"/>
          </p:cNvSpPr>
          <p:nvPr>
            <p:ph idx="1"/>
          </p:nvPr>
        </p:nvSpPr>
        <p:spPr/>
        <p:txBody>
          <a:bodyPr>
            <a:normAutofit/>
          </a:bodyPr>
          <a:lstStyle/>
          <a:p>
            <a:pPr algn="just"/>
            <a:r>
              <a:rPr lang="en-US" sz="1800" dirty="0"/>
              <a:t>The first step is to introduce the most important forms of securities that </a:t>
            </a:r>
            <a:r>
              <a:rPr lang="en-US" sz="1800" dirty="0" smtClean="0"/>
              <a:t>are available </a:t>
            </a:r>
            <a:r>
              <a:rPr lang="en-US" sz="1800" dirty="0"/>
              <a:t>to the investor and the ways in which they can be traded. </a:t>
            </a:r>
            <a:endParaRPr lang="en-US" sz="1800" dirty="0" smtClean="0"/>
          </a:p>
          <a:p>
            <a:pPr algn="just"/>
            <a:endParaRPr lang="en-US" sz="1800" dirty="0" smtClean="0"/>
          </a:p>
          <a:p>
            <a:pPr algn="just"/>
            <a:r>
              <a:rPr lang="en-US" sz="1800" dirty="0" smtClean="0"/>
              <a:t>The next step </a:t>
            </a:r>
            <a:r>
              <a:rPr lang="en-US" sz="1800" dirty="0"/>
              <a:t>is to analyze the general issues that are involved determining the </a:t>
            </a:r>
            <a:r>
              <a:rPr lang="en-US" sz="1800" dirty="0" smtClean="0"/>
              <a:t>preferred choice </a:t>
            </a:r>
            <a:r>
              <a:rPr lang="en-US" sz="1800" dirty="0"/>
              <a:t>of investment. This is undertaken abstracting from the particular </a:t>
            </a:r>
            <a:r>
              <a:rPr lang="en-US" sz="1800" dirty="0" smtClean="0"/>
              <a:t>features of </a:t>
            </a:r>
            <a:r>
              <a:rPr lang="en-US" sz="1800" dirty="0"/>
              <a:t>securities. </a:t>
            </a:r>
            <a:endParaRPr lang="en-US" sz="1800" dirty="0" smtClean="0"/>
          </a:p>
          <a:p>
            <a:pPr algn="just"/>
            <a:endParaRPr lang="en-US" sz="1800" dirty="0" smtClean="0"/>
          </a:p>
          <a:p>
            <a:pPr algn="just"/>
            <a:r>
              <a:rPr lang="en-US" sz="1800" dirty="0" smtClean="0"/>
              <a:t>Next</a:t>
            </a:r>
            <a:r>
              <a:rPr lang="en-US" sz="1800" dirty="0"/>
              <a:t>, we consider some theories that try to explain what </a:t>
            </a:r>
            <a:r>
              <a:rPr lang="en-US" sz="1800" dirty="0" smtClean="0"/>
              <a:t>is observed </a:t>
            </a:r>
            <a:r>
              <a:rPr lang="en-US" sz="1800" dirty="0"/>
              <a:t>in the financial markets and which provide further insight into the </a:t>
            </a:r>
            <a:r>
              <a:rPr lang="en-US" sz="1800" dirty="0" smtClean="0"/>
              <a:t>investment decision</a:t>
            </a:r>
            <a:r>
              <a:rPr lang="en-US" sz="1800" dirty="0"/>
              <a:t>. </a:t>
            </a:r>
            <a:endParaRPr lang="en-US" sz="1800" dirty="0" smtClean="0"/>
          </a:p>
          <a:p>
            <a:pPr algn="just"/>
            <a:endParaRPr lang="en-US" sz="1800" dirty="0" smtClean="0"/>
          </a:p>
          <a:p>
            <a:pPr algn="just"/>
            <a:r>
              <a:rPr lang="en-US" sz="1800" dirty="0" smtClean="0"/>
              <a:t>Finally</a:t>
            </a:r>
            <a:r>
              <a:rPr lang="en-US" sz="1800" dirty="0"/>
              <a:t>, we return to detailed analysis of some special </a:t>
            </a:r>
            <a:r>
              <a:rPr lang="en-US" sz="1800" dirty="0" smtClean="0"/>
              <a:t>types of </a:t>
            </a:r>
            <a:r>
              <a:rPr lang="en-US" sz="1800" dirty="0"/>
              <a:t>securities which raise especially interesting analytical questions.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Investment analysis</a:t>
            </a:r>
            <a:endParaRPr lang="en-US" sz="2800" b="1" dirty="0"/>
          </a:p>
        </p:txBody>
      </p:sp>
      <p:sp>
        <p:nvSpPr>
          <p:cNvPr id="3" name="Content Placeholder 2"/>
          <p:cNvSpPr>
            <a:spLocks noGrp="1"/>
          </p:cNvSpPr>
          <p:nvPr>
            <p:ph idx="1"/>
          </p:nvPr>
        </p:nvSpPr>
        <p:spPr/>
        <p:txBody>
          <a:bodyPr>
            <a:normAutofit/>
          </a:bodyPr>
          <a:lstStyle/>
          <a:p>
            <a:pPr>
              <a:buNone/>
            </a:pPr>
            <a:r>
              <a:rPr lang="en-US" sz="1800" dirty="0" smtClean="0"/>
              <a:t>	”</a:t>
            </a:r>
            <a:r>
              <a:rPr lang="en-US" sz="1800" dirty="0"/>
              <a:t>Investment analysis is the study of financial securities for </a:t>
            </a:r>
            <a:r>
              <a:rPr lang="en-US" sz="1800" dirty="0" smtClean="0"/>
              <a:t>the purpose </a:t>
            </a:r>
            <a:r>
              <a:rPr lang="en-US" sz="1800" dirty="0"/>
              <a:t>of successful investing</a:t>
            </a:r>
            <a:r>
              <a:rPr lang="en-US" sz="1800" dirty="0" smtClean="0"/>
              <a:t>.”</a:t>
            </a:r>
          </a:p>
          <a:p>
            <a:endParaRPr lang="en-US" sz="1800" dirty="0"/>
          </a:p>
          <a:p>
            <a:pPr>
              <a:buNone/>
            </a:pPr>
            <a:r>
              <a:rPr lang="en-US" sz="1800" dirty="0" smtClean="0"/>
              <a:t>	This </a:t>
            </a:r>
            <a:r>
              <a:rPr lang="en-US" sz="1800" dirty="0"/>
              <a:t>definition contains within it a number of important points. </a:t>
            </a:r>
            <a:endParaRPr lang="en-US" sz="1800" dirty="0" smtClean="0"/>
          </a:p>
          <a:p>
            <a:endParaRPr lang="en-US" sz="1800" dirty="0" smtClean="0"/>
          </a:p>
          <a:p>
            <a:r>
              <a:rPr lang="en-US" sz="1800" dirty="0" smtClean="0"/>
              <a:t>Firstly, there </a:t>
            </a:r>
            <a:r>
              <a:rPr lang="en-US" sz="1800" dirty="0"/>
              <a:t>are the facts about financial securities: how to trade and what assets </a:t>
            </a:r>
            <a:r>
              <a:rPr lang="en-US" sz="1800" dirty="0" smtClean="0"/>
              <a:t>there are </a:t>
            </a:r>
            <a:r>
              <a:rPr lang="en-US" sz="1800" dirty="0"/>
              <a:t>to trade. </a:t>
            </a:r>
            <a:endParaRPr lang="en-US" sz="1800" dirty="0" smtClean="0"/>
          </a:p>
          <a:p>
            <a:r>
              <a:rPr lang="en-US" sz="1800" dirty="0" smtClean="0"/>
              <a:t>Secondly</a:t>
            </a:r>
            <a:r>
              <a:rPr lang="en-US" sz="1800" dirty="0"/>
              <a:t>, there are issues involved in studying these securities: </a:t>
            </a:r>
            <a:r>
              <a:rPr lang="en-US" sz="1800" dirty="0" smtClean="0"/>
              <a:t>the calculation </a:t>
            </a:r>
            <a:r>
              <a:rPr lang="en-US" sz="1800" dirty="0"/>
              <a:t>of risks, returns and the relationship between the two. </a:t>
            </a:r>
            <a:endParaRPr lang="en-US" sz="1800" dirty="0" smtClean="0"/>
          </a:p>
          <a:p>
            <a:r>
              <a:rPr lang="en-US" sz="1800" dirty="0" smtClean="0"/>
              <a:t>Then </a:t>
            </a:r>
            <a:r>
              <a:rPr lang="en-US" sz="1800" dirty="0"/>
              <a:t>there </a:t>
            </a:r>
            <a:r>
              <a:rPr lang="en-US" sz="1800" dirty="0" smtClean="0"/>
              <a:t>is the </a:t>
            </a:r>
            <a:r>
              <a:rPr lang="en-US" sz="1800" dirty="0"/>
              <a:t>question of what success means for an investor, and the investment </a:t>
            </a:r>
            <a:r>
              <a:rPr lang="en-US" sz="1800" dirty="0" smtClean="0"/>
              <a:t>strategies which </a:t>
            </a:r>
            <a:r>
              <a:rPr lang="en-US" sz="1800" dirty="0"/>
              <a:t>ensure that choices are successful. </a:t>
            </a:r>
            <a:endParaRPr lang="en-US" sz="1800" dirty="0" smtClean="0"/>
          </a:p>
          <a:p>
            <a:r>
              <a:rPr lang="en-US" sz="1800" dirty="0" smtClean="0"/>
              <a:t>Finally</a:t>
            </a:r>
            <a:r>
              <a:rPr lang="en-US" sz="1800" dirty="0"/>
              <a:t>, there are the theories that </a:t>
            </a:r>
            <a:r>
              <a:rPr lang="en-US" sz="1800" dirty="0" smtClean="0"/>
              <a:t>are necessary </a:t>
            </a:r>
            <a:r>
              <a:rPr lang="en-US" sz="1800" dirty="0"/>
              <a:t>to try to understand how the markets work and how assets are priced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r>
              <a:rPr lang="en-US" sz="2800" b="1" dirty="0" smtClean="0"/>
              <a:t>Investment analysis</a:t>
            </a:r>
            <a:endParaRPr lang="en-US" sz="2800" dirty="0"/>
          </a:p>
        </p:txBody>
      </p:sp>
      <p:sp>
        <p:nvSpPr>
          <p:cNvPr id="3" name="Content Placeholder 2"/>
          <p:cNvSpPr>
            <a:spLocks noGrp="1"/>
          </p:cNvSpPr>
          <p:nvPr>
            <p:ph idx="1"/>
          </p:nvPr>
        </p:nvSpPr>
        <p:spPr>
          <a:xfrm>
            <a:off x="457200" y="1066800"/>
            <a:ext cx="8229600" cy="5059363"/>
          </a:xfrm>
        </p:spPr>
        <p:txBody>
          <a:bodyPr>
            <a:noAutofit/>
          </a:bodyPr>
          <a:lstStyle/>
          <a:p>
            <a:r>
              <a:rPr lang="en-US" sz="1800" dirty="0"/>
              <a:t>It is clear that the more an investor understands the less likely they are </a:t>
            </a:r>
            <a:r>
              <a:rPr lang="en-US" sz="1800" dirty="0" smtClean="0"/>
              <a:t>to make </a:t>
            </a:r>
            <a:r>
              <a:rPr lang="en-US" sz="1800" dirty="0"/>
              <a:t>an expensive mistake. Note carefully that this is not saying that the </a:t>
            </a:r>
            <a:r>
              <a:rPr lang="en-US" sz="1800" dirty="0" smtClean="0"/>
              <a:t>more you </a:t>
            </a:r>
            <a:r>
              <a:rPr lang="en-US" sz="1800" dirty="0"/>
              <a:t>know the more you will earn</a:t>
            </a:r>
            <a:r>
              <a:rPr lang="en-US" sz="1800" dirty="0" smtClean="0"/>
              <a:t>.</a:t>
            </a:r>
          </a:p>
          <a:p>
            <a:endParaRPr lang="en-US" sz="1800" dirty="0" smtClean="0"/>
          </a:p>
          <a:p>
            <a:pPr algn="just"/>
            <a:r>
              <a:rPr lang="en-US" sz="1800" dirty="0"/>
              <a:t>A knowledge of investment analysis can be valuable in two different ways. </a:t>
            </a:r>
            <a:r>
              <a:rPr lang="en-US" sz="1800" dirty="0" smtClean="0"/>
              <a:t>It can </a:t>
            </a:r>
            <a:r>
              <a:rPr lang="en-US" sz="1800" dirty="0"/>
              <a:t>be beneficial from a personal level. The modern economy </a:t>
            </a:r>
            <a:r>
              <a:rPr lang="en-US" sz="1800" dirty="0" smtClean="0"/>
              <a:t>is characterized by </a:t>
            </a:r>
            <a:r>
              <a:rPr lang="en-US" sz="1800" dirty="0"/>
              <a:t>ever increasing financial complexity and extension of the range of </a:t>
            </a:r>
            <a:r>
              <a:rPr lang="en-US" sz="1800" dirty="0" smtClean="0"/>
              <a:t>available securities</a:t>
            </a:r>
            <a:r>
              <a:rPr lang="en-US" sz="1800" dirty="0"/>
              <a:t>. Moreover, personal wealth is increasing, leading to more funds </a:t>
            </a:r>
            <a:r>
              <a:rPr lang="en-US" sz="1800" dirty="0" smtClean="0"/>
              <a:t>that private </a:t>
            </a:r>
            <a:r>
              <a:rPr lang="en-US" sz="1800" dirty="0"/>
              <a:t>individuals must invest. There is also a continuing trend towards </a:t>
            </a:r>
            <a:r>
              <a:rPr lang="en-US" sz="1800" dirty="0" smtClean="0"/>
              <a:t>greater reliance </a:t>
            </a:r>
            <a:r>
              <a:rPr lang="en-US" sz="1800" dirty="0"/>
              <a:t>on individual provision for retirement. The wealth required for </a:t>
            </a:r>
            <a:r>
              <a:rPr lang="en-US" sz="1800" dirty="0" smtClean="0"/>
              <a:t>retirement must </a:t>
            </a:r>
            <a:r>
              <a:rPr lang="en-US" sz="1800" dirty="0"/>
              <a:t>be accumulated whilst working and be efficiently invested</a:t>
            </a:r>
            <a:r>
              <a:rPr lang="en-US" sz="1800" dirty="0" smtClean="0"/>
              <a:t>.</a:t>
            </a:r>
          </a:p>
          <a:p>
            <a:pPr algn="just"/>
            <a:endParaRPr lang="en-US"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Investment analysis</a:t>
            </a:r>
            <a:endParaRPr lang="en-US" sz="2800" dirty="0"/>
          </a:p>
        </p:txBody>
      </p:sp>
      <p:sp>
        <p:nvSpPr>
          <p:cNvPr id="3" name="Content Placeholder 2"/>
          <p:cNvSpPr>
            <a:spLocks noGrp="1"/>
          </p:cNvSpPr>
          <p:nvPr>
            <p:ph idx="1"/>
          </p:nvPr>
        </p:nvSpPr>
        <p:spPr/>
        <p:txBody>
          <a:bodyPr>
            <a:normAutofit/>
          </a:bodyPr>
          <a:lstStyle/>
          <a:p>
            <a:r>
              <a:rPr lang="en-US" sz="1800" dirty="0" smtClean="0"/>
              <a:t>The study of investment analysis can also provide an entry into a rewarding professional career. There are many different roles for which investment analysis is useful and the material covered in this book will be useful for many of them. The training to become a financial analyst requires knowledge of much of this analysis. </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Further, there are positions for brokers,  bankers and investment advisors for whom knowledge of investment analysis is a distinct advantage.</a:t>
            </a:r>
          </a:p>
          <a:p>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81000" y="457200"/>
            <a:ext cx="8382000" cy="685800"/>
          </a:xfrm>
          <a:noFill/>
          <a:ln/>
          <a:effectLst>
            <a:outerShdw dist="28398" dir="1593903" algn="ctr" rotWithShape="0">
              <a:schemeClr val="folHlink"/>
            </a:outerShdw>
          </a:effectLst>
        </p:spPr>
        <p:txBody>
          <a:bodyPr lIns="90488" tIns="44450" rIns="90488" bIns="44450">
            <a:normAutofit/>
          </a:bodyPr>
          <a:lstStyle/>
          <a:p>
            <a:r>
              <a:rPr lang="en-US" sz="2800" dirty="0"/>
              <a:t>Characteristics of an Investment</a:t>
            </a:r>
          </a:p>
        </p:txBody>
      </p:sp>
      <p:sp>
        <p:nvSpPr>
          <p:cNvPr id="9219" name="Rectangle 3"/>
          <p:cNvSpPr>
            <a:spLocks noGrp="1" noChangeArrowheads="1"/>
          </p:cNvSpPr>
          <p:nvPr>
            <p:ph type="body" idx="1"/>
          </p:nvPr>
        </p:nvSpPr>
        <p:spPr>
          <a:xfrm>
            <a:off x="685800" y="1524000"/>
            <a:ext cx="7772400" cy="4724400"/>
          </a:xfrm>
          <a:noFill/>
          <a:ln/>
        </p:spPr>
        <p:txBody>
          <a:bodyPr lIns="90488" tIns="44450" rIns="90488" bIns="44450">
            <a:normAutofit/>
          </a:bodyPr>
          <a:lstStyle/>
          <a:p>
            <a:pPr>
              <a:lnSpc>
                <a:spcPct val="90000"/>
              </a:lnSpc>
            </a:pPr>
            <a:r>
              <a:rPr lang="en-US" sz="2400" dirty="0">
                <a:solidFill>
                  <a:srgbClr val="CC00CC"/>
                </a:solidFill>
              </a:rPr>
              <a:t>Risk</a:t>
            </a:r>
          </a:p>
          <a:p>
            <a:pPr>
              <a:lnSpc>
                <a:spcPct val="90000"/>
              </a:lnSpc>
              <a:buFontTx/>
              <a:buNone/>
            </a:pPr>
            <a:r>
              <a:rPr lang="en-US" sz="1800" dirty="0"/>
              <a:t>	The uncertainty about the rate of return that you’ll earn from an investment</a:t>
            </a:r>
            <a:endParaRPr lang="en-US" sz="2400" dirty="0"/>
          </a:p>
          <a:p>
            <a:pPr>
              <a:lnSpc>
                <a:spcPct val="90000"/>
              </a:lnSpc>
            </a:pPr>
            <a:r>
              <a:rPr lang="en-US" sz="2400" dirty="0">
                <a:solidFill>
                  <a:srgbClr val="CC00CC"/>
                </a:solidFill>
              </a:rPr>
              <a:t>Return</a:t>
            </a:r>
          </a:p>
          <a:p>
            <a:pPr>
              <a:lnSpc>
                <a:spcPct val="90000"/>
              </a:lnSpc>
              <a:buFontTx/>
              <a:buNone/>
            </a:pPr>
            <a:r>
              <a:rPr lang="en-US" sz="1800" dirty="0"/>
              <a:t>	The money made from an investment, including the income and capital gain</a:t>
            </a:r>
            <a:endParaRPr lang="en-US" sz="2400" dirty="0"/>
          </a:p>
          <a:p>
            <a:pPr>
              <a:lnSpc>
                <a:spcPct val="90000"/>
              </a:lnSpc>
            </a:pPr>
            <a:r>
              <a:rPr lang="en-US" sz="2400" dirty="0">
                <a:solidFill>
                  <a:srgbClr val="CC00CC"/>
                </a:solidFill>
              </a:rPr>
              <a:t>Liquidity</a:t>
            </a:r>
          </a:p>
          <a:p>
            <a:pPr>
              <a:lnSpc>
                <a:spcPct val="90000"/>
              </a:lnSpc>
              <a:buFontTx/>
              <a:buNone/>
            </a:pPr>
            <a:r>
              <a:rPr lang="en-US" sz="1800" dirty="0"/>
              <a:t>	The ease and ability of selling your investment in the marketplace without losing money</a:t>
            </a:r>
            <a:endParaRPr lang="en-US" sz="2400" dirty="0"/>
          </a:p>
          <a:p>
            <a:pPr>
              <a:lnSpc>
                <a:spcPct val="70000"/>
              </a:lnSpc>
            </a:pPr>
            <a:r>
              <a:rPr lang="en-US" sz="2400" dirty="0">
                <a:solidFill>
                  <a:srgbClr val="CC00CC"/>
                </a:solidFill>
              </a:rPr>
              <a:t>Term</a:t>
            </a:r>
          </a:p>
          <a:p>
            <a:pPr>
              <a:lnSpc>
                <a:spcPct val="70000"/>
              </a:lnSpc>
              <a:buFontTx/>
              <a:buNone/>
            </a:pPr>
            <a:r>
              <a:rPr lang="en-US" sz="2400" dirty="0"/>
              <a:t>	</a:t>
            </a:r>
            <a:r>
              <a:rPr lang="en-US" sz="1800" dirty="0"/>
              <a:t>How long you are planning to hold onto your investment</a:t>
            </a:r>
          </a:p>
        </p:txBody>
      </p:sp>
      <p:sp>
        <p:nvSpPr>
          <p:cNvPr id="9220" name="Rectangle 4"/>
          <p:cNvSpPr>
            <a:spLocks noChangeArrowheads="1"/>
          </p:cNvSpPr>
          <p:nvPr/>
        </p:nvSpPr>
        <p:spPr bwMode="auto">
          <a:xfrm>
            <a:off x="300038" y="300038"/>
            <a:ext cx="619125" cy="301625"/>
          </a:xfrm>
          <a:prstGeom prst="rect">
            <a:avLst/>
          </a:prstGeom>
          <a:noFill/>
          <a:ln w="12700">
            <a:noFill/>
            <a:miter lim="800000"/>
            <a:headEnd/>
            <a:tailEnd/>
          </a:ln>
          <a:effectLst/>
        </p:spPr>
        <p:txBody>
          <a:bodyPr lIns="90488" tIns="44450" rIns="90488" bIns="44450">
            <a:spAutoFit/>
          </a:bodyPr>
          <a:lstStyle/>
          <a:p>
            <a:endParaRPr lang="en-US" sz="1400" b="1"/>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wipe(down)">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wipe(down)">
                                      <p:cBhvr>
                                        <p:cTn id="12" dur="5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wipe(down)">
                                      <p:cBhvr>
                                        <p:cTn id="17" dur="5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wipe(down)">
                                      <p:cBhvr>
                                        <p:cTn id="22" dur="500"/>
                                        <p:tgtEl>
                                          <p:spTgt spid="9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animEffect transition="in" filter="wipe(down)">
                                      <p:cBhvr>
                                        <p:cTn id="27" dur="500"/>
                                        <p:tgtEl>
                                          <p:spTgt spid="92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9219">
                                            <p:txEl>
                                              <p:pRg st="5" end="5"/>
                                            </p:txEl>
                                          </p:spTgt>
                                        </p:tgtEl>
                                        <p:attrNameLst>
                                          <p:attrName>style.visibility</p:attrName>
                                        </p:attrNameLst>
                                      </p:cBhvr>
                                      <p:to>
                                        <p:strVal val="visible"/>
                                      </p:to>
                                    </p:set>
                                    <p:animEffect transition="in" filter="wipe(down)">
                                      <p:cBhvr>
                                        <p:cTn id="32" dur="500"/>
                                        <p:tgtEl>
                                          <p:spTgt spid="92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9219">
                                            <p:txEl>
                                              <p:pRg st="6" end="6"/>
                                            </p:txEl>
                                          </p:spTgt>
                                        </p:tgtEl>
                                        <p:attrNameLst>
                                          <p:attrName>style.visibility</p:attrName>
                                        </p:attrNameLst>
                                      </p:cBhvr>
                                      <p:to>
                                        <p:strVal val="visible"/>
                                      </p:to>
                                    </p:set>
                                    <p:animEffect transition="in" filter="wipe(down)">
                                      <p:cBhvr>
                                        <p:cTn id="37" dur="500"/>
                                        <p:tgtEl>
                                          <p:spTgt spid="921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9219">
                                            <p:txEl>
                                              <p:pRg st="7" end="7"/>
                                            </p:txEl>
                                          </p:spTgt>
                                        </p:tgtEl>
                                        <p:attrNameLst>
                                          <p:attrName>style.visibility</p:attrName>
                                        </p:attrNameLst>
                                      </p:cBhvr>
                                      <p:to>
                                        <p:strVal val="visible"/>
                                      </p:to>
                                    </p:set>
                                    <p:animEffect transition="in" filter="wipe(down)">
                                      <p:cBhvr>
                                        <p:cTn id="42" dur="500"/>
                                        <p:tgtEl>
                                          <p:spTgt spid="92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a:effectLst>
            <a:outerShdw dist="28398" dir="1593903" algn="ctr" rotWithShape="0">
              <a:schemeClr val="folHlink"/>
            </a:outerShdw>
          </a:effectLst>
        </p:spPr>
        <p:txBody>
          <a:bodyPr lIns="90488" tIns="44450" rIns="90488" bIns="44450">
            <a:normAutofit/>
          </a:bodyPr>
          <a:lstStyle/>
          <a:p>
            <a:r>
              <a:rPr lang="en-US" sz="2800" dirty="0"/>
              <a:t>Risk Factors</a:t>
            </a:r>
          </a:p>
        </p:txBody>
      </p:sp>
      <p:sp>
        <p:nvSpPr>
          <p:cNvPr id="7171" name="Rectangle 3"/>
          <p:cNvSpPr>
            <a:spLocks noGrp="1" noChangeArrowheads="1"/>
          </p:cNvSpPr>
          <p:nvPr>
            <p:ph type="body" idx="1"/>
          </p:nvPr>
        </p:nvSpPr>
        <p:spPr>
          <a:xfrm>
            <a:off x="1752600" y="2179638"/>
            <a:ext cx="6248400" cy="3386137"/>
          </a:xfrm>
          <a:noFill/>
          <a:ln/>
        </p:spPr>
        <p:txBody>
          <a:bodyPr lIns="90488" tIns="44450" rIns="90488" bIns="44450">
            <a:normAutofit/>
          </a:bodyPr>
          <a:lstStyle/>
          <a:p>
            <a:pPr>
              <a:lnSpc>
                <a:spcPct val="130000"/>
              </a:lnSpc>
            </a:pPr>
            <a:r>
              <a:rPr lang="en-US" sz="1800" dirty="0"/>
              <a:t>Inflation risk</a:t>
            </a:r>
          </a:p>
          <a:p>
            <a:pPr>
              <a:lnSpc>
                <a:spcPct val="130000"/>
              </a:lnSpc>
            </a:pPr>
            <a:r>
              <a:rPr lang="en-US" sz="1800" dirty="0"/>
              <a:t>Interest rate risk</a:t>
            </a:r>
          </a:p>
          <a:p>
            <a:pPr>
              <a:lnSpc>
                <a:spcPct val="130000"/>
              </a:lnSpc>
            </a:pPr>
            <a:r>
              <a:rPr lang="en-US" sz="1800" dirty="0"/>
              <a:t>Default risk or business risk</a:t>
            </a:r>
          </a:p>
          <a:p>
            <a:pPr>
              <a:lnSpc>
                <a:spcPct val="130000"/>
              </a:lnSpc>
            </a:pPr>
            <a:r>
              <a:rPr lang="en-US" sz="1800" dirty="0"/>
              <a:t>Liquidity risk</a:t>
            </a:r>
          </a:p>
          <a:p>
            <a:pPr>
              <a:lnSpc>
                <a:spcPct val="130000"/>
              </a:lnSpc>
            </a:pPr>
            <a:r>
              <a:rPr lang="en-US" sz="1800" dirty="0"/>
              <a:t>Reinvestment risk</a:t>
            </a:r>
          </a:p>
        </p:txBody>
      </p:sp>
      <p:sp>
        <p:nvSpPr>
          <p:cNvPr id="7172" name="Rectangle 4"/>
          <p:cNvSpPr>
            <a:spLocks noChangeArrowheads="1"/>
          </p:cNvSpPr>
          <p:nvPr/>
        </p:nvSpPr>
        <p:spPr bwMode="auto">
          <a:xfrm>
            <a:off x="300038" y="300038"/>
            <a:ext cx="619125" cy="301625"/>
          </a:xfrm>
          <a:prstGeom prst="rect">
            <a:avLst/>
          </a:prstGeom>
          <a:noFill/>
          <a:ln w="12700">
            <a:noFill/>
            <a:miter lim="800000"/>
            <a:headEnd/>
            <a:tailEnd/>
          </a:ln>
          <a:effectLst/>
        </p:spPr>
        <p:txBody>
          <a:bodyPr lIns="90488" tIns="44450" rIns="90488" bIns="44450">
            <a:spAutoFit/>
          </a:bodyPr>
          <a:lstStyle/>
          <a:p>
            <a:endParaRPr lang="en-US" sz="1400" b="1"/>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Securities</a:t>
            </a:r>
            <a:endParaRPr lang="en-US" sz="2800" b="1" dirty="0"/>
          </a:p>
        </p:txBody>
      </p:sp>
      <p:sp>
        <p:nvSpPr>
          <p:cNvPr id="3" name="Content Placeholder 2"/>
          <p:cNvSpPr>
            <a:spLocks noGrp="1"/>
          </p:cNvSpPr>
          <p:nvPr>
            <p:ph idx="1"/>
          </p:nvPr>
        </p:nvSpPr>
        <p:spPr/>
        <p:txBody>
          <a:bodyPr>
            <a:normAutofit/>
          </a:bodyPr>
          <a:lstStyle/>
          <a:p>
            <a:pPr>
              <a:buNone/>
            </a:pPr>
            <a:r>
              <a:rPr lang="en-US" dirty="0" smtClean="0"/>
              <a:t>	</a:t>
            </a:r>
            <a:r>
              <a:rPr lang="en-US" sz="1800" i="1" dirty="0" smtClean="0"/>
              <a:t>”A </a:t>
            </a:r>
            <a:r>
              <a:rPr lang="en-US" sz="1800" i="1" dirty="0"/>
              <a:t>legal contract representing the right to receive future </a:t>
            </a:r>
            <a:r>
              <a:rPr lang="en-US" sz="1800" i="1" dirty="0" smtClean="0"/>
              <a:t>benefits under </a:t>
            </a:r>
            <a:r>
              <a:rPr lang="en-US" sz="1800" i="1" dirty="0"/>
              <a:t>a stated set of conditions</a:t>
            </a:r>
            <a:r>
              <a:rPr lang="en-US" sz="1800" i="1" dirty="0" smtClean="0"/>
              <a:t>.”</a:t>
            </a:r>
          </a:p>
          <a:p>
            <a:pPr>
              <a:buNone/>
            </a:pPr>
            <a:endParaRPr lang="en-US" sz="1800" i="1" dirty="0"/>
          </a:p>
          <a:p>
            <a:pPr algn="just"/>
            <a:r>
              <a:rPr lang="en-US" sz="1800" dirty="0"/>
              <a:t>The piece of paper (e.g. the share certificate or the bond) defining </a:t>
            </a:r>
            <a:r>
              <a:rPr lang="en-US" sz="1800" dirty="0" smtClean="0"/>
              <a:t>the property </a:t>
            </a:r>
            <a:r>
              <a:rPr lang="en-US" sz="1800" dirty="0"/>
              <a:t>rights is the physical form of the security. The terms security or </a:t>
            </a:r>
            <a:r>
              <a:rPr lang="en-US" sz="1800" dirty="0" smtClean="0"/>
              <a:t>asset can </a:t>
            </a:r>
            <a:r>
              <a:rPr lang="en-US" sz="1800" dirty="0"/>
              <a:t>be used interchangeably. If a distinction is sought between them, it is </a:t>
            </a:r>
            <a:r>
              <a:rPr lang="en-US" sz="1800" dirty="0" smtClean="0"/>
              <a:t>that the </a:t>
            </a:r>
            <a:r>
              <a:rPr lang="en-US" sz="1800" dirty="0"/>
              <a:t>term assets can be applied to both financial and real investments </a:t>
            </a:r>
            <a:r>
              <a:rPr lang="en-US" sz="1800" dirty="0" smtClean="0"/>
              <a:t>whereas a </a:t>
            </a:r>
            <a:r>
              <a:rPr lang="en-US" sz="1800" dirty="0"/>
              <a:t>security is simply a financial asset. For much of the analysis it is asset that </a:t>
            </a:r>
            <a:r>
              <a:rPr lang="en-US" sz="1800" dirty="0" smtClean="0"/>
              <a:t>is used </a:t>
            </a:r>
            <a:r>
              <a:rPr lang="en-US" sz="1800" dirty="0"/>
              <a:t>as the generic term</a:t>
            </a:r>
            <a:r>
              <a:rPr lang="en-US" sz="1800" dirty="0" smtClean="0"/>
              <a:t>.</a:t>
            </a:r>
          </a:p>
          <a:p>
            <a:pPr algn="just"/>
            <a:endParaRPr lang="en-US" sz="1800" dirty="0" smtClean="0"/>
          </a:p>
          <a:p>
            <a:pPr algn="just"/>
            <a:r>
              <a:rPr lang="en-US" sz="1800" dirty="0" smtClean="0"/>
              <a:t>From </a:t>
            </a:r>
            <a:r>
              <a:rPr lang="en-US" sz="1800" dirty="0"/>
              <a:t>an investor’s perspective, the two most crucial characteristics of </a:t>
            </a:r>
            <a:r>
              <a:rPr lang="en-US" sz="1800" dirty="0" smtClean="0"/>
              <a:t>a security </a:t>
            </a:r>
            <a:r>
              <a:rPr lang="en-US" sz="1800" dirty="0"/>
              <a:t>are the return it promises and the risk inherent in the return. </a:t>
            </a:r>
            <a:r>
              <a:rPr lang="en-US" sz="1800" dirty="0" smtClean="0"/>
              <a:t>An informal </a:t>
            </a:r>
            <a:r>
              <a:rPr lang="en-US" sz="1800" dirty="0"/>
              <a:t>description of return is that it is the gain made from an </a:t>
            </a:r>
            <a:r>
              <a:rPr lang="en-US" sz="1800" dirty="0" smtClean="0"/>
              <a:t>investment and </a:t>
            </a:r>
            <a:r>
              <a:rPr lang="en-US" sz="1800" dirty="0"/>
              <a:t>of risk that it is the variability in the return.</a:t>
            </a:r>
            <a:endParaRPr lang="en-US" sz="1800" i="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Securities</a:t>
            </a:r>
            <a:endParaRPr lang="en-US" sz="2800" dirty="0"/>
          </a:p>
        </p:txBody>
      </p:sp>
      <p:sp>
        <p:nvSpPr>
          <p:cNvPr id="3" name="Content Placeholder 2"/>
          <p:cNvSpPr>
            <a:spLocks noGrp="1"/>
          </p:cNvSpPr>
          <p:nvPr>
            <p:ph idx="1"/>
          </p:nvPr>
        </p:nvSpPr>
        <p:spPr>
          <a:xfrm>
            <a:off x="457200" y="1600201"/>
            <a:ext cx="8229600" cy="2133600"/>
          </a:xfrm>
        </p:spPr>
        <p:txBody>
          <a:bodyPr>
            <a:normAutofit/>
          </a:bodyPr>
          <a:lstStyle/>
          <a:p>
            <a:r>
              <a:rPr lang="en-US" sz="1800" dirty="0"/>
              <a:t>More precise definitions </a:t>
            </a:r>
            <a:r>
              <a:rPr lang="en-US" sz="1800" dirty="0" smtClean="0"/>
              <a:t>of these </a:t>
            </a:r>
            <a:r>
              <a:rPr lang="en-US" sz="1800" dirty="0"/>
              <a:t>terms and the methods for calculating them </a:t>
            </a:r>
            <a:r>
              <a:rPr lang="en-US" sz="1800" dirty="0" smtClean="0"/>
              <a:t>will be discussed later.</a:t>
            </a:r>
            <a:endParaRPr lang="en-US" sz="1800" dirty="0"/>
          </a:p>
          <a:p>
            <a:r>
              <a:rPr lang="en-US" sz="1800" dirty="0"/>
              <a:t>For the present purpose, the return can </a:t>
            </a:r>
            <a:r>
              <a:rPr lang="en-US" sz="1800" dirty="0" smtClean="0"/>
              <a:t>be defined </a:t>
            </a:r>
            <a:r>
              <a:rPr lang="en-US" sz="1800" dirty="0"/>
              <a:t>as the percentage </a:t>
            </a:r>
            <a:r>
              <a:rPr lang="en-US" sz="1800" dirty="0" smtClean="0"/>
              <a:t>increase in </a:t>
            </a:r>
            <a:r>
              <a:rPr lang="en-US" sz="1800" dirty="0"/>
              <a:t>the value of the investment, so</a:t>
            </a:r>
          </a:p>
          <a:p>
            <a:endParaRPr lang="en-US" sz="1800" dirty="0"/>
          </a:p>
          <a:p>
            <a:endParaRPr lang="en-US" sz="1800" dirty="0" smtClean="0"/>
          </a:p>
          <a:p>
            <a:endParaRPr lang="en-US" sz="1800" dirty="0" smtClean="0"/>
          </a:p>
          <a:p>
            <a:endParaRPr lang="en-US" sz="1800" dirty="0" smtClean="0"/>
          </a:p>
          <a:p>
            <a:endParaRPr lang="en-US" sz="1800" dirty="0"/>
          </a:p>
          <a:p>
            <a:endParaRPr lang="en-US" sz="1800" dirty="0"/>
          </a:p>
        </p:txBody>
      </p:sp>
      <p:sp>
        <p:nvSpPr>
          <p:cNvPr id="7" name="Content Placeholder 2"/>
          <p:cNvSpPr txBox="1">
            <a:spLocks/>
          </p:cNvSpPr>
          <p:nvPr/>
        </p:nvSpPr>
        <p:spPr>
          <a:xfrm>
            <a:off x="609600" y="3886200"/>
            <a:ext cx="8229600" cy="2133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29701" name="Picture 5"/>
          <p:cNvPicPr>
            <a:picLocks noChangeAspect="1" noChangeArrowheads="1"/>
          </p:cNvPicPr>
          <p:nvPr/>
        </p:nvPicPr>
        <p:blipFill>
          <a:blip r:embed="rId2"/>
          <a:srcRect/>
          <a:stretch>
            <a:fillRect/>
          </a:stretch>
        </p:blipFill>
        <p:spPr bwMode="auto">
          <a:xfrm>
            <a:off x="1042988" y="4505325"/>
            <a:ext cx="7058025" cy="676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Securities</a:t>
            </a:r>
            <a:endParaRPr lang="en-US" sz="2800" dirty="0"/>
          </a:p>
        </p:txBody>
      </p:sp>
      <p:sp>
        <p:nvSpPr>
          <p:cNvPr id="3" name="Content Placeholder 2"/>
          <p:cNvSpPr>
            <a:spLocks noGrp="1"/>
          </p:cNvSpPr>
          <p:nvPr>
            <p:ph idx="1"/>
          </p:nvPr>
        </p:nvSpPr>
        <p:spPr/>
        <p:txBody>
          <a:bodyPr>
            <a:normAutofit/>
          </a:bodyPr>
          <a:lstStyle/>
          <a:p>
            <a:pPr algn="just"/>
            <a:r>
              <a:rPr lang="en-US" sz="1800" dirty="0"/>
              <a:t>The return on a security is the fundamental reason for wishing to hold it. </a:t>
            </a:r>
            <a:r>
              <a:rPr lang="en-US" sz="1800" dirty="0" smtClean="0"/>
              <a:t>The return </a:t>
            </a:r>
            <a:r>
              <a:rPr lang="en-US" sz="1800" dirty="0"/>
              <a:t>is determined by the payments made during the lifetime of the </a:t>
            </a:r>
            <a:r>
              <a:rPr lang="en-US" sz="1800" dirty="0" smtClean="0"/>
              <a:t>security plus </a:t>
            </a:r>
            <a:r>
              <a:rPr lang="en-US" sz="1800" dirty="0"/>
              <a:t>the increase in the security’s value. The importance of risk comes from </a:t>
            </a:r>
            <a:r>
              <a:rPr lang="en-US" sz="1800" dirty="0" smtClean="0"/>
              <a:t>the fact </a:t>
            </a:r>
            <a:r>
              <a:rPr lang="en-US" sz="1800" dirty="0"/>
              <a:t>that the return on most securities (if not all) is not known with </a:t>
            </a:r>
            <a:r>
              <a:rPr lang="en-US" sz="1800" dirty="0" smtClean="0"/>
              <a:t>certainty when </a:t>
            </a:r>
            <a:r>
              <a:rPr lang="en-US" sz="1800" dirty="0"/>
              <a:t>the security is purchased. This is because the future value of security </a:t>
            </a:r>
            <a:r>
              <a:rPr lang="en-US" sz="1800" dirty="0" smtClean="0"/>
              <a:t>is unknown </a:t>
            </a:r>
            <a:r>
              <a:rPr lang="en-US" sz="1800" dirty="0"/>
              <a:t>and its flow of payments may not be certain. The risk of a security </a:t>
            </a:r>
            <a:r>
              <a:rPr lang="en-US" sz="1800" dirty="0" smtClean="0"/>
              <a:t>is a </a:t>
            </a:r>
            <a:r>
              <a:rPr lang="en-US" sz="1800" dirty="0"/>
              <a:t>measure of the size of the variability or uncertainty of its return</a:t>
            </a:r>
            <a:r>
              <a:rPr lang="en-US" sz="1800" dirty="0" smtClean="0"/>
              <a:t>.</a:t>
            </a:r>
          </a:p>
          <a:p>
            <a:pPr algn="just"/>
            <a:endParaRPr lang="en-US" sz="1800" dirty="0"/>
          </a:p>
          <a:p>
            <a:pPr algn="just"/>
            <a:r>
              <a:rPr lang="en-US" sz="1800" dirty="0"/>
              <a:t>It is a fundamental assumption of investment analysis that investors </a:t>
            </a:r>
            <a:r>
              <a:rPr lang="en-US" sz="1800" dirty="0" smtClean="0"/>
              <a:t>wish to </a:t>
            </a:r>
            <a:r>
              <a:rPr lang="en-US" sz="1800" dirty="0"/>
              <a:t>have more return but do not like risk. Therefore to be encouraged to </a:t>
            </a:r>
            <a:r>
              <a:rPr lang="en-US" sz="1800" dirty="0" smtClean="0"/>
              <a:t>invest in </a:t>
            </a:r>
            <a:r>
              <a:rPr lang="en-US" sz="1800" dirty="0"/>
              <a:t>assets with higher risks they must be compensated with greater return</a:t>
            </a:r>
            <a:r>
              <a:rPr lang="en-US" sz="1800" dirty="0" smtClean="0"/>
              <a:t>. This </a:t>
            </a:r>
            <a:r>
              <a:rPr lang="en-US" sz="1800" dirty="0"/>
              <a:t>fact, that increased return and increased risk go together, is one of </a:t>
            </a:r>
            <a:r>
              <a:rPr lang="en-US" sz="1800" dirty="0" smtClean="0"/>
              <a:t>the fundamental </a:t>
            </a:r>
            <a:r>
              <a:rPr lang="en-US" sz="1800" dirty="0"/>
              <a:t>features of assets.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t>Securities</a:t>
            </a:r>
            <a:endParaRPr lang="en-US" dirty="0"/>
          </a:p>
        </p:txBody>
      </p:sp>
      <p:sp>
        <p:nvSpPr>
          <p:cNvPr id="3" name="Content Placeholder 2"/>
          <p:cNvSpPr>
            <a:spLocks noGrp="1"/>
          </p:cNvSpPr>
          <p:nvPr>
            <p:ph idx="1"/>
          </p:nvPr>
        </p:nvSpPr>
        <p:spPr/>
        <p:txBody>
          <a:bodyPr>
            <a:normAutofit/>
          </a:bodyPr>
          <a:lstStyle/>
          <a:p>
            <a:pPr algn="just"/>
            <a:r>
              <a:rPr lang="en-US" sz="1800" dirty="0"/>
              <a:t>A further important feature of a security is its liquidity. This is the ease </a:t>
            </a:r>
            <a:r>
              <a:rPr lang="en-US" sz="1800" dirty="0" smtClean="0"/>
              <a:t>with which </a:t>
            </a:r>
            <a:r>
              <a:rPr lang="en-US" sz="1800" dirty="0"/>
              <a:t>it can be traded and turned into cash. For some assets there are </a:t>
            </a:r>
            <a:r>
              <a:rPr lang="en-US" sz="1800" dirty="0" smtClean="0"/>
              <a:t>highly developed </a:t>
            </a:r>
            <a:r>
              <a:rPr lang="en-US" sz="1800" dirty="0"/>
              <a:t>markets with considerable volumes of trade. These assets will </a:t>
            </a:r>
            <a:r>
              <a:rPr lang="en-US" sz="1800" dirty="0" smtClean="0"/>
              <a:t>be highly </a:t>
            </a:r>
            <a:r>
              <a:rPr lang="en-US" sz="1800" dirty="0"/>
              <a:t>liquid. Other assets are more specialized and may require some effort </a:t>
            </a:r>
            <a:r>
              <a:rPr lang="en-US" sz="1800" dirty="0" smtClean="0"/>
              <a:t>to be </a:t>
            </a:r>
            <a:r>
              <a:rPr lang="en-US" sz="1800" dirty="0"/>
              <a:t>made to match buyers and sellers. All other things being equal, an </a:t>
            </a:r>
            <a:r>
              <a:rPr lang="en-US" sz="1800" dirty="0" smtClean="0"/>
              <a:t>investor will </a:t>
            </a:r>
            <a:r>
              <a:rPr lang="en-US" sz="1800" dirty="0"/>
              <a:t>always prefer greater liquidity in their assets.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Non marketable securities</a:t>
            </a:r>
            <a:endParaRPr lang="en-US" sz="2800" b="1" dirty="0"/>
          </a:p>
        </p:txBody>
      </p:sp>
      <p:sp>
        <p:nvSpPr>
          <p:cNvPr id="3" name="Content Placeholder 2"/>
          <p:cNvSpPr>
            <a:spLocks noGrp="1"/>
          </p:cNvSpPr>
          <p:nvPr>
            <p:ph idx="1"/>
          </p:nvPr>
        </p:nvSpPr>
        <p:spPr/>
        <p:txBody>
          <a:bodyPr>
            <a:normAutofit/>
          </a:bodyPr>
          <a:lstStyle/>
          <a:p>
            <a:r>
              <a:rPr lang="en-US" sz="1800" dirty="0"/>
              <a:t>The first form of security to introduce are those which are non-marketable</a:t>
            </a:r>
            <a:r>
              <a:rPr lang="en-US" sz="1800" dirty="0" smtClean="0"/>
              <a:t>,  meaning </a:t>
            </a:r>
            <a:r>
              <a:rPr lang="en-US" sz="1800" dirty="0"/>
              <a:t>that they cannot be traded once purchased. Despite not being </a:t>
            </a:r>
            <a:r>
              <a:rPr lang="en-US" sz="1800" dirty="0" err="1" smtClean="0"/>
              <a:t>tradeable</a:t>
            </a:r>
            <a:r>
              <a:rPr lang="en-US" sz="1800" dirty="0" smtClean="0"/>
              <a:t>, they </a:t>
            </a:r>
            <a:r>
              <a:rPr lang="en-US" sz="1800" dirty="0"/>
              <a:t>are important because they can compose significant parts of </a:t>
            </a:r>
            <a:r>
              <a:rPr lang="en-US" sz="1800" dirty="0" smtClean="0"/>
              <a:t>many investors</a:t>
            </a:r>
            <a:r>
              <a:rPr lang="en-US" sz="1800" dirty="0"/>
              <a:t>’ portfolios</a:t>
            </a:r>
            <a:r>
              <a:rPr lang="en-US" sz="1800" dirty="0" smtClean="0"/>
              <a:t>. The </a:t>
            </a:r>
            <a:r>
              <a:rPr lang="en-US" sz="1800" dirty="0"/>
              <a:t>important characteristics of these securities are that they are personal </a:t>
            </a:r>
            <a:r>
              <a:rPr lang="en-US" sz="1800" dirty="0" smtClean="0"/>
              <a:t>- the </a:t>
            </a:r>
            <a:r>
              <a:rPr lang="en-US" sz="1800" dirty="0"/>
              <a:t>investor needs to reveal personal details in order to obtain them so that </a:t>
            </a:r>
            <a:r>
              <a:rPr lang="en-US" sz="1800" dirty="0" smtClean="0"/>
              <a:t>the parties </a:t>
            </a:r>
            <a:r>
              <a:rPr lang="en-US" sz="1800" dirty="0"/>
              <a:t>on both sides know who is involved. They tend to be safe because </a:t>
            </a:r>
            <a:r>
              <a:rPr lang="en-US" sz="1800" dirty="0" smtClean="0"/>
              <a:t>they are </a:t>
            </a:r>
            <a:r>
              <a:rPr lang="en-US" sz="1800" dirty="0"/>
              <a:t>usually held at institutions that are insured and are also liquid </a:t>
            </a:r>
            <a:r>
              <a:rPr lang="en-US" sz="1800" dirty="0" smtClean="0"/>
              <a:t>although sometimes </a:t>
            </a:r>
            <a:r>
              <a:rPr lang="en-US" sz="1800" dirty="0"/>
              <a:t>at a cost</a:t>
            </a:r>
            <a:r>
              <a:rPr lang="en-US" sz="1800" dirty="0" smtClean="0"/>
              <a:t>.</a:t>
            </a:r>
          </a:p>
          <a:p>
            <a:pPr algn="just"/>
            <a:r>
              <a:rPr lang="en-US" sz="1800" dirty="0" smtClean="0"/>
              <a:t>One form of </a:t>
            </a:r>
            <a:r>
              <a:rPr lang="en-US" sz="1800" dirty="0"/>
              <a:t>such security is the savings account. This is the standard form </a:t>
            </a:r>
            <a:r>
              <a:rPr lang="en-US" sz="1800" dirty="0" smtClean="0"/>
              <a:t>of deposit </a:t>
            </a:r>
            <a:r>
              <a:rPr lang="en-US" sz="1800" dirty="0"/>
              <a:t>account which pays interest and can be held at a range of </a:t>
            </a:r>
            <a:r>
              <a:rPr lang="en-US" sz="1800" dirty="0" smtClean="0"/>
              <a:t>institutions from </a:t>
            </a:r>
            <a:r>
              <a:rPr lang="en-US" sz="1800" dirty="0"/>
              <a:t>commercial banks through to credit unions. The interest rate is </a:t>
            </a:r>
            <a:r>
              <a:rPr lang="en-US" sz="1800" dirty="0" smtClean="0"/>
              <a:t>typically variable </a:t>
            </a:r>
            <a:r>
              <a:rPr lang="en-US" sz="1800" dirty="0"/>
              <a:t>over time. In addition, higher interest will be paid as the size of </a:t>
            </a:r>
            <a:r>
              <a:rPr lang="en-US" sz="1800" dirty="0" smtClean="0"/>
              <a:t>deposit increases </a:t>
            </a:r>
            <a:r>
              <a:rPr lang="en-US" sz="1800" dirty="0"/>
              <a:t>and as the notice required for withdrawal increases.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1800" dirty="0" smtClean="0"/>
              <a:t>Another form of such investment is government saving bonds. These are the </a:t>
            </a:r>
            <a:r>
              <a:rPr lang="en-US" sz="1800" dirty="0" err="1" smtClean="0"/>
              <a:t>nontraded</a:t>
            </a:r>
            <a:r>
              <a:rPr lang="en-US" sz="1800" dirty="0" smtClean="0"/>
              <a:t> debt of governments. The bonds receive interest only when they are redeemed. Redemption is anytime from six months after the issue date.</a:t>
            </a:r>
          </a:p>
          <a:p>
            <a:pPr algn="just"/>
            <a:endParaRPr lang="en-US" sz="18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lgn="ctr">
              <a:buNone/>
            </a:pPr>
            <a:r>
              <a:rPr lang="en-US" dirty="0" smtClean="0"/>
              <a:t>Thank You</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299</TotalTime>
  <Words>1390</Words>
  <Application>Microsoft Office PowerPoint</Application>
  <PresentationFormat>On-screen Show (4:3)</PresentationFormat>
  <Paragraphs>192</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Basic Introduction Investment and investment Analysis  </vt:lpstr>
      <vt:lpstr>Outline</vt:lpstr>
      <vt:lpstr>Investment</vt:lpstr>
      <vt:lpstr>REASONS FOR INVESTING</vt:lpstr>
      <vt:lpstr>Investment Objectives</vt:lpstr>
      <vt:lpstr>Comparison of investment</vt:lpstr>
      <vt:lpstr>Comparison of investment</vt:lpstr>
      <vt:lpstr>Balance Sheet</vt:lpstr>
      <vt:lpstr>Investment environment</vt:lpstr>
      <vt:lpstr>Investment environment</vt:lpstr>
      <vt:lpstr>Investment analysis</vt:lpstr>
      <vt:lpstr>Investment analysis</vt:lpstr>
      <vt:lpstr>Investment analysis</vt:lpstr>
      <vt:lpstr>Characteristics of an Investment</vt:lpstr>
      <vt:lpstr>Risk Factors</vt:lpstr>
      <vt:lpstr>Securities</vt:lpstr>
      <vt:lpstr>Securities</vt:lpstr>
      <vt:lpstr>Securities</vt:lpstr>
      <vt:lpstr>Securities</vt:lpstr>
      <vt:lpstr>Non marketable securities</vt:lpstr>
      <vt:lpstr>Slide 21</vt:lpstr>
      <vt:lpstr>Slide 22</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Administrator</cp:lastModifiedBy>
  <cp:revision>47</cp:revision>
  <dcterms:created xsi:type="dcterms:W3CDTF">2013-05-28T09:18:01Z</dcterms:created>
  <dcterms:modified xsi:type="dcterms:W3CDTF">2013-05-31T11:58:35Z</dcterms:modified>
</cp:coreProperties>
</file>