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7"/>
  </p:notesMasterIdLst>
  <p:sldIdLst>
    <p:sldId id="256" r:id="rId2"/>
    <p:sldId id="257" r:id="rId3"/>
    <p:sldId id="258" r:id="rId4"/>
    <p:sldId id="260" r:id="rId5"/>
    <p:sldId id="261" r:id="rId6"/>
    <p:sldId id="262" r:id="rId7"/>
    <p:sldId id="263" r:id="rId8"/>
    <p:sldId id="265" r:id="rId9"/>
    <p:sldId id="266" r:id="rId10"/>
    <p:sldId id="285" r:id="rId11"/>
    <p:sldId id="267" r:id="rId12"/>
    <p:sldId id="268" r:id="rId13"/>
    <p:sldId id="264" r:id="rId14"/>
    <p:sldId id="302" r:id="rId15"/>
    <p:sldId id="32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6/10/2013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0315E6C-FB61-4EE5-B106-C600EE34320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6/10/2013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19</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en-US" sz="1800" dirty="0" smtClean="0">
                <a:latin typeface="Arial" pitchFamily="34" charset="0"/>
                <a:cs typeface="Arial" pitchFamily="34" charset="0"/>
              </a:rPr>
              <a:t>	RECAP</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WEIGHTED AVERAGE COST OF CAPITAL</a:t>
            </a:r>
          </a:p>
          <a:p>
            <a:pPr>
              <a:buNone/>
            </a:pPr>
            <a:endParaRPr lang="en-US" sz="1800" dirty="0" smtClean="0">
              <a:latin typeface="Arial" pitchFamily="34" charset="0"/>
              <a:cs typeface="Arial" pitchFamily="34" charset="0"/>
            </a:endParaRPr>
          </a:p>
          <a:p>
            <a:pPr>
              <a:buNone/>
            </a:pPr>
            <a:r>
              <a:rPr lang="en-US" sz="1400" dirty="0" smtClean="0">
                <a:latin typeface="Arial" pitchFamily="34" charset="0"/>
                <a:cs typeface="Arial" pitchFamily="34" charset="0"/>
              </a:rPr>
              <a:t>	</a:t>
            </a:r>
            <a:r>
              <a:rPr lang="en-US" sz="1800" dirty="0" smtClean="0">
                <a:latin typeface="Arial" pitchFamily="34" charset="0"/>
                <a:cs typeface="Arial" pitchFamily="34" charset="0"/>
              </a:rPr>
              <a:t>GEARING</a:t>
            </a:r>
          </a:p>
          <a:p>
            <a:pPr>
              <a:buNone/>
            </a:pPr>
            <a:endParaRPr lang="en-US" sz="1400" dirty="0" smtClean="0">
              <a:latin typeface="Arial" pitchFamily="34" charset="0"/>
              <a:cs typeface="Arial" pitchFamily="34" charset="0"/>
            </a:endParaRPr>
          </a:p>
          <a:p>
            <a:pPr>
              <a:buNone/>
            </a:pPr>
            <a:r>
              <a:rPr lang="en-US" sz="1400" dirty="0" smtClean="0">
                <a:latin typeface="Arial" pitchFamily="34" charset="0"/>
                <a:cs typeface="Arial" pitchFamily="34" charset="0"/>
              </a:rPr>
              <a:t>	</a:t>
            </a:r>
            <a:r>
              <a:rPr lang="en-US" sz="1800" dirty="0" smtClean="0">
                <a:latin typeface="Arial" pitchFamily="34" charset="0"/>
                <a:cs typeface="Arial" pitchFamily="34" charset="0"/>
              </a:rPr>
              <a:t>FINANCIAL RISK AND THE COST OF CAPITAL</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TRADITIONAL THEORY</a:t>
            </a:r>
          </a:p>
          <a:p>
            <a:pPr>
              <a:buNone/>
            </a:pPr>
            <a:endParaRPr lang="en-US" sz="1800" dirty="0" smtClean="0">
              <a:latin typeface="Arial" pitchFamily="34" charset="0"/>
              <a:cs typeface="Arial" pitchFamily="34" charset="0"/>
            </a:endParaRPr>
          </a:p>
          <a:p>
            <a:pPr>
              <a:buNone/>
            </a:pPr>
            <a:r>
              <a:rPr lang="en-US" sz="1800" dirty="0" smtClean="0"/>
              <a:t>	MODIGLIANI AND MILLER’S THEORY</a:t>
            </a:r>
            <a:endParaRPr lang="en-US" sz="1800" dirty="0" smtClean="0">
              <a:latin typeface="Arial" pitchFamily="34" charset="0"/>
              <a:cs typeface="Arial" pitchFamily="34" charset="0"/>
            </a:endParaRP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Objective</a:t>
            </a:r>
            <a:endParaRPr lang="en-US" sz="3200" dirty="0"/>
          </a:p>
        </p:txBody>
      </p:sp>
      <p:sp>
        <p:nvSpPr>
          <p:cNvPr id="3" name="Content Placeholder 2"/>
          <p:cNvSpPr>
            <a:spLocks noGrp="1"/>
          </p:cNvSpPr>
          <p:nvPr>
            <p:ph idx="1"/>
          </p:nvPr>
        </p:nvSpPr>
        <p:spPr/>
        <p:txBody>
          <a:bodyPr>
            <a:normAutofit/>
          </a:bodyPr>
          <a:lstStyle/>
          <a:p>
            <a:r>
              <a:rPr lang="en-US" sz="2000" dirty="0" smtClean="0"/>
              <a:t>To understand the weighted average cost of capital (WACC) of a company and how it is estimated.</a:t>
            </a:r>
          </a:p>
          <a:p>
            <a:endParaRPr lang="en-US" sz="2000" dirty="0" smtClean="0"/>
          </a:p>
          <a:p>
            <a:r>
              <a:rPr lang="en-US" sz="2000" dirty="0" smtClean="0"/>
              <a:t>To understand the effect of gearing on the WACC of a company.</a:t>
            </a:r>
          </a:p>
          <a:p>
            <a:endParaRPr lang="en-US" sz="2000" dirty="0" smtClean="0"/>
          </a:p>
          <a:p>
            <a:r>
              <a:rPr lang="en-US" sz="2000" dirty="0" smtClean="0"/>
              <a:t>To discuss the theories of Modigliani and Miller.</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Weighted average cost of capital (WACC)</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The </a:t>
            </a:r>
            <a:r>
              <a:rPr lang="en-US" sz="2000" b="1" dirty="0" smtClean="0"/>
              <a:t>cost of capital for a company is the return that it must make on its investments </a:t>
            </a:r>
            <a:r>
              <a:rPr lang="en-US" sz="2000" dirty="0" smtClean="0"/>
              <a:t>so that it can afford to pay its investors the returns that they require.</a:t>
            </a:r>
          </a:p>
          <a:p>
            <a:endParaRPr lang="en-US" sz="2000" dirty="0" smtClean="0"/>
          </a:p>
          <a:p>
            <a:pPr algn="just">
              <a:buNone/>
            </a:pPr>
            <a:r>
              <a:rPr lang="en-US" sz="2000" dirty="0" smtClean="0"/>
              <a:t>	The cost of capital for investors and the cost of capital for companies should theoretically be the same. However, they are different because of the differing tax positions of investors and companies.</a:t>
            </a:r>
          </a:p>
          <a:p>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90600"/>
            <a:ext cx="3733800" cy="838200"/>
          </a:xfrm>
        </p:spPr>
        <p:txBody>
          <a:bodyPr>
            <a:normAutofit fontScale="90000"/>
          </a:bodyPr>
          <a:lstStyle/>
          <a:p>
            <a:r>
              <a:rPr lang="en-US" sz="3200" dirty="0" smtClean="0"/>
              <a:t>W</a:t>
            </a:r>
            <a:br>
              <a:rPr lang="en-US" sz="3200" dirty="0" smtClean="0"/>
            </a:br>
            <a:r>
              <a:rPr lang="en-US" sz="3200" dirty="0" smtClean="0"/>
              <a:t>A</a:t>
            </a:r>
            <a:br>
              <a:rPr lang="en-US" sz="3200" dirty="0" smtClean="0"/>
            </a:br>
            <a:r>
              <a:rPr lang="en-US" sz="3200" dirty="0" smtClean="0"/>
              <a:t>C</a:t>
            </a:r>
            <a:br>
              <a:rPr lang="en-US" sz="3200" dirty="0" smtClean="0"/>
            </a:br>
            <a:r>
              <a:rPr lang="en-US" sz="3200" dirty="0" smtClean="0"/>
              <a:t>C</a:t>
            </a:r>
            <a:endParaRPr lang="en-US" sz="3200" dirty="0"/>
          </a:p>
        </p:txBody>
      </p:sp>
      <p:pic>
        <p:nvPicPr>
          <p:cNvPr id="2050" name="Picture 2"/>
          <p:cNvPicPr>
            <a:picLocks noChangeAspect="1" noChangeArrowheads="1"/>
          </p:cNvPicPr>
          <p:nvPr/>
        </p:nvPicPr>
        <p:blipFill>
          <a:blip r:embed="rId2"/>
          <a:srcRect/>
          <a:stretch>
            <a:fillRect/>
          </a:stretch>
        </p:blipFill>
        <p:spPr bwMode="auto">
          <a:xfrm>
            <a:off x="2743200" y="304800"/>
            <a:ext cx="6398920" cy="632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WACC</a:t>
            </a:r>
            <a:endParaRPr lang="en-US" sz="3200" dirty="0"/>
          </a:p>
        </p:txBody>
      </p:sp>
      <p:sp>
        <p:nvSpPr>
          <p:cNvPr id="3" name="Content Placeholder 2"/>
          <p:cNvSpPr>
            <a:spLocks noGrp="1"/>
          </p:cNvSpPr>
          <p:nvPr>
            <p:ph idx="1"/>
          </p:nvPr>
        </p:nvSpPr>
        <p:spPr/>
        <p:txBody>
          <a:bodyPr>
            <a:normAutofit/>
          </a:bodyPr>
          <a:lstStyle/>
          <a:p>
            <a:pPr algn="just"/>
            <a:r>
              <a:rPr lang="en-US" sz="2000" dirty="0" smtClean="0"/>
              <a:t>Companies are usually financed by both debt and equity, </a:t>
            </a:r>
            <a:r>
              <a:rPr lang="en-US" sz="2000" dirty="0" err="1" smtClean="0"/>
              <a:t>ie</a:t>
            </a:r>
            <a:r>
              <a:rPr lang="en-US" sz="2000" dirty="0" smtClean="0"/>
              <a:t> they are geared. We must therefore calculate a weighted average cost of capital.</a:t>
            </a:r>
          </a:p>
          <a:p>
            <a:endParaRPr lang="en-US" sz="2000" dirty="0" smtClean="0"/>
          </a:p>
          <a:p>
            <a:pPr algn="just"/>
            <a:r>
              <a:rPr lang="en-US" sz="2000" dirty="0" smtClean="0"/>
              <a:t>This will give the overall cost of capital for the company as a potential discount rate.</a:t>
            </a:r>
          </a:p>
          <a:p>
            <a:endParaRPr lang="en-US" sz="2000" dirty="0" smtClean="0"/>
          </a:p>
          <a:p>
            <a:pPr algn="just"/>
            <a:r>
              <a:rPr lang="en-US" sz="2000" dirty="0" smtClean="0"/>
              <a:t>We have already seen how to calculate the cost of equity and the costs of the individual elements of company debt.</a:t>
            </a:r>
          </a:p>
          <a:p>
            <a:endParaRPr lang="en-US" sz="2000" dirty="0" smtClean="0"/>
          </a:p>
          <a:p>
            <a:pPr algn="just"/>
            <a:r>
              <a:rPr lang="en-US" sz="2000" dirty="0" smtClean="0"/>
              <a:t>We weight the various costs of debt and equity using their respective market values.</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Calculation of WACC</a:t>
            </a:r>
            <a:endParaRPr lang="en-US" sz="3200" dirty="0"/>
          </a:p>
        </p:txBody>
      </p:sp>
      <p:pic>
        <p:nvPicPr>
          <p:cNvPr id="1027" name="Picture 3"/>
          <p:cNvPicPr>
            <a:picLocks noChangeAspect="1" noChangeArrowheads="1"/>
          </p:cNvPicPr>
          <p:nvPr/>
        </p:nvPicPr>
        <p:blipFill>
          <a:blip r:embed="rId3"/>
          <a:srcRect/>
          <a:stretch>
            <a:fillRect/>
          </a:stretch>
        </p:blipFill>
        <p:spPr bwMode="auto">
          <a:xfrm>
            <a:off x="381000" y="1447800"/>
            <a:ext cx="8529408"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Example</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A company has in issue:</a:t>
            </a:r>
          </a:p>
          <a:p>
            <a:pPr>
              <a:buNone/>
            </a:pPr>
            <a:r>
              <a:rPr lang="en-US" sz="2000" dirty="0" smtClean="0"/>
              <a:t>	</a:t>
            </a:r>
          </a:p>
          <a:p>
            <a:pPr>
              <a:buNone/>
            </a:pPr>
            <a:r>
              <a:rPr lang="en-US" sz="2000" dirty="0" smtClean="0"/>
              <a:t>	45 million £1 ordinary shares</a:t>
            </a:r>
          </a:p>
          <a:p>
            <a:pPr>
              <a:buNone/>
            </a:pPr>
            <a:r>
              <a:rPr lang="en-US" sz="2000" dirty="0" smtClean="0"/>
              <a:t>	10% loan stock with a book value of £55million</a:t>
            </a:r>
          </a:p>
          <a:p>
            <a:endParaRPr lang="en-US" sz="2000" dirty="0" smtClean="0"/>
          </a:p>
          <a:p>
            <a:pPr>
              <a:buNone/>
            </a:pPr>
            <a:r>
              <a:rPr lang="en-US" sz="2000" dirty="0" smtClean="0"/>
              <a:t>	Share price 						£1.50</a:t>
            </a:r>
          </a:p>
          <a:p>
            <a:r>
              <a:rPr lang="en-US" sz="2000" dirty="0" smtClean="0"/>
              <a:t>Dividend 						15p (just paid)</a:t>
            </a:r>
          </a:p>
          <a:p>
            <a:r>
              <a:rPr lang="en-US" sz="2000" dirty="0" smtClean="0"/>
              <a:t>Dividend growth 					 5% pa</a:t>
            </a:r>
          </a:p>
          <a:p>
            <a:r>
              <a:rPr lang="en-US" sz="2000" dirty="0" smtClean="0"/>
              <a:t>Corporation tax 					 33%</a:t>
            </a:r>
          </a:p>
          <a:p>
            <a:pPr>
              <a:buNone/>
            </a:pPr>
            <a:r>
              <a:rPr lang="en-US" sz="2000" dirty="0" smtClean="0"/>
              <a:t>	</a:t>
            </a:r>
          </a:p>
          <a:p>
            <a:pPr>
              <a:buNone/>
            </a:pPr>
            <a:r>
              <a:rPr lang="en-US" sz="2000" dirty="0" smtClean="0"/>
              <a:t>	Calculate the WACC.</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Solution</a:t>
            </a:r>
            <a:endParaRPr lang="en-US" sz="3200" dirty="0"/>
          </a:p>
        </p:txBody>
      </p:sp>
      <p:sp>
        <p:nvSpPr>
          <p:cNvPr id="5" name="Rectangle 4"/>
          <p:cNvSpPr/>
          <p:nvPr/>
        </p:nvSpPr>
        <p:spPr>
          <a:xfrm>
            <a:off x="1143000" y="474345"/>
            <a:ext cx="6781800" cy="923330"/>
          </a:xfrm>
          <a:prstGeom prst="rect">
            <a:avLst/>
          </a:prstGeom>
        </p:spPr>
        <p:txBody>
          <a:bodyPr wrap="square">
            <a:spAutoFit/>
          </a:bodyPr>
          <a:lstStyle/>
          <a:p>
            <a:endParaRPr lang="en-US" dirty="0" smtClean="0"/>
          </a:p>
          <a:p>
            <a:endParaRPr lang="en-US" dirty="0" smtClean="0"/>
          </a:p>
          <a:p>
            <a:endParaRPr lang="en-US" dirty="0" smtClean="0"/>
          </a:p>
        </p:txBody>
      </p:sp>
      <p:sp>
        <p:nvSpPr>
          <p:cNvPr id="6" name="Title 1"/>
          <p:cNvSpPr txBox="1">
            <a:spLocks/>
          </p:cNvSpPr>
          <p:nvPr/>
        </p:nvSpPr>
        <p:spPr>
          <a:xfrm>
            <a:off x="152400" y="1371600"/>
            <a:ext cx="8686800" cy="5105400"/>
          </a:xfrm>
          <a:prstGeom prst="rect">
            <a:avLst/>
          </a:prstGeom>
        </p:spPr>
        <p:txBody>
          <a:bodyPr vert="horz" lIns="91440" tIns="45720" rIns="91440" bIns="45720" rtlCol="0" anchor="ctr">
            <a:normAutofit fontScale="85000" lnSpcReduction="20000"/>
          </a:bodyPr>
          <a:lstStyle/>
          <a:p>
            <a:pPr lvl="0">
              <a:spcBef>
                <a:spcPct val="0"/>
              </a:spcBef>
            </a:pPr>
            <a:r>
              <a:rPr lang="pl-PL" sz="3200" dirty="0" smtClean="0">
                <a:latin typeface="+mj-lt"/>
                <a:ea typeface="+mj-ea"/>
                <a:cs typeface="+mj-cs"/>
              </a:rPr>
              <a:t>Ke = Do</a:t>
            </a:r>
            <a:r>
              <a:rPr lang="en-US" sz="3200" dirty="0" smtClean="0">
                <a:latin typeface="+mj-lt"/>
                <a:ea typeface="+mj-ea"/>
                <a:cs typeface="+mj-cs"/>
              </a:rPr>
              <a:t>(1+g)   +</a:t>
            </a:r>
            <a:r>
              <a:rPr lang="pl-PL" sz="3200" dirty="0" smtClean="0">
                <a:latin typeface="+mj-lt"/>
                <a:ea typeface="+mj-ea"/>
                <a:cs typeface="+mj-cs"/>
              </a:rPr>
              <a:t> g</a:t>
            </a:r>
            <a:endParaRPr lang="en-US" sz="3200" dirty="0" smtClean="0">
              <a:latin typeface="+mj-lt"/>
              <a:ea typeface="+mj-ea"/>
              <a:cs typeface="+mj-cs"/>
            </a:endParaRPr>
          </a:p>
          <a:p>
            <a:pPr lvl="0">
              <a:spcBef>
                <a:spcPct val="0"/>
              </a:spcBef>
            </a:pPr>
            <a:endParaRPr lang="pl-PL" sz="3200" dirty="0" smtClean="0">
              <a:latin typeface="+mj-lt"/>
              <a:ea typeface="+mj-ea"/>
              <a:cs typeface="+mj-cs"/>
            </a:endParaRPr>
          </a:p>
          <a:p>
            <a:pPr lvl="0">
              <a:spcBef>
                <a:spcPct val="0"/>
              </a:spcBef>
            </a:pPr>
            <a:r>
              <a:rPr lang="en-US" sz="3200" dirty="0" smtClean="0">
                <a:latin typeface="+mj-lt"/>
                <a:ea typeface="+mj-ea"/>
                <a:cs typeface="+mj-cs"/>
              </a:rPr>
              <a:t>               </a:t>
            </a:r>
            <a:r>
              <a:rPr lang="pl-PL" sz="3200" dirty="0" smtClean="0">
                <a:latin typeface="+mj-lt"/>
                <a:ea typeface="+mj-ea"/>
                <a:cs typeface="+mj-cs"/>
              </a:rPr>
              <a:t>Po</a:t>
            </a:r>
          </a:p>
          <a:p>
            <a:pPr lvl="0">
              <a:spcBef>
                <a:spcPct val="0"/>
              </a:spcBef>
            </a:pPr>
            <a:endParaRPr lang="pl-PL" sz="3200" dirty="0" smtClean="0">
              <a:latin typeface="+mj-lt"/>
              <a:ea typeface="+mj-ea"/>
              <a:cs typeface="+mj-cs"/>
            </a:endParaRPr>
          </a:p>
          <a:p>
            <a:pPr lvl="0">
              <a:spcBef>
                <a:spcPct val="0"/>
              </a:spcBef>
            </a:pPr>
            <a:r>
              <a:rPr lang="pl-PL" sz="3200" dirty="0" smtClean="0">
                <a:latin typeface="+mj-lt"/>
                <a:ea typeface="+mj-ea"/>
                <a:cs typeface="+mj-cs"/>
              </a:rPr>
              <a:t>=0.15×1.05 +</a:t>
            </a:r>
            <a:r>
              <a:rPr lang="pl-PL" sz="3200" dirty="0" smtClean="0"/>
              <a:t> 0.05</a:t>
            </a:r>
            <a:r>
              <a:rPr lang="pl-PL" sz="3200" dirty="0" smtClean="0">
                <a:latin typeface="+mj-lt"/>
                <a:ea typeface="+mj-ea"/>
                <a:cs typeface="+mj-cs"/>
              </a:rPr>
              <a:t> = 15.5%</a:t>
            </a:r>
            <a:endParaRPr lang="en-US" sz="3200" dirty="0" smtClean="0">
              <a:latin typeface="+mj-lt"/>
              <a:ea typeface="+mj-ea"/>
              <a:cs typeface="+mj-cs"/>
            </a:endParaRPr>
          </a:p>
          <a:p>
            <a:pPr lvl="0">
              <a:spcBef>
                <a:spcPct val="0"/>
              </a:spcBef>
            </a:pPr>
            <a:endParaRPr lang="en-US" sz="3200" dirty="0" smtClean="0">
              <a:latin typeface="+mj-lt"/>
              <a:ea typeface="+mj-ea"/>
              <a:cs typeface="+mj-cs"/>
            </a:endParaRPr>
          </a:p>
          <a:p>
            <a:pPr>
              <a:spcBef>
                <a:spcPct val="0"/>
              </a:spcBef>
            </a:pPr>
            <a:r>
              <a:rPr lang="en-US" sz="3200" dirty="0" smtClean="0"/>
              <a:t>        </a:t>
            </a:r>
            <a:r>
              <a:rPr lang="pl-PL" sz="3200" dirty="0" smtClean="0"/>
              <a:t>1.50</a:t>
            </a:r>
          </a:p>
          <a:p>
            <a:pPr lvl="0">
              <a:spcBef>
                <a:spcPct val="0"/>
              </a:spcBef>
            </a:pPr>
            <a:endParaRPr lang="en-US" sz="3200" dirty="0" smtClean="0">
              <a:latin typeface="+mj-lt"/>
              <a:ea typeface="+mj-ea"/>
              <a:cs typeface="+mj-cs"/>
            </a:endParaRPr>
          </a:p>
          <a:p>
            <a:pPr lvl="0">
              <a:spcBef>
                <a:spcPct val="0"/>
              </a:spcBef>
            </a:pPr>
            <a:r>
              <a:rPr lang="pl-PL" sz="3200" dirty="0" smtClean="0">
                <a:latin typeface="+mj-lt"/>
                <a:ea typeface="+mj-ea"/>
                <a:cs typeface="+mj-cs"/>
              </a:rPr>
              <a:t>Kd = 10% × (1 − 0.33) = 6.67%</a:t>
            </a:r>
            <a:endParaRPr lang="en-US" sz="3200" dirty="0" smtClean="0">
              <a:latin typeface="+mj-lt"/>
              <a:ea typeface="+mj-ea"/>
              <a:cs typeface="+mj-cs"/>
            </a:endParaRPr>
          </a:p>
          <a:p>
            <a:pPr lvl="0">
              <a:spcBef>
                <a:spcPct val="0"/>
              </a:spcBef>
            </a:pPr>
            <a:endParaRPr lang="pl-PL" sz="3200" dirty="0" smtClean="0">
              <a:latin typeface="+mj-lt"/>
              <a:ea typeface="+mj-ea"/>
              <a:cs typeface="+mj-cs"/>
            </a:endParaRPr>
          </a:p>
          <a:p>
            <a:pPr>
              <a:spcBef>
                <a:spcPct val="0"/>
              </a:spcBef>
            </a:pPr>
            <a:r>
              <a:rPr lang="pl-PL" sz="3200" dirty="0" smtClean="0">
                <a:latin typeface="+mj-lt"/>
                <a:ea typeface="+mj-ea"/>
                <a:cs typeface="+mj-cs"/>
              </a:rPr>
              <a:t>WACC = 15.5% × 45 </a:t>
            </a:r>
            <a:r>
              <a:rPr lang="pl-PL" sz="3200" dirty="0" smtClean="0"/>
              <a:t>× </a:t>
            </a:r>
            <a:r>
              <a:rPr lang="pl-PL" sz="3200" dirty="0" smtClean="0">
                <a:latin typeface="+mj-lt"/>
                <a:ea typeface="+mj-ea"/>
                <a:cs typeface="+mj-cs"/>
              </a:rPr>
              <a:t>1</a:t>
            </a:r>
            <a:r>
              <a:rPr lang="en-US" sz="3200" dirty="0" smtClean="0">
                <a:latin typeface="+mj-lt"/>
                <a:ea typeface="+mj-ea"/>
                <a:cs typeface="+mj-cs"/>
              </a:rPr>
              <a:t>.</a:t>
            </a:r>
            <a:r>
              <a:rPr lang="pl-PL" sz="3200" dirty="0" smtClean="0">
                <a:latin typeface="+mj-lt"/>
                <a:ea typeface="+mj-ea"/>
                <a:cs typeface="+mj-cs"/>
              </a:rPr>
              <a:t>50</a:t>
            </a:r>
            <a:r>
              <a:rPr lang="pl-PL" sz="3200" dirty="0" smtClean="0"/>
              <a:t> </a:t>
            </a:r>
            <a:r>
              <a:rPr lang="en-US" sz="3200" dirty="0" smtClean="0"/>
              <a:t>  +  </a:t>
            </a:r>
            <a:r>
              <a:rPr lang="pl-PL" sz="3200" dirty="0" smtClean="0"/>
              <a:t>6</a:t>
            </a:r>
            <a:r>
              <a:rPr lang="en-US" sz="3200" dirty="0" smtClean="0"/>
              <a:t>.</a:t>
            </a:r>
            <a:r>
              <a:rPr lang="pl-PL" sz="3200" dirty="0" smtClean="0"/>
              <a:t>67% ×</a:t>
            </a:r>
            <a:r>
              <a:rPr lang="en-US" sz="3200" dirty="0" smtClean="0"/>
              <a:t>          </a:t>
            </a:r>
            <a:r>
              <a:rPr lang="pl-PL" sz="3200" dirty="0" smtClean="0"/>
              <a:t>55</a:t>
            </a:r>
          </a:p>
          <a:p>
            <a:pPr lvl="0">
              <a:spcBef>
                <a:spcPct val="0"/>
              </a:spcBef>
            </a:pPr>
            <a:endParaRPr lang="en-US" sz="3200" dirty="0" smtClean="0">
              <a:latin typeface="+mj-lt"/>
              <a:ea typeface="+mj-ea"/>
              <a:cs typeface="+mj-cs"/>
            </a:endParaRPr>
          </a:p>
          <a:p>
            <a:pPr>
              <a:spcBef>
                <a:spcPct val="0"/>
              </a:spcBef>
            </a:pPr>
            <a:r>
              <a:rPr lang="en-US" sz="3200" dirty="0" smtClean="0">
                <a:latin typeface="+mj-lt"/>
                <a:ea typeface="+mj-ea"/>
                <a:cs typeface="+mj-cs"/>
              </a:rPr>
              <a:t>                         </a:t>
            </a:r>
            <a:r>
              <a:rPr lang="pl-PL" sz="3200" dirty="0" smtClean="0">
                <a:latin typeface="+mj-lt"/>
                <a:ea typeface="+mj-ea"/>
                <a:cs typeface="+mj-cs"/>
              </a:rPr>
              <a:t>45 </a:t>
            </a:r>
            <a:r>
              <a:rPr lang="pl-PL" sz="3200" dirty="0" smtClean="0"/>
              <a:t>× </a:t>
            </a:r>
            <a:r>
              <a:rPr lang="pl-PL" sz="3200" dirty="0" smtClean="0">
                <a:latin typeface="+mj-lt"/>
                <a:ea typeface="+mj-ea"/>
                <a:cs typeface="+mj-cs"/>
              </a:rPr>
              <a:t>1</a:t>
            </a:r>
            <a:r>
              <a:rPr lang="en-US" sz="3200" dirty="0" smtClean="0">
                <a:latin typeface="+mj-lt"/>
                <a:ea typeface="+mj-ea"/>
                <a:cs typeface="+mj-cs"/>
              </a:rPr>
              <a:t>.</a:t>
            </a:r>
            <a:r>
              <a:rPr lang="pl-PL" sz="3200" dirty="0" smtClean="0">
                <a:latin typeface="+mj-lt"/>
                <a:ea typeface="+mj-ea"/>
                <a:cs typeface="+mj-cs"/>
              </a:rPr>
              <a:t>50</a:t>
            </a:r>
            <a:r>
              <a:rPr lang="en-US" sz="3200" dirty="0" smtClean="0">
                <a:latin typeface="+mj-lt"/>
                <a:ea typeface="+mj-ea"/>
                <a:cs typeface="+mj-cs"/>
              </a:rPr>
              <a:t>+</a:t>
            </a:r>
            <a:r>
              <a:rPr lang="pl-PL" sz="3200" dirty="0" smtClean="0">
                <a:latin typeface="+mj-lt"/>
                <a:ea typeface="+mj-ea"/>
                <a:cs typeface="+mj-cs"/>
              </a:rPr>
              <a:t> 55</a:t>
            </a:r>
            <a:r>
              <a:rPr lang="en-US" sz="3200" dirty="0" smtClean="0">
                <a:latin typeface="+mj-lt"/>
                <a:ea typeface="+mj-ea"/>
                <a:cs typeface="+mj-cs"/>
              </a:rPr>
              <a:t>	                </a:t>
            </a:r>
            <a:r>
              <a:rPr lang="pl-PL" sz="3200" dirty="0" smtClean="0"/>
              <a:t>45 × 1</a:t>
            </a:r>
            <a:r>
              <a:rPr lang="en-US" sz="3200" dirty="0" smtClean="0"/>
              <a:t>.</a:t>
            </a:r>
            <a:r>
              <a:rPr lang="pl-PL" sz="3200" dirty="0" smtClean="0"/>
              <a:t>50 </a:t>
            </a:r>
            <a:r>
              <a:rPr lang="en-US" sz="3200" dirty="0" smtClean="0"/>
              <a:t>+</a:t>
            </a:r>
            <a:r>
              <a:rPr lang="pl-PL" sz="3200" dirty="0" smtClean="0"/>
              <a:t>55</a:t>
            </a:r>
          </a:p>
          <a:p>
            <a:pPr lvl="0">
              <a:spcBef>
                <a:spcPct val="0"/>
              </a:spcBef>
            </a:pPr>
            <a:endParaRPr lang="pl-PL" sz="3200" dirty="0" smtClean="0">
              <a:latin typeface="+mj-lt"/>
              <a:ea typeface="+mj-ea"/>
              <a:cs typeface="+mj-cs"/>
            </a:endParaRPr>
          </a:p>
          <a:p>
            <a:pPr lvl="0">
              <a:spcBef>
                <a:spcPct val="0"/>
              </a:spcBef>
            </a:pPr>
            <a:r>
              <a:rPr lang="en-US" sz="3200" dirty="0" smtClean="0">
                <a:latin typeface="+mj-lt"/>
                <a:ea typeface="+mj-ea"/>
                <a:cs typeface="+mj-cs"/>
              </a:rPr>
              <a:t>              </a:t>
            </a:r>
            <a:r>
              <a:rPr lang="pl-PL" sz="3200" dirty="0" smtClean="0">
                <a:latin typeface="+mj-lt"/>
                <a:ea typeface="+mj-ea"/>
                <a:cs typeface="+mj-cs"/>
              </a:rPr>
              <a:t>= 11.54%</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cxnSp>
        <p:nvCxnSpPr>
          <p:cNvPr id="9" name="Straight Connector 8"/>
          <p:cNvCxnSpPr/>
          <p:nvPr/>
        </p:nvCxnSpPr>
        <p:spPr>
          <a:xfrm>
            <a:off x="1143000" y="1905000"/>
            <a:ext cx="1219200" cy="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a:off x="2971800" y="5105400"/>
            <a:ext cx="1752600" cy="0"/>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p:cNvCxnSpPr/>
          <p:nvPr/>
        </p:nvCxnSpPr>
        <p:spPr>
          <a:xfrm>
            <a:off x="6629400" y="5029200"/>
            <a:ext cx="1752600" cy="0"/>
          </a:xfrm>
          <a:prstGeom prst="line">
            <a:avLst/>
          </a:prstGeom>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3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3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3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additive="base">
                                        <p:cTn id="25" dur="30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6" dur="30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 calcmode="lin" valueType="num">
                                      <p:cBhvr additive="base">
                                        <p:cTn id="31" dur="30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anim calcmode="lin" valueType="num">
                                      <p:cBhvr additive="base">
                                        <p:cTn id="37" dur="30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38" dur="30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12" end="12"/>
                                            </p:txEl>
                                          </p:spTgt>
                                        </p:tgtEl>
                                        <p:attrNameLst>
                                          <p:attrName>style.visibility</p:attrName>
                                        </p:attrNameLst>
                                      </p:cBhvr>
                                      <p:to>
                                        <p:strVal val="visible"/>
                                      </p:to>
                                    </p:set>
                                    <p:anim calcmode="lin" valueType="num">
                                      <p:cBhvr additive="base">
                                        <p:cTn id="43" dur="30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44" dur="30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14" end="14"/>
                                            </p:txEl>
                                          </p:spTgt>
                                        </p:tgtEl>
                                        <p:attrNameLst>
                                          <p:attrName>style.visibility</p:attrName>
                                        </p:attrNameLst>
                                      </p:cBhvr>
                                      <p:to>
                                        <p:strVal val="visible"/>
                                      </p:to>
                                    </p:set>
                                    <p:anim calcmode="lin" valueType="num">
                                      <p:cBhvr additive="base">
                                        <p:cTn id="49" dur="3000" fill="hold"/>
                                        <p:tgtEl>
                                          <p:spTgt spid="6">
                                            <p:txEl>
                                              <p:pRg st="14" end="14"/>
                                            </p:txEl>
                                          </p:spTgt>
                                        </p:tgtEl>
                                        <p:attrNameLst>
                                          <p:attrName>ppt_x</p:attrName>
                                        </p:attrNameLst>
                                      </p:cBhvr>
                                      <p:tavLst>
                                        <p:tav tm="0">
                                          <p:val>
                                            <p:strVal val="#ppt_x"/>
                                          </p:val>
                                        </p:tav>
                                        <p:tav tm="100000">
                                          <p:val>
                                            <p:strVal val="#ppt_x"/>
                                          </p:val>
                                        </p:tav>
                                      </p:tavLst>
                                    </p:anim>
                                    <p:anim calcmode="lin" valueType="num">
                                      <p:cBhvr additive="base">
                                        <p:cTn id="50" dur="3000" fill="hold"/>
                                        <p:tgtEl>
                                          <p:spTgt spid="6">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6">
                                            <p:txEl>
                                              <p:pRg st="0" end="0"/>
                                            </p:txEl>
                                          </p:spTgt>
                                        </p:tgtEl>
                                        <p:attrNameLst>
                                          <p:attrName>style.visibility</p:attrName>
                                        </p:attrNameLst>
                                      </p:cBhvr>
                                      <p:to>
                                        <p:strVal val="visible"/>
                                      </p:to>
                                    </p:set>
                                    <p:animEffect transition="in" filter="wipe(down)">
                                      <p:cBhvr>
                                        <p:cTn id="55" dur="500"/>
                                        <p:tgtEl>
                                          <p:spTgt spid="6">
                                            <p:txEl>
                                              <p:pRg st="0" end="0"/>
                                            </p:txEl>
                                          </p:spTgt>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6">
                                            <p:txEl>
                                              <p:pRg st="2" end="2"/>
                                            </p:txEl>
                                          </p:spTgt>
                                        </p:tgtEl>
                                        <p:attrNameLst>
                                          <p:attrName>style.visibility</p:attrName>
                                        </p:attrNameLst>
                                      </p:cBhvr>
                                      <p:to>
                                        <p:strVal val="visible"/>
                                      </p:to>
                                    </p:set>
                                    <p:animEffect transition="in" filter="wipe(down)">
                                      <p:cBhvr>
                                        <p:cTn id="58" dur="500"/>
                                        <p:tgtEl>
                                          <p:spTgt spid="6">
                                            <p:txEl>
                                              <p:pRg st="2" end="2"/>
                                            </p:txEl>
                                          </p:spTgt>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Effect transition="in" filter="wipe(down)">
                                      <p:cBhvr>
                                        <p:cTn id="61" dur="500"/>
                                        <p:tgtEl>
                                          <p:spTgt spid="6">
                                            <p:txEl>
                                              <p:pRg st="4" end="4"/>
                                            </p:txEl>
                                          </p:spTgt>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6">
                                            <p:txEl>
                                              <p:pRg st="6" end="6"/>
                                            </p:txEl>
                                          </p:spTgt>
                                        </p:tgtEl>
                                        <p:attrNameLst>
                                          <p:attrName>style.visibility</p:attrName>
                                        </p:attrNameLst>
                                      </p:cBhvr>
                                      <p:to>
                                        <p:strVal val="visible"/>
                                      </p:to>
                                    </p:set>
                                    <p:animEffect transition="in" filter="wipe(down)">
                                      <p:cBhvr>
                                        <p:cTn id="64" dur="500"/>
                                        <p:tgtEl>
                                          <p:spTgt spid="6">
                                            <p:txEl>
                                              <p:pRg st="6" end="6"/>
                                            </p:txEl>
                                          </p:spTgt>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
                                            <p:txEl>
                                              <p:pRg st="8" end="8"/>
                                            </p:txEl>
                                          </p:spTgt>
                                        </p:tgtEl>
                                        <p:attrNameLst>
                                          <p:attrName>style.visibility</p:attrName>
                                        </p:attrNameLst>
                                      </p:cBhvr>
                                      <p:to>
                                        <p:strVal val="visible"/>
                                      </p:to>
                                    </p:set>
                                    <p:animEffect transition="in" filter="wipe(down)">
                                      <p:cBhvr>
                                        <p:cTn id="67" dur="500"/>
                                        <p:tgtEl>
                                          <p:spTgt spid="6">
                                            <p:txEl>
                                              <p:pRg st="8" end="8"/>
                                            </p:txEl>
                                          </p:spTgt>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6">
                                            <p:txEl>
                                              <p:pRg st="10" end="10"/>
                                            </p:txEl>
                                          </p:spTgt>
                                        </p:tgtEl>
                                        <p:attrNameLst>
                                          <p:attrName>style.visibility</p:attrName>
                                        </p:attrNameLst>
                                      </p:cBhvr>
                                      <p:to>
                                        <p:strVal val="visible"/>
                                      </p:to>
                                    </p:set>
                                    <p:animEffect transition="in" filter="wipe(down)">
                                      <p:cBhvr>
                                        <p:cTn id="70" dur="500"/>
                                        <p:tgtEl>
                                          <p:spTgt spid="6">
                                            <p:txEl>
                                              <p:pRg st="10" end="10"/>
                                            </p:txEl>
                                          </p:spTgt>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6">
                                            <p:txEl>
                                              <p:pRg st="12" end="12"/>
                                            </p:txEl>
                                          </p:spTgt>
                                        </p:tgtEl>
                                        <p:attrNameLst>
                                          <p:attrName>style.visibility</p:attrName>
                                        </p:attrNameLst>
                                      </p:cBhvr>
                                      <p:to>
                                        <p:strVal val="visible"/>
                                      </p:to>
                                    </p:set>
                                    <p:animEffect transition="in" filter="wipe(down)">
                                      <p:cBhvr>
                                        <p:cTn id="73" dur="500"/>
                                        <p:tgtEl>
                                          <p:spTgt spid="6">
                                            <p:txEl>
                                              <p:pRg st="12" end="12"/>
                                            </p:txEl>
                                          </p:spTgt>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6">
                                            <p:txEl>
                                              <p:pRg st="14" end="14"/>
                                            </p:txEl>
                                          </p:spTgt>
                                        </p:tgtEl>
                                        <p:attrNameLst>
                                          <p:attrName>style.visibility</p:attrName>
                                        </p:attrNameLst>
                                      </p:cBhvr>
                                      <p:to>
                                        <p:strVal val="visible"/>
                                      </p:to>
                                    </p:set>
                                    <p:animEffect transition="in" filter="wipe(down)">
                                      <p:cBhvr>
                                        <p:cTn id="76" dur="500"/>
                                        <p:tgtEl>
                                          <p:spTgt spid="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Calculation of WACC – short cut</a:t>
            </a:r>
            <a:endParaRPr lang="en-US" sz="3200" dirty="0"/>
          </a:p>
        </p:txBody>
      </p:sp>
      <p:sp>
        <p:nvSpPr>
          <p:cNvPr id="3" name="Content Placeholder 2"/>
          <p:cNvSpPr>
            <a:spLocks noGrp="1"/>
          </p:cNvSpPr>
          <p:nvPr>
            <p:ph idx="1"/>
          </p:nvPr>
        </p:nvSpPr>
        <p:spPr/>
        <p:txBody>
          <a:bodyPr>
            <a:noAutofit/>
          </a:bodyPr>
          <a:lstStyle/>
          <a:p>
            <a:pPr>
              <a:buNone/>
            </a:pPr>
            <a:r>
              <a:rPr lang="en-US" sz="2000" dirty="0" smtClean="0"/>
              <a:t>	The following shortcuts may be used when:</a:t>
            </a:r>
          </a:p>
          <a:p>
            <a:r>
              <a:rPr lang="en-US" sz="2000" dirty="0" smtClean="0"/>
              <a:t>Earnings are constant.</a:t>
            </a:r>
          </a:p>
          <a:p>
            <a:r>
              <a:rPr lang="en-US" sz="2000" dirty="0" smtClean="0"/>
              <a:t>Debt is irredeemable / redeemable at Market value.</a:t>
            </a:r>
          </a:p>
          <a:p>
            <a:r>
              <a:rPr lang="en-US" sz="2000" dirty="0" smtClean="0"/>
              <a:t>All earnings are paid out as dividend.</a:t>
            </a:r>
          </a:p>
          <a:p>
            <a:r>
              <a:rPr lang="en-US" sz="2000" dirty="0" smtClean="0"/>
              <a:t>Tax is payable in same year.	</a:t>
            </a:r>
          </a:p>
          <a:p>
            <a:pPr lvl="0"/>
            <a:endParaRPr lang="en-US" sz="2000" i="1" u="sng" dirty="0" smtClean="0"/>
          </a:p>
          <a:p>
            <a:pPr lvl="0"/>
            <a:endParaRPr lang="en-US" sz="2000" i="1" u="sng" dirty="0" smtClean="0"/>
          </a:p>
          <a:p>
            <a:pPr lvl="0"/>
            <a:r>
              <a:rPr lang="en-US" sz="2000" i="1" u="sng" dirty="0" smtClean="0"/>
              <a:t>Without tax</a:t>
            </a:r>
            <a:endParaRPr lang="en-US" sz="2000" dirty="0" smtClean="0"/>
          </a:p>
          <a:p>
            <a:pPr>
              <a:buNone/>
            </a:pPr>
            <a:r>
              <a:rPr lang="en-US" sz="2000" dirty="0" smtClean="0"/>
              <a:t> 				</a:t>
            </a:r>
          </a:p>
          <a:p>
            <a:pPr lvl="0"/>
            <a:r>
              <a:rPr lang="en-US" sz="2000" i="1" u="sng" dirty="0" smtClean="0"/>
              <a:t>With tax</a:t>
            </a:r>
            <a:endParaRPr lang="en-US" sz="2000" dirty="0" smtClean="0"/>
          </a:p>
          <a:p>
            <a:pPr>
              <a:buNone/>
            </a:pPr>
            <a:r>
              <a:rPr lang="en-US" sz="2000" dirty="0" smtClean="0"/>
              <a:t> 				</a:t>
            </a:r>
          </a:p>
          <a:p>
            <a:endParaRPr lang="en-US" sz="2000"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581400" y="4419600"/>
            <a:ext cx="2057400" cy="533400"/>
          </a:xfrm>
          <a:prstGeom prst="rect">
            <a:avLst/>
          </a:prstGeom>
          <a:noFill/>
        </p:spPr>
      </p:pic>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657600" y="5486400"/>
            <a:ext cx="2209800" cy="914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dirty="0" smtClean="0"/>
              <a:t>Limitations of WACC</a:t>
            </a:r>
            <a:endParaRPr lang="en-US" sz="3200" dirty="0"/>
          </a:p>
        </p:txBody>
      </p:sp>
      <p:sp>
        <p:nvSpPr>
          <p:cNvPr id="4" name="Content Placeholder 3"/>
          <p:cNvSpPr>
            <a:spLocks noGrp="1"/>
          </p:cNvSpPr>
          <p:nvPr>
            <p:ph idx="1"/>
          </p:nvPr>
        </p:nvSpPr>
        <p:spPr/>
        <p:txBody>
          <a:bodyPr/>
          <a:lstStyle/>
          <a:p>
            <a:endParaRPr lang="en-US" dirty="0"/>
          </a:p>
        </p:txBody>
      </p:sp>
      <p:pic>
        <p:nvPicPr>
          <p:cNvPr id="12291" name="Picture 3"/>
          <p:cNvPicPr>
            <a:picLocks noChangeAspect="1" noChangeArrowheads="1"/>
          </p:cNvPicPr>
          <p:nvPr/>
        </p:nvPicPr>
        <p:blipFill>
          <a:blip r:embed="rId3"/>
          <a:srcRect/>
          <a:stretch>
            <a:fillRect/>
          </a:stretch>
        </p:blipFill>
        <p:spPr bwMode="auto">
          <a:xfrm>
            <a:off x="571500" y="755995"/>
            <a:ext cx="7962900" cy="61020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Limitations of WACC</a:t>
            </a:r>
            <a:endParaRPr lang="en-US" sz="3200" dirty="0"/>
          </a:p>
        </p:txBody>
      </p:sp>
      <p:sp>
        <p:nvSpPr>
          <p:cNvPr id="4" name="Content Placeholder 3"/>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3"/>
          <a:srcRect/>
          <a:stretch>
            <a:fillRect/>
          </a:stretch>
        </p:blipFill>
        <p:spPr bwMode="auto">
          <a:xfrm>
            <a:off x="76200" y="1338263"/>
            <a:ext cx="8898123" cy="5519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Calculation of WACC</a:t>
            </a:r>
            <a:endParaRPr lang="en-US" sz="3200" dirty="0"/>
          </a:p>
        </p:txBody>
      </p:sp>
      <p:pic>
        <p:nvPicPr>
          <p:cNvPr id="3074" name="Picture 2"/>
          <p:cNvPicPr>
            <a:picLocks noGrp="1" noChangeAspect="1" noChangeArrowheads="1"/>
          </p:cNvPicPr>
          <p:nvPr>
            <p:ph idx="1"/>
          </p:nvPr>
        </p:nvPicPr>
        <p:blipFill>
          <a:blip r:embed="rId3"/>
          <a:srcRect/>
          <a:stretch>
            <a:fillRect/>
          </a:stretch>
        </p:blipFill>
        <p:spPr bwMode="auto">
          <a:xfrm>
            <a:off x="914400" y="2057400"/>
            <a:ext cx="6553199" cy="3276600"/>
          </a:xfrm>
          <a:prstGeom prst="rect">
            <a:avLst/>
          </a:prstGeom>
          <a:noFill/>
          <a:ln w="9525">
            <a:noFill/>
            <a:miter lim="800000"/>
            <a:headEnd/>
            <a:tailEnd/>
          </a:ln>
        </p:spPr>
      </p:pic>
      <p:pic>
        <p:nvPicPr>
          <p:cNvPr id="14338" name="Picture 2"/>
          <p:cNvPicPr>
            <a:picLocks noChangeAspect="1" noChangeArrowheads="1"/>
          </p:cNvPicPr>
          <p:nvPr/>
        </p:nvPicPr>
        <p:blipFill>
          <a:blip r:embed="rId4"/>
          <a:srcRect/>
          <a:stretch>
            <a:fillRect/>
          </a:stretch>
        </p:blipFill>
        <p:spPr bwMode="auto">
          <a:xfrm>
            <a:off x="495300" y="1504950"/>
            <a:ext cx="8153400" cy="4972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WACC and capital investment appraisal</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One approach to the evaluation of capital investments by companies is that all their investment projects should be expected to provide a return equal to or in excess of the WACC. If all their investment projects earn a return in excess of the WACC, the company will earn sufficient returns overall to meet the cost of its capital and provide its investors with the returns they require.</a:t>
            </a:r>
          </a:p>
          <a:p>
            <a:pPr>
              <a:buNone/>
            </a:pPr>
            <a:endParaRPr lang="en-US" sz="2000" dirty="0" smtClean="0"/>
          </a:p>
          <a:p>
            <a:pPr algn="just">
              <a:buNone/>
            </a:pPr>
            <a:r>
              <a:rPr lang="en-US" sz="2000" dirty="0" smtClean="0"/>
              <a:t>	This principle is often applied in practice. The general rule is that when capital investment projects are evaluated using the NPV method, the cost of capital to be used is the WACC. This is on the assumption that the capital project </a:t>
            </a:r>
            <a:r>
              <a:rPr lang="en-US" sz="2000" b="1" dirty="0" smtClean="0"/>
              <a:t>will not alter the risk profile of the company’s investments and the risk with the new project is similar to the </a:t>
            </a:r>
            <a:r>
              <a:rPr lang="en-US" sz="2000" dirty="0" smtClean="0"/>
              <a:t>risks with the rest of the company’s business operations.</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2">
              <a:buNone/>
            </a:pPr>
            <a:endParaRPr lang="en-US" dirty="0" smtClean="0"/>
          </a:p>
          <a:p>
            <a:pPr lvl="2">
              <a:buNone/>
            </a:pPr>
            <a:endParaRPr lang="en-US" dirty="0" smtClean="0"/>
          </a:p>
          <a:p>
            <a:pPr lvl="2">
              <a:buNone/>
            </a:pPr>
            <a:endParaRPr lang="en-US" dirty="0" smtClean="0"/>
          </a:p>
          <a:p>
            <a:pPr lvl="2" algn="ctr">
              <a:buNone/>
            </a:pPr>
            <a:r>
              <a:rPr lang="en-US" sz="4000" dirty="0" smtClean="0"/>
              <a:t>Thank 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1449</TotalTime>
  <Words>227</Words>
  <Application>Microsoft Office PowerPoint</Application>
  <PresentationFormat>On-screen Show (4:3)</PresentationFormat>
  <Paragraphs>89</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Investment Analysis  </vt:lpstr>
      <vt:lpstr>Outline</vt:lpstr>
      <vt:lpstr>Objective</vt:lpstr>
      <vt:lpstr>Weighted average cost of capital (WACC)</vt:lpstr>
      <vt:lpstr>W A C C</vt:lpstr>
      <vt:lpstr>WACC</vt:lpstr>
      <vt:lpstr>Calculation of WACC</vt:lpstr>
      <vt:lpstr>Example</vt:lpstr>
      <vt:lpstr>Solution</vt:lpstr>
      <vt:lpstr>Calculation of WACC – short cut</vt:lpstr>
      <vt:lpstr>Limitations of WACC</vt:lpstr>
      <vt:lpstr>Limitations of WACC</vt:lpstr>
      <vt:lpstr>Calculation of WACC</vt:lpstr>
      <vt:lpstr>WACC and capital investment appraisal</vt:lpstr>
      <vt:lpstr>Slide 15</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Administrator</cp:lastModifiedBy>
  <cp:revision>187</cp:revision>
  <dcterms:created xsi:type="dcterms:W3CDTF">2013-05-28T09:18:01Z</dcterms:created>
  <dcterms:modified xsi:type="dcterms:W3CDTF">2013-06-10T15:40:00Z</dcterms:modified>
</cp:coreProperties>
</file>