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24"/>
  </p:notesMasterIdLst>
  <p:sldIdLst>
    <p:sldId id="256" r:id="rId2"/>
    <p:sldId id="295" r:id="rId3"/>
    <p:sldId id="354" r:id="rId4"/>
    <p:sldId id="305" r:id="rId5"/>
    <p:sldId id="306" r:id="rId6"/>
    <p:sldId id="357" r:id="rId7"/>
    <p:sldId id="358" r:id="rId8"/>
    <p:sldId id="319" r:id="rId9"/>
    <p:sldId id="320" r:id="rId10"/>
    <p:sldId id="329" r:id="rId11"/>
    <p:sldId id="321" r:id="rId12"/>
    <p:sldId id="328" r:id="rId13"/>
    <p:sldId id="307" r:id="rId14"/>
    <p:sldId id="308" r:id="rId15"/>
    <p:sldId id="309" r:id="rId16"/>
    <p:sldId id="310" r:id="rId17"/>
    <p:sldId id="348" r:id="rId18"/>
    <p:sldId id="349" r:id="rId19"/>
    <p:sldId id="350" r:id="rId20"/>
    <p:sldId id="351" r:id="rId21"/>
    <p:sldId id="352" r:id="rId22"/>
    <p:sldId id="353"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BBBD23-AED4-415E-84BF-C0D9AA0D411F}" type="datetimeFigureOut">
              <a:rPr lang="en-US" smtClean="0"/>
              <a:pPr/>
              <a:t>6/8/2013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315E6C-FB61-4EE5-B106-C600EE34320A}"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2BAFB9-21E7-4D5F-BF74-28B051AA8FE0}" type="datetimeFigureOut">
              <a:rPr lang="en-US" smtClean="0"/>
              <a:pPr/>
              <a:t>6/8/2013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2BAFB9-21E7-4D5F-BF74-28B051AA8FE0}" type="datetimeFigureOut">
              <a:rPr lang="en-US" smtClean="0"/>
              <a:pPr/>
              <a:t>6/8/2013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2BAFB9-21E7-4D5F-BF74-28B051AA8FE0}" type="datetimeFigureOut">
              <a:rPr lang="en-US" smtClean="0"/>
              <a:pPr/>
              <a:t>6/8/2013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2BAFB9-21E7-4D5F-BF74-28B051AA8FE0}" type="datetimeFigureOut">
              <a:rPr lang="en-US" smtClean="0"/>
              <a:pPr/>
              <a:t>6/8/2013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2BAFB9-21E7-4D5F-BF74-28B051AA8FE0}" type="datetimeFigureOut">
              <a:rPr lang="en-US" smtClean="0"/>
              <a:pPr/>
              <a:t>6/8/2013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6/8/2013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6/8/2013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2BAFB9-21E7-4D5F-BF74-28B051AA8FE0}" type="datetimeFigureOut">
              <a:rPr lang="en-US" smtClean="0"/>
              <a:pPr/>
              <a:t>6/8/2013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CED3EA-8254-4E09-8A32-DF4215BAD0B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latin typeface="Arial" pitchFamily="34" charset="0"/>
                <a:cs typeface="Arial" pitchFamily="34" charset="0"/>
              </a:rPr>
              <a:t>Investment Analysis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Subtitle 2"/>
          <p:cNvSpPr>
            <a:spLocks noGrp="1"/>
          </p:cNvSpPr>
          <p:nvPr>
            <p:ph type="subTitle" idx="1"/>
          </p:nvPr>
        </p:nvSpPr>
        <p:spPr/>
        <p:txBody>
          <a:bodyPr/>
          <a:lstStyle/>
          <a:p>
            <a:r>
              <a:rPr lang="en-US" dirty="0" smtClean="0">
                <a:latin typeface="Arial" pitchFamily="34" charset="0"/>
                <a:cs typeface="Arial" pitchFamily="34" charset="0"/>
              </a:rPr>
              <a:t>Lecture: 18</a:t>
            </a:r>
          </a:p>
          <a:p>
            <a:r>
              <a:rPr lang="en-US" dirty="0" smtClean="0">
                <a:latin typeface="Arial" pitchFamily="34" charset="0"/>
                <a:cs typeface="Arial" pitchFamily="34" charset="0"/>
              </a:rPr>
              <a:t>Course Code: MBF702</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pitchFamily="34" charset="0"/>
                <a:cs typeface="Arial" pitchFamily="34" charset="0"/>
              </a:rPr>
              <a:t>Outline</a:t>
            </a:r>
            <a:endParaRPr lang="en-US" sz="2800"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RECAP</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Effective / equivalent periodic rate of </a:t>
            </a:r>
            <a:r>
              <a:rPr lang="en-US" sz="1800" dirty="0" smtClean="0">
                <a:latin typeface="Arial" pitchFamily="34" charset="0"/>
                <a:cs typeface="Arial" pitchFamily="34" charset="0"/>
              </a:rPr>
              <a:t>return</a:t>
            </a:r>
            <a:endParaRPr lang="en-US" sz="1800" dirty="0" smtClean="0">
              <a:latin typeface="Arial" pitchFamily="34" charset="0"/>
              <a:cs typeface="Arial" pitchFamily="34" charset="0"/>
            </a:endParaRP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Convertible debt</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EFFICIENT MARKET HYPOTHESIS</a:t>
            </a:r>
          </a:p>
          <a:p>
            <a:endParaRPr lang="en-US" sz="1800" dirty="0" smtClean="0">
              <a:latin typeface="Arial" pitchFamily="34" charset="0"/>
              <a:cs typeface="Arial" pitchFamily="34" charset="0"/>
            </a:endParaRPr>
          </a:p>
          <a:p>
            <a:endParaRPr lang="en-US" sz="1800" dirty="0" smtClean="0">
              <a:latin typeface="Arial" pitchFamily="34" charset="0"/>
              <a:cs typeface="Arial" pitchFamily="34" charset="0"/>
            </a:endParaRPr>
          </a:p>
          <a:p>
            <a:pPr>
              <a:buNone/>
            </a:pPr>
            <a:endParaRPr lang="en-US" sz="1900" dirty="0" smtClean="0">
              <a:latin typeface="Arial" pitchFamily="34" charset="0"/>
              <a:cs typeface="Arial" pitchFamily="34" charset="0"/>
            </a:endParaRPr>
          </a:p>
          <a:p>
            <a:pPr marL="742950" lvl="2" indent="-342900">
              <a:buNone/>
            </a:pPr>
            <a:endParaRPr lang="en-US" sz="1400" dirty="0" smtClean="0">
              <a:latin typeface="Arial" pitchFamily="34" charset="0"/>
              <a:cs typeface="Arial" pitchFamily="34" charset="0"/>
            </a:endParaRPr>
          </a:p>
          <a:p>
            <a:pPr lvl="1"/>
            <a:endParaRPr lang="en-US" sz="1400" dirty="0" smtClean="0">
              <a:latin typeface="Arial" pitchFamily="34" charset="0"/>
              <a:cs typeface="Arial" pitchFamily="34" charset="0"/>
            </a:endParaRPr>
          </a:p>
          <a:p>
            <a:pPr marL="342900" lvl="1" indent="-342900">
              <a:buNone/>
            </a:pPr>
            <a:endParaRPr lang="en-US" sz="1400" dirty="0" smtClean="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down)">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down)">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r>
              <a:rPr lang="en-US" sz="3200" dirty="0" smtClean="0"/>
              <a:t>Effective / equivalent periodic rate of return for non-annual cash flows</a:t>
            </a:r>
            <a:br>
              <a:rPr lang="en-US" sz="3200" dirty="0" smtClean="0"/>
            </a:br>
            <a:endParaRPr lang="en-US" sz="3200" dirty="0"/>
          </a:p>
        </p:txBody>
      </p:sp>
      <p:sp>
        <p:nvSpPr>
          <p:cNvPr id="3" name="Content Placeholder 2"/>
          <p:cNvSpPr>
            <a:spLocks noGrp="1"/>
          </p:cNvSpPr>
          <p:nvPr>
            <p:ph idx="1"/>
          </p:nvPr>
        </p:nvSpPr>
        <p:spPr/>
        <p:txBody>
          <a:bodyPr>
            <a:normAutofit/>
          </a:bodyPr>
          <a:lstStyle/>
          <a:p>
            <a:pPr lvl="0">
              <a:buNone/>
            </a:pPr>
            <a:r>
              <a:rPr lang="en-US" sz="2000" dirty="0" smtClean="0"/>
              <a:t>	Rate = p.a., therefore, if the cash flows are made on a periodic basis other than annual, an effective rate is needed which is calculated by the following formula:</a:t>
            </a:r>
          </a:p>
          <a:p>
            <a:endParaRPr lang="en-US" sz="2000" dirty="0" smtClean="0"/>
          </a:p>
          <a:p>
            <a:pPr>
              <a:buNone/>
            </a:pPr>
            <a:r>
              <a:rPr lang="en-US" sz="2000" dirty="0" smtClean="0"/>
              <a:t>	(1+a) = (1+e)</a:t>
            </a:r>
            <a:r>
              <a:rPr lang="en-US" sz="2000" baseline="30000" dirty="0" smtClean="0"/>
              <a:t>en</a:t>
            </a:r>
            <a:endParaRPr lang="en-US" sz="2000" dirty="0" smtClean="0"/>
          </a:p>
          <a:p>
            <a:pPr>
              <a:buNone/>
            </a:pPr>
            <a:r>
              <a:rPr lang="en-US" sz="2000" dirty="0" smtClean="0"/>
              <a:t>	</a:t>
            </a:r>
          </a:p>
          <a:p>
            <a:pPr>
              <a:buNone/>
            </a:pPr>
            <a:r>
              <a:rPr lang="en-US" sz="2000" dirty="0" smtClean="0"/>
              <a:t>	Where,</a:t>
            </a:r>
          </a:p>
          <a:p>
            <a:pPr>
              <a:buNone/>
            </a:pPr>
            <a:endParaRPr lang="en-US" sz="2000" dirty="0" smtClean="0"/>
          </a:p>
          <a:p>
            <a:r>
              <a:rPr lang="en-US" sz="2000" dirty="0" smtClean="0"/>
              <a:t>a – annual rate</a:t>
            </a:r>
          </a:p>
          <a:p>
            <a:r>
              <a:rPr lang="en-US" sz="2000" dirty="0" smtClean="0"/>
              <a:t>e – effective periodic rate</a:t>
            </a:r>
          </a:p>
          <a:p>
            <a:r>
              <a:rPr lang="en-US" sz="2000" dirty="0" smtClean="0"/>
              <a:t>en – number of periods in one year (e.g. quarterly =4)</a:t>
            </a:r>
          </a:p>
          <a:p>
            <a:pPr>
              <a:buNone/>
            </a:pPr>
            <a:endParaRPr lang="en-US" sz="2000" dirty="0" smtClean="0"/>
          </a:p>
          <a:p>
            <a:endParaRPr lang="en-US"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Convertible debentures</a:t>
            </a:r>
            <a:endParaRPr lang="en-US" sz="3200" dirty="0"/>
          </a:p>
        </p:txBody>
      </p:sp>
      <p:sp>
        <p:nvSpPr>
          <p:cNvPr id="3" name="Content Placeholder 2"/>
          <p:cNvSpPr>
            <a:spLocks noGrp="1"/>
          </p:cNvSpPr>
          <p:nvPr>
            <p:ph idx="1"/>
          </p:nvPr>
        </p:nvSpPr>
        <p:spPr/>
        <p:txBody>
          <a:bodyPr>
            <a:normAutofit/>
          </a:bodyPr>
          <a:lstStyle/>
          <a:p>
            <a:r>
              <a:rPr lang="en-US" sz="2000" dirty="0" smtClean="0"/>
              <a:t>Convertible debentures or loan stock allow the investor to choose between redeeming the debentures at some future date or converting them into a pre-determined number of ordinary shares in the company.</a:t>
            </a:r>
          </a:p>
          <a:p>
            <a:endParaRPr lang="en-US" sz="2000" dirty="0" smtClean="0"/>
          </a:p>
          <a:p>
            <a:r>
              <a:rPr lang="en-US" sz="2000" dirty="0" smtClean="0"/>
              <a:t>In order to find the cost of debt of convertibles it is necessary to be able to determine which option the investor will exercise and at what</a:t>
            </a:r>
          </a:p>
          <a:p>
            <a:r>
              <a:rPr lang="en-US" sz="2000" dirty="0" smtClean="0"/>
              <a:t>date. </a:t>
            </a:r>
          </a:p>
          <a:p>
            <a:endParaRPr lang="en-US" sz="2000" dirty="0" smtClean="0"/>
          </a:p>
          <a:p>
            <a:r>
              <a:rPr lang="en-US" sz="2000" dirty="0" smtClean="0"/>
              <a:t>This will normally involve the following stages:</a:t>
            </a:r>
            <a:endParaRPr lang="en-US"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Convertible debentures – calculation method</a:t>
            </a:r>
            <a:endParaRPr lang="en-US" sz="3200" dirty="0"/>
          </a:p>
        </p:txBody>
      </p:sp>
      <p:sp>
        <p:nvSpPr>
          <p:cNvPr id="3" name="Content Placeholder 2"/>
          <p:cNvSpPr>
            <a:spLocks noGrp="1"/>
          </p:cNvSpPr>
          <p:nvPr>
            <p:ph idx="1"/>
          </p:nvPr>
        </p:nvSpPr>
        <p:spPr/>
        <p:txBody>
          <a:bodyPr>
            <a:noAutofit/>
          </a:bodyPr>
          <a:lstStyle/>
          <a:p>
            <a:pPr>
              <a:buNone/>
            </a:pPr>
            <a:r>
              <a:rPr lang="en-US" sz="2000" dirty="0" smtClean="0"/>
              <a:t>This will normally involve the following stages:</a:t>
            </a:r>
          </a:p>
          <a:p>
            <a:endParaRPr lang="en-US" sz="2000" dirty="0" smtClean="0"/>
          </a:p>
          <a:p>
            <a:pPr>
              <a:buNone/>
            </a:pPr>
            <a:r>
              <a:rPr lang="en-US" sz="2000" b="1" dirty="0" smtClean="0"/>
              <a:t>	</a:t>
            </a:r>
            <a:r>
              <a:rPr lang="en-US" sz="2000" dirty="0" smtClean="0"/>
              <a:t>Calculate all cash flows from all options at the time of the decision making and opt for the option with maximum value.</a:t>
            </a:r>
          </a:p>
          <a:p>
            <a:pPr>
              <a:buNone/>
            </a:pPr>
            <a:endParaRPr lang="en-US" sz="2000" dirty="0" smtClean="0"/>
          </a:p>
          <a:p>
            <a:endParaRPr lang="en-US" sz="2000" b="1" dirty="0" smtClean="0"/>
          </a:p>
          <a:p>
            <a:pPr>
              <a:buNone/>
            </a:pPr>
            <a:r>
              <a:rPr lang="en-US" sz="2000" b="1" dirty="0" smtClean="0"/>
              <a:t>	</a:t>
            </a:r>
            <a:r>
              <a:rPr lang="en-US" sz="2000" dirty="0" smtClean="0"/>
              <a:t>In case where conversion option is with the debt holder, with respect to WACC, redemption would be taken the higher cost to the company, i.e. the redemption of debt or the conversion into shares, whichever results in higher cost to the company.</a:t>
            </a:r>
          </a:p>
          <a:p>
            <a:pPr>
              <a:buNone/>
            </a:pPr>
            <a:endParaRPr lang="en-US" sz="2000" dirty="0" smtClean="0"/>
          </a:p>
          <a:p>
            <a:pPr>
              <a:buNone/>
            </a:pPr>
            <a:endParaRPr lang="en-US" sz="2000" dirty="0" smtClean="0"/>
          </a:p>
          <a:p>
            <a:pPr lvl="0">
              <a:buNone/>
            </a:pPr>
            <a:r>
              <a:rPr lang="en-US" sz="2000" dirty="0" smtClean="0"/>
              <a:t>	Possible options:</a:t>
            </a:r>
          </a:p>
          <a:p>
            <a:pPr>
              <a:buNone/>
            </a:pPr>
            <a:endParaRPr lang="en-US" sz="2000" dirty="0" smtClean="0"/>
          </a:p>
          <a:p>
            <a:pPr algn="just">
              <a:buNone/>
            </a:pPr>
            <a:endParaRPr lang="en-US" sz="2000" dirty="0" smtClean="0"/>
          </a:p>
          <a:p>
            <a:endParaRPr lang="en-US" sz="2000" b="1" dirty="0" smtClean="0"/>
          </a:p>
          <a:p>
            <a:pPr>
              <a:buNone/>
            </a:pPr>
            <a:r>
              <a:rPr lang="en-US" sz="2000" b="1" dirty="0" smtClean="0"/>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200" dirty="0" smtClean="0"/>
              <a:t>Convertible debentures – calculation method</a:t>
            </a:r>
            <a:endParaRPr lang="en-US" sz="3200" dirty="0"/>
          </a:p>
        </p:txBody>
      </p:sp>
      <p:graphicFrame>
        <p:nvGraphicFramePr>
          <p:cNvPr id="4" name="Content Placeholder 3"/>
          <p:cNvGraphicFramePr>
            <a:graphicFrameLocks noGrp="1"/>
          </p:cNvGraphicFramePr>
          <p:nvPr>
            <p:ph idx="1"/>
          </p:nvPr>
        </p:nvGraphicFramePr>
        <p:xfrm>
          <a:off x="457200" y="1600200"/>
          <a:ext cx="8229600" cy="1960880"/>
        </p:xfrm>
        <a:graphic>
          <a:graphicData uri="http://schemas.openxmlformats.org/drawingml/2006/table">
            <a:tbl>
              <a:tblPr firstRow="1" bandRow="1">
                <a:tableStyleId>{5C22544A-7EE6-4342-B048-85BDC9FD1C3A}</a:tableStyleId>
              </a:tblPr>
              <a:tblGrid>
                <a:gridCol w="4114800"/>
                <a:gridCol w="4114800"/>
              </a:tblGrid>
              <a:tr h="370840">
                <a:tc>
                  <a:txBody>
                    <a:bodyPr/>
                    <a:lstStyle/>
                    <a:p>
                      <a:pPr marL="0" marR="0" algn="ctr">
                        <a:spcBef>
                          <a:spcPts val="0"/>
                        </a:spcBef>
                        <a:spcAft>
                          <a:spcPts val="0"/>
                        </a:spcAft>
                      </a:pPr>
                      <a:r>
                        <a:rPr lang="en-US" sz="2000" b="1" dirty="0">
                          <a:solidFill>
                            <a:schemeClr val="tx1"/>
                          </a:solidFill>
                          <a:latin typeface="Arial Narrow" pitchFamily="34" charset="0"/>
                          <a:ea typeface="Times New Roman"/>
                          <a:cs typeface="Times New Roman"/>
                        </a:rPr>
                        <a:t>Option</a:t>
                      </a:r>
                      <a:endParaRPr lang="en-US" sz="2000" dirty="0">
                        <a:solidFill>
                          <a:schemeClr val="tx1"/>
                        </a:solidFill>
                        <a:latin typeface="Arial Narrow" pitchFamily="34" charset="0"/>
                        <a:ea typeface="Calibri"/>
                        <a:cs typeface="Times New Roman"/>
                      </a:endParaRPr>
                    </a:p>
                  </a:txBody>
                  <a:tcPr marL="68580" marR="68580" marT="0" marB="0"/>
                </a:tc>
                <a:tc>
                  <a:txBody>
                    <a:bodyPr/>
                    <a:lstStyle/>
                    <a:p>
                      <a:pPr marL="0" marR="0" algn="ctr">
                        <a:spcBef>
                          <a:spcPts val="0"/>
                        </a:spcBef>
                        <a:spcAft>
                          <a:spcPts val="0"/>
                        </a:spcAft>
                      </a:pPr>
                      <a:r>
                        <a:rPr lang="en-US" sz="2000" b="1" dirty="0">
                          <a:solidFill>
                            <a:schemeClr val="tx1"/>
                          </a:solidFill>
                          <a:latin typeface="Arial Narrow" pitchFamily="34" charset="0"/>
                          <a:ea typeface="Times New Roman"/>
                          <a:cs typeface="Times New Roman"/>
                        </a:rPr>
                        <a:t>Calculations to perform</a:t>
                      </a:r>
                      <a:endParaRPr lang="en-US" sz="2000" dirty="0">
                        <a:solidFill>
                          <a:schemeClr val="tx1"/>
                        </a:solidFill>
                        <a:latin typeface="Arial Narrow" pitchFamily="34" charset="0"/>
                        <a:ea typeface="Calibri"/>
                        <a:cs typeface="Times New Roman"/>
                      </a:endParaRPr>
                    </a:p>
                  </a:txBody>
                  <a:tcPr marL="68580" marR="68580" marT="0" marB="0"/>
                </a:tc>
              </a:tr>
              <a:tr h="370840">
                <a:tc>
                  <a:txBody>
                    <a:bodyPr/>
                    <a:lstStyle/>
                    <a:p>
                      <a:pPr marL="0" marR="0" algn="just">
                        <a:spcBef>
                          <a:spcPts val="0"/>
                        </a:spcBef>
                        <a:spcAft>
                          <a:spcPts val="0"/>
                        </a:spcAft>
                      </a:pPr>
                      <a:r>
                        <a:rPr lang="en-US" sz="2000" dirty="0">
                          <a:solidFill>
                            <a:schemeClr val="tx1"/>
                          </a:solidFill>
                          <a:latin typeface="Arial Narrow" pitchFamily="34" charset="0"/>
                          <a:ea typeface="Times New Roman"/>
                          <a:cs typeface="Times New Roman"/>
                        </a:rPr>
                        <a:t>Immediate selling of debt </a:t>
                      </a:r>
                      <a:endParaRPr lang="en-US" sz="2000" dirty="0">
                        <a:solidFill>
                          <a:schemeClr val="tx1"/>
                        </a:solidFill>
                        <a:latin typeface="Arial Narrow" pitchFamily="34" charset="0"/>
                        <a:ea typeface="Calibri"/>
                        <a:cs typeface="Times New Roman"/>
                      </a:endParaRPr>
                    </a:p>
                  </a:txBody>
                  <a:tcPr marL="68580" marR="68580" marT="0" marB="0"/>
                </a:tc>
                <a:tc>
                  <a:txBody>
                    <a:bodyPr/>
                    <a:lstStyle/>
                    <a:p>
                      <a:pPr marL="0" marR="0" algn="just">
                        <a:spcBef>
                          <a:spcPts val="0"/>
                        </a:spcBef>
                        <a:spcAft>
                          <a:spcPts val="0"/>
                        </a:spcAft>
                        <a:tabLst>
                          <a:tab pos="3630295" algn="l"/>
                        </a:tabLst>
                      </a:pPr>
                      <a:r>
                        <a:rPr lang="en-US" sz="2000" dirty="0">
                          <a:solidFill>
                            <a:schemeClr val="tx1"/>
                          </a:solidFill>
                          <a:latin typeface="Arial Narrow" pitchFamily="34" charset="0"/>
                          <a:ea typeface="Times New Roman"/>
                          <a:cs typeface="Times New Roman"/>
                        </a:rPr>
                        <a:t>Discount future cash flows @ </a:t>
                      </a:r>
                      <a:r>
                        <a:rPr lang="en-US" sz="2000" b="1" dirty="0">
                          <a:solidFill>
                            <a:schemeClr val="tx1"/>
                          </a:solidFill>
                          <a:latin typeface="Arial Narrow" pitchFamily="34" charset="0"/>
                          <a:ea typeface="Times New Roman"/>
                          <a:cs typeface="Times New Roman"/>
                        </a:rPr>
                        <a:t>market rate of debt</a:t>
                      </a:r>
                      <a:endParaRPr lang="en-US" sz="2000" dirty="0">
                        <a:solidFill>
                          <a:schemeClr val="tx1"/>
                        </a:solidFill>
                        <a:latin typeface="Arial Narrow" pitchFamily="34" charset="0"/>
                        <a:ea typeface="Calibri"/>
                        <a:cs typeface="Times New Roman"/>
                      </a:endParaRPr>
                    </a:p>
                  </a:txBody>
                  <a:tcPr marL="68580" marR="68580" marT="0" marB="0"/>
                </a:tc>
              </a:tr>
              <a:tr h="370840">
                <a:tc>
                  <a:txBody>
                    <a:bodyPr/>
                    <a:lstStyle/>
                    <a:p>
                      <a:pPr marL="0" marR="0" algn="just">
                        <a:spcBef>
                          <a:spcPts val="0"/>
                        </a:spcBef>
                        <a:spcAft>
                          <a:spcPts val="0"/>
                        </a:spcAft>
                      </a:pPr>
                      <a:r>
                        <a:rPr lang="en-US" sz="2000" dirty="0">
                          <a:solidFill>
                            <a:schemeClr val="tx1"/>
                          </a:solidFill>
                          <a:latin typeface="Arial Narrow" pitchFamily="34" charset="0"/>
                          <a:ea typeface="Times New Roman"/>
                          <a:cs typeface="Times New Roman"/>
                        </a:rPr>
                        <a:t>Immediate conversion of debt </a:t>
                      </a:r>
                      <a:endParaRPr lang="en-US" sz="2000" dirty="0">
                        <a:solidFill>
                          <a:schemeClr val="tx1"/>
                        </a:solidFill>
                        <a:latin typeface="Arial Narrow" pitchFamily="34" charset="0"/>
                        <a:ea typeface="Calibri"/>
                        <a:cs typeface="Times New Roman"/>
                      </a:endParaRPr>
                    </a:p>
                  </a:txBody>
                  <a:tcPr marL="68580" marR="68580" marT="0" marB="0"/>
                </a:tc>
                <a:tc>
                  <a:txBody>
                    <a:bodyPr/>
                    <a:lstStyle/>
                    <a:p>
                      <a:pPr marL="0" marR="0" algn="just">
                        <a:spcBef>
                          <a:spcPts val="0"/>
                        </a:spcBef>
                        <a:spcAft>
                          <a:spcPts val="0"/>
                        </a:spcAft>
                      </a:pPr>
                      <a:r>
                        <a:rPr lang="en-US" sz="2000">
                          <a:solidFill>
                            <a:schemeClr val="tx1"/>
                          </a:solidFill>
                          <a:latin typeface="Arial Narrow" pitchFamily="34" charset="0"/>
                          <a:ea typeface="Times New Roman"/>
                          <a:cs typeface="Times New Roman"/>
                        </a:rPr>
                        <a:t>Number of shares x current market price</a:t>
                      </a:r>
                      <a:endParaRPr lang="en-US" sz="2000">
                        <a:solidFill>
                          <a:schemeClr val="tx1"/>
                        </a:solidFill>
                        <a:latin typeface="Arial Narrow" pitchFamily="34" charset="0"/>
                        <a:ea typeface="Calibri"/>
                        <a:cs typeface="Times New Roman"/>
                      </a:endParaRPr>
                    </a:p>
                  </a:txBody>
                  <a:tcPr marL="68580" marR="68580" marT="0" marB="0"/>
                </a:tc>
              </a:tr>
              <a:tr h="370840">
                <a:tc>
                  <a:txBody>
                    <a:bodyPr/>
                    <a:lstStyle/>
                    <a:p>
                      <a:pPr marL="0" marR="0" algn="just">
                        <a:spcBef>
                          <a:spcPts val="0"/>
                        </a:spcBef>
                        <a:spcAft>
                          <a:spcPts val="0"/>
                        </a:spcAft>
                      </a:pPr>
                      <a:r>
                        <a:rPr lang="en-US" sz="2000" dirty="0">
                          <a:solidFill>
                            <a:schemeClr val="tx1"/>
                          </a:solidFill>
                          <a:latin typeface="Arial Narrow" pitchFamily="34" charset="0"/>
                          <a:ea typeface="Times New Roman"/>
                          <a:cs typeface="Times New Roman"/>
                        </a:rPr>
                        <a:t>Holding the debt till redemption </a:t>
                      </a:r>
                      <a:endParaRPr lang="en-US" sz="2000" dirty="0">
                        <a:solidFill>
                          <a:schemeClr val="tx1"/>
                        </a:solidFill>
                        <a:latin typeface="Arial Narrow" pitchFamily="34" charset="0"/>
                        <a:ea typeface="Calibri"/>
                        <a:cs typeface="Times New Roman"/>
                      </a:endParaRPr>
                    </a:p>
                  </a:txBody>
                  <a:tcPr marL="68580" marR="68580" marT="0" marB="0"/>
                </a:tc>
                <a:tc>
                  <a:txBody>
                    <a:bodyPr/>
                    <a:lstStyle/>
                    <a:p>
                      <a:pPr marL="0" marR="0" algn="just">
                        <a:spcBef>
                          <a:spcPts val="0"/>
                        </a:spcBef>
                        <a:spcAft>
                          <a:spcPts val="0"/>
                        </a:spcAft>
                      </a:pPr>
                      <a:r>
                        <a:rPr lang="en-US" sz="2000" dirty="0">
                          <a:solidFill>
                            <a:schemeClr val="tx1"/>
                          </a:solidFill>
                          <a:latin typeface="Arial Narrow" pitchFamily="34" charset="0"/>
                          <a:ea typeface="Times New Roman"/>
                          <a:cs typeface="Times New Roman"/>
                        </a:rPr>
                        <a:t>All future cash flows discounted @ </a:t>
                      </a:r>
                      <a:r>
                        <a:rPr lang="en-US" sz="2000" b="1" dirty="0">
                          <a:solidFill>
                            <a:schemeClr val="tx1"/>
                          </a:solidFill>
                          <a:latin typeface="Arial Narrow" pitchFamily="34" charset="0"/>
                          <a:ea typeface="Times New Roman"/>
                          <a:cs typeface="Times New Roman"/>
                        </a:rPr>
                        <a:t>required rate of return of investor</a:t>
                      </a:r>
                      <a:endParaRPr lang="en-US" sz="2000" dirty="0">
                        <a:solidFill>
                          <a:schemeClr val="tx1"/>
                        </a:solidFill>
                        <a:latin typeface="Arial Narrow" pitchFamily="34" charset="0"/>
                        <a:ea typeface="Calibri"/>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Convertible debentures – calculation method</a:t>
            </a:r>
            <a:endParaRPr lang="en-US" sz="3200" dirty="0"/>
          </a:p>
        </p:txBody>
      </p:sp>
      <p:sp>
        <p:nvSpPr>
          <p:cNvPr id="3" name="Content Placeholder 2"/>
          <p:cNvSpPr>
            <a:spLocks noGrp="1"/>
          </p:cNvSpPr>
          <p:nvPr>
            <p:ph idx="1"/>
          </p:nvPr>
        </p:nvSpPr>
        <p:spPr/>
        <p:txBody>
          <a:bodyPr>
            <a:normAutofit/>
          </a:bodyPr>
          <a:lstStyle/>
          <a:p>
            <a:pPr lvl="0"/>
            <a:r>
              <a:rPr lang="en-US" sz="2000" dirty="0" smtClean="0"/>
              <a:t>All comparisons should be made at the same point in time i.e. all options should be at any one point in time level</a:t>
            </a:r>
          </a:p>
          <a:p>
            <a:pPr lvl="0"/>
            <a:endParaRPr lang="en-US" sz="2000" dirty="0" smtClean="0"/>
          </a:p>
          <a:p>
            <a:pPr lvl="0"/>
            <a:r>
              <a:rPr lang="en-US" sz="2000" dirty="0" smtClean="0"/>
              <a:t>Question may ask for a </a:t>
            </a:r>
          </a:p>
          <a:p>
            <a:pPr lvl="1"/>
            <a:r>
              <a:rPr lang="en-US" sz="2000" dirty="0" smtClean="0"/>
              <a:t>possible growth rate in share price or </a:t>
            </a:r>
          </a:p>
          <a:p>
            <a:pPr lvl="1"/>
            <a:r>
              <a:rPr lang="en-US" sz="2000" dirty="0" smtClean="0"/>
              <a:t>share price at the end of debt period i.e. at redemption year which if prevailing give the required rate of return. </a:t>
            </a:r>
          </a:p>
          <a:p>
            <a:endParaRPr lang="en-US" sz="2000" dirty="0" smtClean="0"/>
          </a:p>
          <a:p>
            <a:pPr>
              <a:buNone/>
            </a:pPr>
            <a:r>
              <a:rPr lang="en-US" sz="2000" dirty="0" smtClean="0"/>
              <a:t>	In such situations calculate / inflate / discount the cash flows at that time at the required rate of return (i.e. calculate NTV) and the </a:t>
            </a:r>
          </a:p>
          <a:p>
            <a:endParaRPr lang="en-US" sz="2000" dirty="0" smtClean="0"/>
          </a:p>
          <a:p>
            <a:pPr>
              <a:buNone/>
            </a:pPr>
            <a:r>
              <a:rPr lang="en-US" sz="2000" dirty="0" smtClean="0"/>
              <a:t>	Balancing amount ÷ Number of shares = Share price</a:t>
            </a:r>
          </a:p>
          <a:p>
            <a:endParaRPr lang="en-US"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normAutofit/>
          </a:bodyPr>
          <a:lstStyle/>
          <a:p>
            <a:pPr>
              <a:buNone/>
            </a:pPr>
            <a:r>
              <a:rPr lang="en-US" sz="2000" dirty="0" smtClean="0"/>
              <a:t>	A company has in issue some 8% convertible loan stock currently quoted at £85 ex interest. The loan stock is redeemable at a 5% premium in five years time, or can be converted into 40 ordinary shares at that date. The current ex div market value of the shares is £2 per share and dividend growth is expected at 7% per annum. </a:t>
            </a:r>
          </a:p>
          <a:p>
            <a:pPr>
              <a:buNone/>
            </a:pPr>
            <a:endParaRPr lang="en-US" sz="2000" dirty="0" smtClean="0"/>
          </a:p>
          <a:p>
            <a:pPr>
              <a:buNone/>
            </a:pPr>
            <a:r>
              <a:rPr lang="en-US" sz="2000" dirty="0" smtClean="0"/>
              <a:t>	Corporation tax is 33%.</a:t>
            </a:r>
          </a:p>
          <a:p>
            <a:pPr>
              <a:buNone/>
            </a:pPr>
            <a:endParaRPr lang="en-US" sz="2000" dirty="0" smtClean="0"/>
          </a:p>
          <a:p>
            <a:pPr>
              <a:buNone/>
            </a:pPr>
            <a:r>
              <a:rPr lang="en-US" sz="2000" dirty="0" smtClean="0"/>
              <a:t>	What is the cost to the company of the convertible loan stock?</a:t>
            </a:r>
            <a:endParaRPr lang="en-US"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200" dirty="0" smtClean="0"/>
              <a:t>Solution</a:t>
            </a:r>
            <a:endParaRPr lang="en-US" sz="3200" dirty="0"/>
          </a:p>
        </p:txBody>
      </p:sp>
      <p:pic>
        <p:nvPicPr>
          <p:cNvPr id="6146" name="Picture 2"/>
          <p:cNvPicPr>
            <a:picLocks noGrp="1" noChangeAspect="1" noChangeArrowheads="1"/>
          </p:cNvPicPr>
          <p:nvPr>
            <p:ph idx="1"/>
          </p:nvPr>
        </p:nvPicPr>
        <p:blipFill>
          <a:blip r:embed="rId3"/>
          <a:srcRect/>
          <a:stretch>
            <a:fillRect/>
          </a:stretch>
        </p:blipFill>
        <p:spPr bwMode="auto">
          <a:xfrm>
            <a:off x="838200" y="1066800"/>
            <a:ext cx="6172200" cy="5029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Elements of cost of capital - revision</a:t>
            </a:r>
            <a:endParaRPr lang="en-US" sz="3200" dirty="0"/>
          </a:p>
        </p:txBody>
      </p:sp>
      <p:pic>
        <p:nvPicPr>
          <p:cNvPr id="4" name="Picture 2"/>
          <p:cNvPicPr>
            <a:picLocks noGrp="1" noChangeAspect="1" noChangeArrowheads="1"/>
          </p:cNvPicPr>
          <p:nvPr>
            <p:ph idx="1"/>
          </p:nvPr>
        </p:nvPicPr>
        <p:blipFill>
          <a:blip r:embed="rId3"/>
          <a:srcRect/>
          <a:stretch>
            <a:fillRect/>
          </a:stretch>
        </p:blipFill>
        <p:spPr bwMode="auto">
          <a:xfrm>
            <a:off x="1600200" y="1828800"/>
            <a:ext cx="6553199" cy="247253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 of debt - revision</a:t>
            </a:r>
            <a:endParaRPr lang="en-US" dirty="0"/>
          </a:p>
        </p:txBody>
      </p:sp>
      <p:pic>
        <p:nvPicPr>
          <p:cNvPr id="1026" name="Picture 2"/>
          <p:cNvPicPr>
            <a:picLocks noGrp="1" noChangeAspect="1" noChangeArrowheads="1"/>
          </p:cNvPicPr>
          <p:nvPr>
            <p:ph idx="1"/>
          </p:nvPr>
        </p:nvPicPr>
        <p:blipFill>
          <a:blip r:embed="rId3"/>
          <a:srcRect/>
          <a:stretch>
            <a:fillRect/>
          </a:stretch>
        </p:blipFill>
        <p:spPr bwMode="auto">
          <a:xfrm>
            <a:off x="2133600" y="1600200"/>
            <a:ext cx="4953000" cy="52577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Comparing the cost of equity and the cost of debt - revision</a:t>
            </a:r>
            <a:endParaRPr lang="en-US" sz="3200" dirty="0"/>
          </a:p>
        </p:txBody>
      </p:sp>
      <p:sp>
        <p:nvSpPr>
          <p:cNvPr id="3" name="Content Placeholder 2"/>
          <p:cNvSpPr>
            <a:spLocks noGrp="1"/>
          </p:cNvSpPr>
          <p:nvPr>
            <p:ph idx="1"/>
          </p:nvPr>
        </p:nvSpPr>
        <p:spPr/>
        <p:txBody>
          <a:bodyPr>
            <a:noAutofit/>
          </a:bodyPr>
          <a:lstStyle/>
          <a:p>
            <a:pPr algn="just">
              <a:buNone/>
            </a:pPr>
            <a:r>
              <a:rPr lang="en-US" sz="2000" dirty="0" smtClean="0"/>
              <a:t>	For investors and for companies, the cost of their equity is always higher than the cost of their debt capital. This is because equity investment in a company is always more risky than investment in the debt capital of the same company.</a:t>
            </a:r>
          </a:p>
          <a:p>
            <a:pPr>
              <a:buNone/>
            </a:pPr>
            <a:endParaRPr lang="en-US" sz="2000" dirty="0" smtClean="0"/>
          </a:p>
          <a:p>
            <a:pPr algn="just">
              <a:buNone/>
            </a:pPr>
            <a:r>
              <a:rPr lang="en-US" sz="2000" dirty="0" smtClean="0"/>
              <a:t>	In addition, from a company’s perspective, the cost of debt is also reduced by the tax relief on interest payments. This makes debt finance even lower than the cost of equity. </a:t>
            </a:r>
          </a:p>
          <a:p>
            <a:pPr algn="just">
              <a:buNone/>
            </a:pPr>
            <a:endParaRPr lang="en-US" sz="2000" dirty="0" smtClean="0"/>
          </a:p>
          <a:p>
            <a:pPr algn="just">
              <a:buNone/>
            </a:pPr>
            <a:r>
              <a:rPr lang="en-US" sz="2000" dirty="0" smtClean="0"/>
              <a:t>	The effect of more debt capital, and higher financial gearing, on the WACC is considered in more detail later.</a:t>
            </a:r>
            <a:endParaRPr lang="en-US"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EFFICIENT MARKET HYPOTHESIS</a:t>
            </a:r>
            <a:endParaRPr lang="en-US" sz="3200" dirty="0"/>
          </a:p>
        </p:txBody>
      </p:sp>
      <p:sp>
        <p:nvSpPr>
          <p:cNvPr id="3" name="Content Placeholder 2"/>
          <p:cNvSpPr>
            <a:spLocks noGrp="1"/>
          </p:cNvSpPr>
          <p:nvPr>
            <p:ph idx="1"/>
          </p:nvPr>
        </p:nvSpPr>
        <p:spPr/>
        <p:txBody>
          <a:bodyPr>
            <a:noAutofit/>
          </a:bodyPr>
          <a:lstStyle/>
          <a:p>
            <a:pPr>
              <a:buNone/>
            </a:pPr>
            <a:r>
              <a:rPr lang="en-US" sz="2000" b="1" dirty="0" smtClean="0"/>
              <a:t>	Practical factors affecting share prices</a:t>
            </a:r>
          </a:p>
          <a:p>
            <a:endParaRPr lang="en-US" sz="2000" dirty="0" smtClean="0"/>
          </a:p>
          <a:p>
            <a:pPr algn="just"/>
            <a:r>
              <a:rPr lang="en-US" sz="2000" dirty="0" smtClean="0"/>
              <a:t>The dividend valuation model gives a theoretical value, given the assumptions inherent in the model, for shares and debentures.</a:t>
            </a:r>
          </a:p>
          <a:p>
            <a:endParaRPr lang="en-US" sz="2000" dirty="0" smtClean="0"/>
          </a:p>
          <a:p>
            <a:pPr algn="just"/>
            <a:r>
              <a:rPr lang="en-US" sz="2000" dirty="0" smtClean="0"/>
              <a:t>In practice there will be many factors other than the present value of cash flows from a security that play a part in its valuation. These are likely to include:</a:t>
            </a:r>
            <a:endParaRPr lang="en-US" sz="2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EFFICIENT MARKET HYPOTHESIS</a:t>
            </a:r>
            <a:endParaRPr lang="en-US" sz="3200" dirty="0"/>
          </a:p>
        </p:txBody>
      </p:sp>
      <p:sp>
        <p:nvSpPr>
          <p:cNvPr id="3" name="Content Placeholder 2"/>
          <p:cNvSpPr>
            <a:spLocks noGrp="1"/>
          </p:cNvSpPr>
          <p:nvPr>
            <p:ph idx="1"/>
          </p:nvPr>
        </p:nvSpPr>
        <p:spPr/>
        <p:txBody>
          <a:bodyPr>
            <a:noAutofit/>
          </a:bodyPr>
          <a:lstStyle/>
          <a:p>
            <a:r>
              <a:rPr lang="en-US" sz="2000" dirty="0" smtClean="0"/>
              <a:t>interest rates</a:t>
            </a:r>
          </a:p>
          <a:p>
            <a:r>
              <a:rPr lang="en-US" sz="2000" dirty="0" smtClean="0"/>
              <a:t>market sentiment</a:t>
            </a:r>
          </a:p>
          <a:p>
            <a:r>
              <a:rPr lang="en-US" sz="2000" dirty="0" smtClean="0"/>
              <a:t>expectation of future events</a:t>
            </a:r>
          </a:p>
          <a:p>
            <a:r>
              <a:rPr lang="en-US" sz="2000" dirty="0" smtClean="0"/>
              <a:t>Inflation</a:t>
            </a:r>
          </a:p>
          <a:p>
            <a:r>
              <a:rPr lang="en-US" sz="2000" dirty="0" smtClean="0"/>
              <a:t>press comment</a:t>
            </a:r>
          </a:p>
          <a:p>
            <a:r>
              <a:rPr lang="en-US" sz="2000" dirty="0" smtClean="0"/>
              <a:t>speculation and rumour</a:t>
            </a:r>
          </a:p>
          <a:p>
            <a:r>
              <a:rPr lang="en-US" sz="2000" dirty="0" smtClean="0"/>
              <a:t>currency movements</a:t>
            </a:r>
          </a:p>
          <a:p>
            <a:r>
              <a:rPr lang="en-US" sz="2000" dirty="0" smtClean="0"/>
              <a:t>takeover and merger activity</a:t>
            </a:r>
          </a:p>
          <a:p>
            <a:r>
              <a:rPr lang="en-US" sz="2000" dirty="0" smtClean="0"/>
              <a:t>political issues.</a:t>
            </a:r>
          </a:p>
          <a:p>
            <a:endParaRPr lang="en-US" sz="2000" dirty="0" smtClean="0"/>
          </a:p>
          <a:p>
            <a:pPr>
              <a:buNone/>
            </a:pPr>
            <a:r>
              <a:rPr lang="en-US" sz="2000" dirty="0" smtClean="0"/>
              <a:t>	The dividend valuation model helps us to understand how a change in these variables (or, to be more accurate, an </a:t>
            </a:r>
            <a:r>
              <a:rPr lang="en-US" sz="2000" b="1" dirty="0" smtClean="0"/>
              <a:t>expected change) should </a:t>
            </a:r>
            <a:r>
              <a:rPr lang="en-US" sz="2000" dirty="0" smtClean="0"/>
              <a:t>effect the market value of the security.</a:t>
            </a:r>
          </a:p>
          <a:p>
            <a:endParaRPr lang="en-US" sz="2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Efficient markets</a:t>
            </a:r>
            <a:endParaRPr lang="en-US" sz="3200" dirty="0"/>
          </a:p>
        </p:txBody>
      </p:sp>
      <p:sp>
        <p:nvSpPr>
          <p:cNvPr id="3" name="Content Placeholder 2"/>
          <p:cNvSpPr>
            <a:spLocks noGrp="1"/>
          </p:cNvSpPr>
          <p:nvPr>
            <p:ph idx="1"/>
          </p:nvPr>
        </p:nvSpPr>
        <p:spPr/>
        <p:txBody>
          <a:bodyPr>
            <a:normAutofit/>
          </a:bodyPr>
          <a:lstStyle/>
          <a:p>
            <a:pPr algn="just"/>
            <a:r>
              <a:rPr lang="en-US" sz="2000" dirty="0" smtClean="0"/>
              <a:t>The value of a share or of the equity shareholders funds is based upon </a:t>
            </a:r>
            <a:r>
              <a:rPr lang="en-US" sz="2000" b="1" dirty="0" smtClean="0"/>
              <a:t>expectations of future cash flows either in the form of dividends or NPVs </a:t>
            </a:r>
            <a:r>
              <a:rPr lang="en-US" sz="2000" dirty="0" smtClean="0"/>
              <a:t>of investment projects. The strength of the link between the performance of the company and the share price will depend upon the efficiency of the capital markets.</a:t>
            </a:r>
          </a:p>
          <a:p>
            <a:endParaRPr lang="en-US" sz="2000" dirty="0" smtClean="0"/>
          </a:p>
          <a:p>
            <a:pPr algn="just"/>
            <a:r>
              <a:rPr lang="en-US" sz="2000" dirty="0" smtClean="0"/>
              <a:t>How much does the market know about a company? In other words, how good is it at incorporating information into the share price?</a:t>
            </a:r>
            <a:endParaRPr lang="en-US"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The three degrees of market efficiency</a:t>
            </a:r>
            <a:endParaRPr lang="en-US" sz="3200" dirty="0"/>
          </a:p>
        </p:txBody>
      </p:sp>
      <p:pic>
        <p:nvPicPr>
          <p:cNvPr id="1026" name="Picture 2"/>
          <p:cNvPicPr>
            <a:picLocks noGrp="1" noChangeAspect="1" noChangeArrowheads="1"/>
          </p:cNvPicPr>
          <p:nvPr>
            <p:ph idx="1"/>
          </p:nvPr>
        </p:nvPicPr>
        <p:blipFill>
          <a:blip r:embed="rId3"/>
          <a:srcRect/>
          <a:stretch>
            <a:fillRect/>
          </a:stretch>
        </p:blipFill>
        <p:spPr bwMode="auto">
          <a:xfrm>
            <a:off x="1066800" y="1447800"/>
            <a:ext cx="6324599"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Term structure of interest rates - Definition</a:t>
            </a:r>
            <a:endParaRPr lang="en-US" sz="3200" dirty="0"/>
          </a:p>
        </p:txBody>
      </p:sp>
      <p:sp>
        <p:nvSpPr>
          <p:cNvPr id="3" name="Content Placeholder 2"/>
          <p:cNvSpPr>
            <a:spLocks noGrp="1"/>
          </p:cNvSpPr>
          <p:nvPr>
            <p:ph idx="1"/>
          </p:nvPr>
        </p:nvSpPr>
        <p:spPr/>
        <p:txBody>
          <a:bodyPr>
            <a:noAutofit/>
          </a:bodyPr>
          <a:lstStyle/>
          <a:p>
            <a:pPr algn="just"/>
            <a:r>
              <a:rPr lang="en-US" sz="2000" dirty="0" smtClean="0"/>
              <a:t>The term structure of interest rates refers to the way in which the yield of a security (interest and redemption value) varies according to the term of the security.</a:t>
            </a:r>
          </a:p>
          <a:p>
            <a:endParaRPr lang="en-US" sz="2000" dirty="0" smtClean="0"/>
          </a:p>
          <a:p>
            <a:pPr algn="just"/>
            <a:r>
              <a:rPr lang="en-US" sz="2000" dirty="0" smtClean="0"/>
              <a:t>The normal picture is that the longer the term of a security, the length of time to redemption, the higher will be its gross redemption yield.</a:t>
            </a:r>
          </a:p>
          <a:p>
            <a:endParaRPr lang="en-US" sz="2000" dirty="0" smtClean="0"/>
          </a:p>
          <a:p>
            <a:pPr algn="just"/>
            <a:r>
              <a:rPr lang="en-US" sz="2000" dirty="0" smtClean="0"/>
              <a:t>Gross redemption yield is interest yield plus capital gain or loss to maturity.</a:t>
            </a:r>
            <a:endParaRPr lang="en-US" sz="2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Yield curve</a:t>
            </a:r>
            <a:endParaRPr lang="en-US" sz="3200" dirty="0"/>
          </a:p>
        </p:txBody>
      </p:sp>
      <p:sp>
        <p:nvSpPr>
          <p:cNvPr id="3" name="Content Placeholder 2"/>
          <p:cNvSpPr>
            <a:spLocks noGrp="1"/>
          </p:cNvSpPr>
          <p:nvPr>
            <p:ph idx="1"/>
          </p:nvPr>
        </p:nvSpPr>
        <p:spPr>
          <a:xfrm>
            <a:off x="457200" y="1600201"/>
            <a:ext cx="8229600" cy="1143000"/>
          </a:xfrm>
        </p:spPr>
        <p:txBody>
          <a:bodyPr>
            <a:normAutofit/>
          </a:bodyPr>
          <a:lstStyle/>
          <a:p>
            <a:pPr algn="just">
              <a:buNone/>
            </a:pPr>
            <a:r>
              <a:rPr lang="en-US" sz="2000" dirty="0" smtClean="0"/>
              <a:t>	The yield curve is a graph that shows at any point in time the redemption yields of gilts (government stocks) plotted against the term of the gilt. A typical yield curve would be:</a:t>
            </a:r>
            <a:endParaRPr lang="en-US" sz="2000" dirty="0"/>
          </a:p>
        </p:txBody>
      </p:sp>
      <p:pic>
        <p:nvPicPr>
          <p:cNvPr id="64514" name="Picture 2"/>
          <p:cNvPicPr>
            <a:picLocks noChangeAspect="1" noChangeArrowheads="1"/>
          </p:cNvPicPr>
          <p:nvPr/>
        </p:nvPicPr>
        <p:blipFill>
          <a:blip r:embed="rId2"/>
          <a:srcRect/>
          <a:stretch>
            <a:fillRect/>
          </a:stretch>
        </p:blipFill>
        <p:spPr bwMode="auto">
          <a:xfrm>
            <a:off x="1828800" y="2667000"/>
            <a:ext cx="5867400" cy="2971800"/>
          </a:xfrm>
          <a:prstGeom prst="rect">
            <a:avLst/>
          </a:prstGeom>
          <a:noFill/>
          <a:ln w="9525">
            <a:noFill/>
            <a:miter lim="800000"/>
            <a:headEnd/>
            <a:tailEnd/>
          </a:ln>
        </p:spPr>
      </p:pic>
      <p:sp>
        <p:nvSpPr>
          <p:cNvPr id="5" name="Content Placeholder 2"/>
          <p:cNvSpPr txBox="1">
            <a:spLocks/>
          </p:cNvSpPr>
          <p:nvPr/>
        </p:nvSpPr>
        <p:spPr>
          <a:xfrm>
            <a:off x="609600" y="5867400"/>
            <a:ext cx="8229600" cy="1143000"/>
          </a:xfrm>
          <a:prstGeom prst="rect">
            <a:avLst/>
          </a:prstGeom>
        </p:spPr>
        <p:txBody>
          <a:bodyPr vert="horz" lIns="91440" tIns="45720" rIns="91440" bIns="45720" rtlCol="0">
            <a:normAutofit/>
          </a:bodyPr>
          <a:lstStyle/>
          <a:p>
            <a:r>
              <a:rPr lang="en-US" sz="2000" dirty="0" smtClean="0"/>
              <a:t>The yield curve above shows us that people like to get their money as fast as possible, this is called liquidity preference theory.</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Yield curve</a:t>
            </a:r>
            <a:endParaRPr lang="en-US" sz="3200" dirty="0"/>
          </a:p>
        </p:txBody>
      </p:sp>
      <p:sp>
        <p:nvSpPr>
          <p:cNvPr id="3" name="Content Placeholder 2"/>
          <p:cNvSpPr>
            <a:spLocks noGrp="1"/>
          </p:cNvSpPr>
          <p:nvPr>
            <p:ph idx="1"/>
          </p:nvPr>
        </p:nvSpPr>
        <p:spPr>
          <a:xfrm>
            <a:off x="457200" y="4343400"/>
            <a:ext cx="8229600" cy="1782763"/>
          </a:xfrm>
        </p:spPr>
        <p:txBody>
          <a:bodyPr>
            <a:normAutofit/>
          </a:bodyPr>
          <a:lstStyle/>
          <a:p>
            <a:pPr algn="just">
              <a:buNone/>
            </a:pPr>
            <a:r>
              <a:rPr lang="en-US" sz="2000" dirty="0" smtClean="0"/>
              <a:t>	The graph shows that holders of long dated gilts are receiving a lower yield than holders of short dated gilts. This occurs in the situation when we expect interest rates to fall, falling interest rates increase bond prices.</a:t>
            </a:r>
            <a:endParaRPr lang="en-US" sz="2000" dirty="0"/>
          </a:p>
        </p:txBody>
      </p:sp>
      <p:pic>
        <p:nvPicPr>
          <p:cNvPr id="65538" name="Picture 2"/>
          <p:cNvPicPr>
            <a:picLocks noChangeAspect="1" noChangeArrowheads="1"/>
          </p:cNvPicPr>
          <p:nvPr/>
        </p:nvPicPr>
        <p:blipFill>
          <a:blip r:embed="rId2"/>
          <a:srcRect/>
          <a:stretch>
            <a:fillRect/>
          </a:stretch>
        </p:blipFill>
        <p:spPr bwMode="auto">
          <a:xfrm>
            <a:off x="1447800" y="1600200"/>
            <a:ext cx="5791200" cy="2209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Yield curve</a:t>
            </a:r>
            <a:endParaRPr lang="en-US" sz="3200" dirty="0"/>
          </a:p>
        </p:txBody>
      </p:sp>
      <p:sp>
        <p:nvSpPr>
          <p:cNvPr id="3" name="Content Placeholder 2"/>
          <p:cNvSpPr>
            <a:spLocks noGrp="1"/>
          </p:cNvSpPr>
          <p:nvPr>
            <p:ph idx="1"/>
          </p:nvPr>
        </p:nvSpPr>
        <p:spPr/>
        <p:txBody>
          <a:bodyPr>
            <a:normAutofit/>
          </a:bodyPr>
          <a:lstStyle/>
          <a:p>
            <a:pPr algn="just">
              <a:buNone/>
            </a:pPr>
            <a:r>
              <a:rPr lang="en-US" sz="2000" dirty="0" smtClean="0"/>
              <a:t>	Students should note that the graph plots maturity against </a:t>
            </a:r>
            <a:r>
              <a:rPr lang="en-US" sz="2000" i="1" dirty="0" smtClean="0"/>
              <a:t>redemption yield (also called yield to maturity). In the exam the examiner may also give you </a:t>
            </a:r>
            <a:r>
              <a:rPr lang="en-US" sz="2000" dirty="0" smtClean="0"/>
              <a:t>interest yield, this is simply annual interest divided by market value of the bond and is not part of the above graph.</a:t>
            </a:r>
            <a:endParaRPr lang="en-US" sz="2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Focus points</a:t>
            </a:r>
            <a:endParaRPr lang="en-US" sz="3200" dirty="0"/>
          </a:p>
        </p:txBody>
      </p:sp>
      <p:sp>
        <p:nvSpPr>
          <p:cNvPr id="3" name="Content Placeholder 2"/>
          <p:cNvSpPr>
            <a:spLocks noGrp="1"/>
          </p:cNvSpPr>
          <p:nvPr>
            <p:ph idx="1"/>
          </p:nvPr>
        </p:nvSpPr>
        <p:spPr/>
        <p:txBody>
          <a:bodyPr>
            <a:noAutofit/>
          </a:bodyPr>
          <a:lstStyle/>
          <a:p>
            <a:pPr>
              <a:buNone/>
            </a:pPr>
            <a:r>
              <a:rPr lang="en-US" sz="2000" dirty="0" smtClean="0"/>
              <a:t>	You should now be able to:</a:t>
            </a:r>
          </a:p>
          <a:p>
            <a:pPr>
              <a:buNone/>
            </a:pPr>
            <a:endParaRPr lang="en-US" sz="2000" dirty="0" smtClean="0"/>
          </a:p>
          <a:p>
            <a:r>
              <a:rPr lang="en-US" sz="2000" dirty="0" smtClean="0"/>
              <a:t>understand and use the dividend valuation model;</a:t>
            </a:r>
          </a:p>
          <a:p>
            <a:r>
              <a:rPr lang="en-US" sz="2000" dirty="0" smtClean="0"/>
              <a:t>estimate the cost of equity and cost of debt for a company;</a:t>
            </a:r>
          </a:p>
          <a:p>
            <a:r>
              <a:rPr lang="en-US" sz="2000" dirty="0" smtClean="0"/>
              <a:t>understand the practical factors that affect share prices including the</a:t>
            </a:r>
          </a:p>
          <a:p>
            <a:r>
              <a:rPr lang="en-US" sz="2000" dirty="0" smtClean="0"/>
              <a:t>efficiency of capital markets;</a:t>
            </a:r>
          </a:p>
          <a:p>
            <a:r>
              <a:rPr lang="en-US" sz="2000" dirty="0" smtClean="0"/>
              <a:t>understand the meaning of the term structure of interest rates.</a:t>
            </a:r>
            <a:endParaRPr lang="en-US" sz="20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endParaRPr lang="en-US" dirty="0" smtClean="0"/>
          </a:p>
          <a:p>
            <a:pPr>
              <a:buNone/>
            </a:pPr>
            <a:endParaRPr lang="en-US" dirty="0" smtClean="0"/>
          </a:p>
          <a:p>
            <a:pPr algn="ctr">
              <a:buNone/>
            </a:pPr>
            <a:r>
              <a:rPr lang="en-US" sz="4000" dirty="0" smtClean="0"/>
              <a:t>Thank you</a:t>
            </a:r>
            <a:endParaRPr lang="en-US" sz="4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1161</TotalTime>
  <Words>494</Words>
  <Application>Microsoft Office PowerPoint</Application>
  <PresentationFormat>On-screen Show (4:3)</PresentationFormat>
  <Paragraphs>127</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Investment Analysis  </vt:lpstr>
      <vt:lpstr>Outline</vt:lpstr>
      <vt:lpstr>Effective / equivalent periodic rate of return for non-annual cash flows </vt:lpstr>
      <vt:lpstr>Convertible debentures</vt:lpstr>
      <vt:lpstr>Convertible debentures – calculation method</vt:lpstr>
      <vt:lpstr>Convertible debentures – calculation method</vt:lpstr>
      <vt:lpstr>Convertible debentures – calculation method</vt:lpstr>
      <vt:lpstr>Example</vt:lpstr>
      <vt:lpstr>Solution</vt:lpstr>
      <vt:lpstr>Elements of cost of capital - revision</vt:lpstr>
      <vt:lpstr>Cost of debt - revision</vt:lpstr>
      <vt:lpstr>Comparing the cost of equity and the cost of debt - revision</vt:lpstr>
      <vt:lpstr>EFFICIENT MARKET HYPOTHESIS</vt:lpstr>
      <vt:lpstr>EFFICIENT MARKET HYPOTHESIS</vt:lpstr>
      <vt:lpstr>Efficient markets</vt:lpstr>
      <vt:lpstr>The three degrees of market efficiency</vt:lpstr>
      <vt:lpstr>Term structure of interest rates - Definition</vt:lpstr>
      <vt:lpstr>Yield curve</vt:lpstr>
      <vt:lpstr>Yield curve</vt:lpstr>
      <vt:lpstr>Yield curve</vt:lpstr>
      <vt:lpstr>Focus points</vt:lpstr>
      <vt:lpstr>Slide 22</vt:lpstr>
    </vt:vector>
  </TitlesOfParts>
  <Company>PricewaterhouseCoopers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Investment Analysis &amp; Portfolio Management</dc:title>
  <dc:creator>Windows User</dc:creator>
  <cp:lastModifiedBy>NTS</cp:lastModifiedBy>
  <cp:revision>199</cp:revision>
  <dcterms:created xsi:type="dcterms:W3CDTF">2013-05-28T09:18:01Z</dcterms:created>
  <dcterms:modified xsi:type="dcterms:W3CDTF">2013-06-08T13:21:56Z</dcterms:modified>
</cp:coreProperties>
</file>