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9"/>
  </p:notesMasterIdLst>
  <p:sldIdLst>
    <p:sldId id="256" r:id="rId2"/>
    <p:sldId id="295" r:id="rId3"/>
    <p:sldId id="301" r:id="rId4"/>
    <p:sldId id="356" r:id="rId5"/>
    <p:sldId id="302" r:id="rId6"/>
    <p:sldId id="313" r:id="rId7"/>
    <p:sldId id="314" r:id="rId8"/>
    <p:sldId id="303" r:id="rId9"/>
    <p:sldId id="342" r:id="rId10"/>
    <p:sldId id="345" r:id="rId11"/>
    <p:sldId id="346" r:id="rId12"/>
    <p:sldId id="315" r:id="rId13"/>
    <p:sldId id="316" r:id="rId14"/>
    <p:sldId id="304" r:id="rId15"/>
    <p:sldId id="317" r:id="rId16"/>
    <p:sldId id="318" r:id="rId17"/>
    <p:sldId id="35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6/8/2013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a:t>
            </a:r>
            <a:r>
              <a:rPr lang="en-US" dirty="0" smtClean="0">
                <a:latin typeface="Arial" pitchFamily="34" charset="0"/>
                <a:cs typeface="Arial" pitchFamily="34" charset="0"/>
              </a:rPr>
              <a:t>17</a:t>
            </a:r>
            <a:endParaRPr lang="en-US" dirty="0" smtClean="0">
              <a:latin typeface="Arial" pitchFamily="34" charset="0"/>
              <a:cs typeface="Arial" pitchFamily="34" charset="0"/>
            </a:endParaRP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Redeemable </a:t>
            </a:r>
            <a:r>
              <a:rPr lang="en-US" sz="1800" dirty="0" smtClean="0">
                <a:latin typeface="Arial" pitchFamily="34" charset="0"/>
                <a:cs typeface="Arial" pitchFamily="34" charset="0"/>
              </a:rPr>
              <a:t>debt</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Convertible debt</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EFFICIENT MARKET HYPOTHESIS</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pPr>
              <a:buNone/>
            </a:pPr>
            <a:endParaRPr lang="en-US" sz="1900" dirty="0" smtClean="0">
              <a:latin typeface="Arial" pitchFamily="34" charset="0"/>
              <a:cs typeface="Arial" pitchFamily="34" charset="0"/>
            </a:endParaRP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Redeemable debentures</a:t>
            </a:r>
            <a:endParaRPr lang="en-US" sz="3200" dirty="0"/>
          </a:p>
        </p:txBody>
      </p:sp>
      <p:sp>
        <p:nvSpPr>
          <p:cNvPr id="3" name="Content Placeholder 2"/>
          <p:cNvSpPr>
            <a:spLocks noGrp="1"/>
          </p:cNvSpPr>
          <p:nvPr>
            <p:ph idx="1"/>
          </p:nvPr>
        </p:nvSpPr>
        <p:spPr/>
        <p:txBody>
          <a:bodyPr>
            <a:normAutofit fontScale="92500" lnSpcReduction="10000"/>
          </a:bodyPr>
          <a:lstStyle/>
          <a:p>
            <a:pPr>
              <a:buNone/>
            </a:pPr>
            <a:r>
              <a:rPr lang="en-US" sz="2000" dirty="0" smtClean="0"/>
              <a:t>	This is no longer a perpetuity. However from the dividend valuation model we can derive the following rule:</a:t>
            </a:r>
          </a:p>
          <a:p>
            <a:pPr>
              <a:buNone/>
            </a:pPr>
            <a:endParaRPr lang="en-US" sz="2000" dirty="0" smtClean="0"/>
          </a:p>
          <a:p>
            <a:r>
              <a:rPr lang="en-US" sz="2000" b="1" dirty="0" smtClean="0"/>
              <a:t>The cost of any source of funds is the IRR of the cash flows associated with that source.</a:t>
            </a:r>
          </a:p>
          <a:p>
            <a:endParaRPr lang="en-US" sz="2000" b="1" dirty="0" smtClean="0"/>
          </a:p>
          <a:p>
            <a:r>
              <a:rPr lang="en-US" sz="2000" dirty="0" smtClean="0"/>
              <a:t>If we are looking at this from an investor’s point of view, interest payments are included gross. If we are looking at the cost to the company, we take the interest payments net of corporation tax.</a:t>
            </a:r>
          </a:p>
          <a:p>
            <a:endParaRPr lang="en-US" sz="2000" dirty="0" smtClean="0"/>
          </a:p>
          <a:p>
            <a:r>
              <a:rPr lang="en-US" sz="2000" dirty="0" smtClean="0"/>
              <a:t>The final redemption payment does not have any tax effects.</a:t>
            </a:r>
          </a:p>
          <a:p>
            <a:endParaRPr lang="en-US" sz="2000" dirty="0" smtClean="0"/>
          </a:p>
          <a:p>
            <a:r>
              <a:rPr lang="en-US" sz="2000" dirty="0" smtClean="0"/>
              <a:t>To find the cost of debt for a company find the IRR of the following cash flows:</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 tips for calculations</a:t>
            </a:r>
            <a:endParaRPr lang="en-US" dirty="0"/>
          </a:p>
        </p:txBody>
      </p:sp>
      <p:sp>
        <p:nvSpPr>
          <p:cNvPr id="3" name="Content Placeholder 2"/>
          <p:cNvSpPr>
            <a:spLocks noGrp="1"/>
          </p:cNvSpPr>
          <p:nvPr>
            <p:ph idx="1"/>
          </p:nvPr>
        </p:nvSpPr>
        <p:spPr/>
        <p:txBody>
          <a:bodyPr>
            <a:normAutofit/>
          </a:bodyPr>
          <a:lstStyle/>
          <a:p>
            <a:pPr lvl="0" algn="just"/>
            <a:r>
              <a:rPr lang="en-US" sz="2000" dirty="0" smtClean="0"/>
              <a:t>Calculate / plot cash flows for Face value of Rs. 100 for easy calculations</a:t>
            </a:r>
          </a:p>
          <a:p>
            <a:pPr lvl="0"/>
            <a:endParaRPr lang="en-US" sz="2000" dirty="0" smtClean="0"/>
          </a:p>
          <a:p>
            <a:pPr lvl="0" algn="just"/>
            <a:r>
              <a:rPr lang="en-US" sz="2000" dirty="0" smtClean="0"/>
              <a:t>Cash flows are made with respect to the company from the investor’s perspective to keep calculation simple i.e. outflow first and then inflow at the end. </a:t>
            </a:r>
          </a:p>
          <a:p>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Redeemable debentures</a:t>
            </a:r>
            <a:endParaRPr lang="en-US" sz="3200" dirty="0"/>
          </a:p>
        </p:txBody>
      </p:sp>
      <p:pic>
        <p:nvPicPr>
          <p:cNvPr id="3074" name="Picture 2"/>
          <p:cNvPicPr>
            <a:picLocks noGrp="1" noChangeAspect="1" noChangeArrowheads="1"/>
          </p:cNvPicPr>
          <p:nvPr>
            <p:ph idx="1"/>
          </p:nvPr>
        </p:nvPicPr>
        <p:blipFill>
          <a:blip r:embed="rId3"/>
          <a:srcRect/>
          <a:stretch>
            <a:fillRect/>
          </a:stretch>
        </p:blipFill>
        <p:spPr bwMode="auto">
          <a:xfrm>
            <a:off x="838200" y="2057400"/>
            <a:ext cx="670560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A company has in issue £200,000 7% debentures redeemable at a premium of 5% on 31 December 19X6. Interest is paid annually on the debentures on 31 December. It is currently 1 January 19X3 and the debentures are trading at £98 ex interest. Corporation tax is 33%.</a:t>
            </a:r>
          </a:p>
          <a:p>
            <a:endParaRPr lang="en-US" sz="2000" dirty="0" smtClean="0"/>
          </a:p>
          <a:p>
            <a:pPr>
              <a:buNone/>
            </a:pPr>
            <a:r>
              <a:rPr lang="en-US" sz="2000" dirty="0" smtClean="0"/>
              <a:t>	What is the cost of debt for this company?</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Solution</a:t>
            </a:r>
            <a:endParaRPr lang="en-US" sz="3200" dirty="0"/>
          </a:p>
        </p:txBody>
      </p:sp>
      <p:pic>
        <p:nvPicPr>
          <p:cNvPr id="3074" name="Picture 2"/>
          <p:cNvPicPr>
            <a:picLocks noGrp="1" noChangeAspect="1" noChangeArrowheads="1"/>
          </p:cNvPicPr>
          <p:nvPr>
            <p:ph idx="1"/>
          </p:nvPr>
        </p:nvPicPr>
        <p:blipFill>
          <a:blip r:embed="rId3"/>
          <a:srcRect/>
          <a:stretch>
            <a:fillRect/>
          </a:stretch>
        </p:blipFill>
        <p:spPr bwMode="auto">
          <a:xfrm>
            <a:off x="1143000" y="1447800"/>
            <a:ext cx="53340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Redeemable debentures</a:t>
            </a:r>
            <a:endParaRPr lang="en-US" sz="3200" dirty="0"/>
          </a:p>
        </p:txBody>
      </p:sp>
      <p:sp>
        <p:nvSpPr>
          <p:cNvPr id="3" name="Content Placeholder 2"/>
          <p:cNvSpPr>
            <a:spLocks noGrp="1"/>
          </p:cNvSpPr>
          <p:nvPr>
            <p:ph idx="1"/>
          </p:nvPr>
        </p:nvSpPr>
        <p:spPr>
          <a:xfrm>
            <a:off x="457200" y="1600201"/>
            <a:ext cx="8229600" cy="2133600"/>
          </a:xfrm>
        </p:spPr>
        <p:txBody>
          <a:bodyPr>
            <a:normAutofit/>
          </a:bodyPr>
          <a:lstStyle/>
          <a:p>
            <a:r>
              <a:rPr lang="en-US" sz="2000" dirty="0" smtClean="0"/>
              <a:t>Care should be taken not to confuse the required return of the debenture holders with the cost of debt of the company.</a:t>
            </a:r>
          </a:p>
          <a:p>
            <a:endParaRPr lang="en-US" sz="2000" dirty="0" smtClean="0"/>
          </a:p>
          <a:p>
            <a:r>
              <a:rPr lang="en-US" sz="2000" dirty="0" smtClean="0"/>
              <a:t>The required return of the debenture holders is used to determine the ex interest market value of the debentures using the dividend valuation model.</a:t>
            </a:r>
          </a:p>
          <a:p>
            <a:endParaRPr lang="en-US" sz="2000" dirty="0" smtClean="0"/>
          </a:p>
          <a:p>
            <a:endParaRPr lang="en-US" sz="2000" dirty="0" smtClean="0"/>
          </a:p>
        </p:txBody>
      </p:sp>
      <p:sp>
        <p:nvSpPr>
          <p:cNvPr id="4" name="Content Placeholder 2"/>
          <p:cNvSpPr txBox="1">
            <a:spLocks/>
          </p:cNvSpPr>
          <p:nvPr/>
        </p:nvSpPr>
        <p:spPr>
          <a:xfrm>
            <a:off x="381000" y="4953000"/>
            <a:ext cx="8229600" cy="1066800"/>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cost of debt of the company is then determined by finding the IRR of the market value, net of tax interest payments and redemption value.</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4098" name="Picture 2"/>
          <p:cNvPicPr>
            <a:picLocks noChangeAspect="1" noChangeArrowheads="1"/>
          </p:cNvPicPr>
          <p:nvPr/>
        </p:nvPicPr>
        <p:blipFill>
          <a:blip r:embed="rId2"/>
          <a:srcRect/>
          <a:stretch>
            <a:fillRect/>
          </a:stretch>
        </p:blipFill>
        <p:spPr bwMode="auto">
          <a:xfrm>
            <a:off x="990600" y="3657600"/>
            <a:ext cx="69342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debt - revision</a:t>
            </a:r>
            <a:endParaRPr lang="en-US" sz="3200" dirty="0"/>
          </a:p>
        </p:txBody>
      </p:sp>
      <p:pic>
        <p:nvPicPr>
          <p:cNvPr id="2050" name="Picture 2"/>
          <p:cNvPicPr>
            <a:picLocks noGrp="1" noChangeAspect="1" noChangeArrowheads="1"/>
          </p:cNvPicPr>
          <p:nvPr>
            <p:ph idx="1"/>
          </p:nvPr>
        </p:nvPicPr>
        <p:blipFill>
          <a:blip r:embed="rId2"/>
          <a:srcRect/>
          <a:stretch>
            <a:fillRect/>
          </a:stretch>
        </p:blipFill>
        <p:spPr bwMode="auto">
          <a:xfrm>
            <a:off x="1219200" y="1676400"/>
            <a:ext cx="7010400" cy="3276600"/>
          </a:xfrm>
          <a:prstGeom prst="rect">
            <a:avLst/>
          </a:prstGeom>
          <a:noFill/>
          <a:ln w="9525">
            <a:noFill/>
            <a:miter lim="800000"/>
            <a:headEnd/>
            <a:tailEnd/>
          </a:ln>
        </p:spPr>
      </p:pic>
      <p:sp>
        <p:nvSpPr>
          <p:cNvPr id="5" name="Content Placeholder 2"/>
          <p:cNvSpPr txBox="1">
            <a:spLocks/>
          </p:cNvSpPr>
          <p:nvPr/>
        </p:nvSpPr>
        <p:spPr>
          <a:xfrm>
            <a:off x="457200" y="5105400"/>
            <a:ext cx="8229600" cy="1020763"/>
          </a:xfrm>
          <a:prstGeom prst="rect">
            <a:avLst/>
          </a:prstGeom>
        </p:spPr>
        <p:txBody>
          <a:bodyPr vert="horz" lIns="91440" tIns="45720" rIns="91440" bIns="45720" rtlCol="0">
            <a:normAutofit fontScale="92500" lnSpcReduction="20000"/>
          </a:bodyPr>
          <a:lstStyle/>
          <a:p>
            <a:pPr algn="just"/>
            <a:r>
              <a:rPr lang="en-US" sz="2000" dirty="0" smtClean="0"/>
              <a:t>It has been agreed that if interest accrued on a debt would not be paid for some time, then such accrued interest would form part of MV of debt.  There is no tax benefit of interest payment on preference shares hence gross interest payments are calculated &amp; </a:t>
            </a:r>
            <a:r>
              <a:rPr lang="en-US" sz="2000" dirty="0" err="1" smtClean="0"/>
              <a:t>Kd</a:t>
            </a:r>
            <a:r>
              <a:rPr lang="en-US" sz="2000" dirty="0" smtClean="0"/>
              <a:t> is automatically post tax</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200" b="1" u="sng" dirty="0" smtClean="0"/>
              <a:t>Calculation of ‘D’</a:t>
            </a:r>
            <a:r>
              <a:rPr lang="en-US" sz="3200" dirty="0" smtClean="0"/>
              <a:t/>
            </a:r>
            <a:br>
              <a:rPr lang="en-US" sz="3200" dirty="0" smtClean="0"/>
            </a:br>
            <a:endParaRPr lang="en-US" sz="3200" dirty="0"/>
          </a:p>
        </p:txBody>
      </p:sp>
      <p:graphicFrame>
        <p:nvGraphicFramePr>
          <p:cNvPr id="5" name="Table 4"/>
          <p:cNvGraphicFramePr>
            <a:graphicFrameLocks noGrp="1"/>
          </p:cNvGraphicFramePr>
          <p:nvPr/>
        </p:nvGraphicFramePr>
        <p:xfrm>
          <a:off x="838200" y="1630680"/>
          <a:ext cx="8001000" cy="3688080"/>
        </p:xfrm>
        <a:graphic>
          <a:graphicData uri="http://schemas.openxmlformats.org/drawingml/2006/table">
            <a:tbl>
              <a:tblPr>
                <a:tableStyleId>{35758FB7-9AC5-4552-8A53-C91805E547FA}</a:tableStyleId>
              </a:tblPr>
              <a:tblGrid>
                <a:gridCol w="4000500"/>
                <a:gridCol w="4000500"/>
              </a:tblGrid>
              <a:tr h="246647">
                <a:tc>
                  <a:txBody>
                    <a:bodyPr/>
                    <a:lstStyle/>
                    <a:p>
                      <a:pPr marL="0" marR="0" algn="ctr">
                        <a:spcBef>
                          <a:spcPts val="0"/>
                        </a:spcBef>
                        <a:spcAft>
                          <a:spcPts val="0"/>
                        </a:spcAft>
                      </a:pPr>
                      <a:r>
                        <a:rPr lang="en-US" sz="1800" b="1" dirty="0"/>
                        <a:t>Irredeemable debt</a:t>
                      </a:r>
                      <a:endParaRPr lang="en-US" sz="1800" b="1" dirty="0">
                        <a:latin typeface="Calibri"/>
                        <a:ea typeface="Calibri"/>
                        <a:cs typeface="Times New Roman"/>
                      </a:endParaRPr>
                    </a:p>
                  </a:txBody>
                  <a:tcPr marL="49831" marR="49831" marT="0" marB="0"/>
                </a:tc>
                <a:tc>
                  <a:txBody>
                    <a:bodyPr/>
                    <a:lstStyle/>
                    <a:p>
                      <a:pPr marL="0" marR="0" algn="ctr">
                        <a:spcBef>
                          <a:spcPts val="0"/>
                        </a:spcBef>
                        <a:spcAft>
                          <a:spcPts val="0"/>
                        </a:spcAft>
                      </a:pPr>
                      <a:r>
                        <a:rPr lang="en-US" sz="1800" b="1" dirty="0"/>
                        <a:t>Redeemable debt</a:t>
                      </a:r>
                      <a:endParaRPr lang="en-US" sz="1800" b="1" dirty="0">
                        <a:latin typeface="Calibri"/>
                        <a:ea typeface="Calibri"/>
                        <a:cs typeface="Times New Roman"/>
                      </a:endParaRPr>
                    </a:p>
                  </a:txBody>
                  <a:tcPr marL="49831" marR="49831" marT="0" marB="0"/>
                </a:tc>
              </a:tr>
              <a:tr h="2877553">
                <a:tc>
                  <a:txBody>
                    <a:bodyPr/>
                    <a:lstStyle/>
                    <a:p>
                      <a:pPr marL="0" marR="0" algn="just">
                        <a:spcBef>
                          <a:spcPts val="0"/>
                        </a:spcBef>
                        <a:spcAft>
                          <a:spcPts val="0"/>
                        </a:spcAft>
                      </a:pPr>
                      <a:endParaRPr lang="en-US" sz="1400" dirty="0" smtClean="0"/>
                    </a:p>
                    <a:p>
                      <a:pPr marL="0" marR="0" algn="just">
                        <a:spcBef>
                          <a:spcPts val="0"/>
                        </a:spcBef>
                        <a:spcAft>
                          <a:spcPts val="0"/>
                        </a:spcAft>
                      </a:pPr>
                      <a:r>
                        <a:rPr lang="en-US" sz="1400" b="1" dirty="0" smtClean="0"/>
                        <a:t>Calculation </a:t>
                      </a:r>
                      <a:r>
                        <a:rPr lang="en-US" sz="1400" b="1" dirty="0"/>
                        <a:t>of ‘D</a:t>
                      </a:r>
                      <a:r>
                        <a:rPr lang="en-US" sz="1400" b="1" dirty="0" smtClean="0"/>
                        <a:t>’</a:t>
                      </a:r>
                    </a:p>
                    <a:p>
                      <a:pPr marL="0" marR="0" algn="just">
                        <a:spcBef>
                          <a:spcPts val="0"/>
                        </a:spcBef>
                        <a:spcAft>
                          <a:spcPts val="0"/>
                        </a:spcAft>
                      </a:pPr>
                      <a:endParaRPr lang="en-US" sz="1400" dirty="0"/>
                    </a:p>
                    <a:p>
                      <a:pPr marL="0" marR="0" algn="just">
                        <a:spcBef>
                          <a:spcPts val="0"/>
                        </a:spcBef>
                        <a:spcAft>
                          <a:spcPts val="0"/>
                        </a:spcAft>
                      </a:pPr>
                      <a:r>
                        <a:rPr lang="en-US" sz="1400" dirty="0"/>
                        <a:t>The only cash flow in irredeemable debt is the </a:t>
                      </a:r>
                      <a:r>
                        <a:rPr lang="en-US" sz="1400" dirty="0" smtClean="0"/>
                        <a:t>interest </a:t>
                      </a:r>
                      <a:r>
                        <a:rPr lang="en-US" sz="1400" dirty="0"/>
                        <a:t>payments (Coupon rate x Face value of the debt). D can be calculated by discounting pre-tax interest cash flows at a pre tax </a:t>
                      </a:r>
                      <a:r>
                        <a:rPr lang="en-US" sz="1400" dirty="0" err="1"/>
                        <a:t>Kd</a:t>
                      </a:r>
                      <a:r>
                        <a:rPr lang="en-US" sz="1400" dirty="0"/>
                        <a:t> or discounting post tax interest cash flows with a post tax </a:t>
                      </a:r>
                      <a:r>
                        <a:rPr lang="en-US" sz="1400" dirty="0" err="1"/>
                        <a:t>Kd</a:t>
                      </a:r>
                      <a:r>
                        <a:rPr lang="en-US" sz="1400" dirty="0"/>
                        <a:t> (</a:t>
                      </a:r>
                      <a:r>
                        <a:rPr lang="en-US" sz="1400" dirty="0" err="1"/>
                        <a:t>Kd</a:t>
                      </a:r>
                      <a:r>
                        <a:rPr lang="en-US" sz="1400" dirty="0"/>
                        <a:t> x (1-t) would suffice the need</a:t>
                      </a:r>
                      <a:r>
                        <a:rPr lang="en-US" sz="1400" dirty="0" smtClean="0"/>
                        <a:t>).</a:t>
                      </a:r>
                    </a:p>
                    <a:p>
                      <a:pPr marL="0" marR="0" algn="just">
                        <a:spcBef>
                          <a:spcPts val="0"/>
                        </a:spcBef>
                        <a:spcAft>
                          <a:spcPts val="0"/>
                        </a:spcAft>
                      </a:pPr>
                      <a:endParaRPr lang="en-US" sz="1400" dirty="0"/>
                    </a:p>
                  </a:txBody>
                  <a:tcPr marL="49831" marR="49831" marT="0" marB="0"/>
                </a:tc>
                <a:tc>
                  <a:txBody>
                    <a:bodyPr/>
                    <a:lstStyle/>
                    <a:p>
                      <a:pPr marL="0" marR="0" algn="just">
                        <a:spcBef>
                          <a:spcPts val="0"/>
                        </a:spcBef>
                        <a:spcAft>
                          <a:spcPts val="0"/>
                        </a:spcAft>
                      </a:pPr>
                      <a:endParaRPr lang="en-US" sz="1400" dirty="0" smtClean="0"/>
                    </a:p>
                    <a:p>
                      <a:pPr marL="0" marR="0" algn="just">
                        <a:spcBef>
                          <a:spcPts val="0"/>
                        </a:spcBef>
                        <a:spcAft>
                          <a:spcPts val="0"/>
                        </a:spcAft>
                      </a:pPr>
                      <a:r>
                        <a:rPr lang="en-US" sz="1400" b="1" dirty="0" smtClean="0"/>
                        <a:t>Calculation </a:t>
                      </a:r>
                      <a:r>
                        <a:rPr lang="en-US" sz="1400" b="1" dirty="0"/>
                        <a:t>of ‘D</a:t>
                      </a:r>
                      <a:r>
                        <a:rPr lang="en-US" sz="1400" b="1" dirty="0" smtClean="0"/>
                        <a:t>’</a:t>
                      </a:r>
                    </a:p>
                    <a:p>
                      <a:pPr marL="0" marR="0" algn="just">
                        <a:spcBef>
                          <a:spcPts val="0"/>
                        </a:spcBef>
                        <a:spcAft>
                          <a:spcPts val="0"/>
                        </a:spcAft>
                      </a:pPr>
                      <a:endParaRPr lang="en-US" sz="1400" dirty="0"/>
                    </a:p>
                    <a:p>
                      <a:pPr marL="0" marR="0" algn="just">
                        <a:spcBef>
                          <a:spcPts val="0"/>
                        </a:spcBef>
                        <a:spcAft>
                          <a:spcPts val="0"/>
                        </a:spcAft>
                      </a:pPr>
                      <a:r>
                        <a:rPr lang="en-US" sz="1400" dirty="0"/>
                        <a:t>The value of D can be calculated by plotting the cash flows (Interest – Coupon rate x Face value of the </a:t>
                      </a:r>
                      <a:r>
                        <a:rPr lang="en-US" sz="1400" dirty="0" err="1"/>
                        <a:t>deb</a:t>
                      </a:r>
                      <a:r>
                        <a:rPr lang="en-US" sz="1400" dirty="0"/>
                        <a:t>) of the debt, including the redemption of the debt. The </a:t>
                      </a:r>
                      <a:r>
                        <a:rPr lang="en-US" sz="1400" dirty="0" err="1"/>
                        <a:t>cashflows</a:t>
                      </a:r>
                      <a:r>
                        <a:rPr lang="en-US" sz="1400" dirty="0"/>
                        <a:t> should however, be from the investors perspective to keep calculation simple. These </a:t>
                      </a:r>
                      <a:r>
                        <a:rPr lang="en-US" sz="1400" dirty="0" err="1"/>
                        <a:t>cashflows</a:t>
                      </a:r>
                      <a:r>
                        <a:rPr lang="en-US" sz="1400" dirty="0"/>
                        <a:t> should be pre-tax, or if investor’s tax rate is given then post tax by the rate of tax of the investor. Discount these cash flows at the pre tax market rate (</a:t>
                      </a:r>
                      <a:r>
                        <a:rPr lang="en-US" sz="1400" dirty="0" err="1"/>
                        <a:t>kd</a:t>
                      </a:r>
                      <a:r>
                        <a:rPr lang="en-US" sz="1400" dirty="0"/>
                        <a:t>). The present value of these cash flows will be the market value of the debt</a:t>
                      </a:r>
                      <a:r>
                        <a:rPr lang="en-US" sz="1400" dirty="0" smtClean="0"/>
                        <a:t>.</a:t>
                      </a:r>
                    </a:p>
                    <a:p>
                      <a:pPr marL="0" marR="0" algn="just">
                        <a:spcBef>
                          <a:spcPts val="0"/>
                        </a:spcBef>
                        <a:spcAft>
                          <a:spcPts val="0"/>
                        </a:spcAft>
                      </a:pPr>
                      <a:endParaRPr lang="en-US" sz="1400" dirty="0"/>
                    </a:p>
                    <a:p>
                      <a:pPr marL="0" marR="0" algn="just">
                        <a:spcBef>
                          <a:spcPts val="0"/>
                        </a:spcBef>
                        <a:spcAft>
                          <a:spcPts val="0"/>
                        </a:spcAft>
                      </a:pPr>
                      <a:endParaRPr lang="en-US" sz="1400" dirty="0">
                        <a:latin typeface="Calibri"/>
                        <a:ea typeface="Calibri"/>
                        <a:cs typeface="Times New Roman"/>
                      </a:endParaRPr>
                    </a:p>
                  </a:txBody>
                  <a:tcPr marL="49831" marR="49831" marT="0" marB="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Calculation of ‘</a:t>
            </a:r>
            <a:r>
              <a:rPr lang="en-US" b="1" u="sng" dirty="0" err="1" smtClean="0"/>
              <a:t>Kd</a:t>
            </a:r>
            <a:r>
              <a:rPr lang="en-US" b="1" u="sng" dirty="0" smtClean="0"/>
              <a:t>’</a:t>
            </a:r>
            <a:r>
              <a:rPr lang="en-US" dirty="0" smtClean="0"/>
              <a:t/>
            </a:r>
            <a:br>
              <a:rPr lang="en-US" dirty="0" smtClean="0"/>
            </a:br>
            <a:endParaRPr lang="en-US" dirty="0"/>
          </a:p>
        </p:txBody>
      </p:sp>
      <p:graphicFrame>
        <p:nvGraphicFramePr>
          <p:cNvPr id="5" name="Table 4"/>
          <p:cNvGraphicFramePr>
            <a:graphicFrameLocks noGrp="1"/>
          </p:cNvGraphicFramePr>
          <p:nvPr/>
        </p:nvGraphicFramePr>
        <p:xfrm>
          <a:off x="685800" y="1714431"/>
          <a:ext cx="8001000" cy="4556760"/>
        </p:xfrm>
        <a:graphic>
          <a:graphicData uri="http://schemas.openxmlformats.org/drawingml/2006/table">
            <a:tbl>
              <a:tblPr>
                <a:tableStyleId>{35758FB7-9AC5-4552-8A53-C91805E547FA}</a:tableStyleId>
              </a:tblPr>
              <a:tblGrid>
                <a:gridCol w="4000500"/>
                <a:gridCol w="4000500"/>
              </a:tblGrid>
              <a:tr h="175191">
                <a:tc>
                  <a:txBody>
                    <a:bodyPr/>
                    <a:lstStyle/>
                    <a:p>
                      <a:pPr marL="0" marR="0" algn="ctr">
                        <a:spcBef>
                          <a:spcPts val="0"/>
                        </a:spcBef>
                        <a:spcAft>
                          <a:spcPts val="0"/>
                        </a:spcAft>
                      </a:pPr>
                      <a:r>
                        <a:rPr lang="en-US" sz="1800" b="1" dirty="0"/>
                        <a:t>Irredeemable debt</a:t>
                      </a:r>
                      <a:endParaRPr lang="en-US" sz="1800" b="1" dirty="0">
                        <a:latin typeface="Calibri"/>
                        <a:ea typeface="Calibri"/>
                        <a:cs typeface="Times New Roman"/>
                      </a:endParaRPr>
                    </a:p>
                  </a:txBody>
                  <a:tcPr marL="49831" marR="49831" marT="0" marB="0"/>
                </a:tc>
                <a:tc>
                  <a:txBody>
                    <a:bodyPr/>
                    <a:lstStyle/>
                    <a:p>
                      <a:pPr marL="0" marR="0" algn="ctr">
                        <a:spcBef>
                          <a:spcPts val="0"/>
                        </a:spcBef>
                        <a:spcAft>
                          <a:spcPts val="0"/>
                        </a:spcAft>
                      </a:pPr>
                      <a:r>
                        <a:rPr lang="en-US" sz="1800" b="1" dirty="0"/>
                        <a:t>Redeemable debt</a:t>
                      </a:r>
                      <a:endParaRPr lang="en-US" sz="1800" b="1" dirty="0">
                        <a:latin typeface="Calibri"/>
                        <a:ea typeface="Calibri"/>
                        <a:cs typeface="Times New Roman"/>
                      </a:endParaRPr>
                    </a:p>
                  </a:txBody>
                  <a:tcPr marL="49831" marR="49831" marT="0" marB="0"/>
                </a:tc>
              </a:tr>
              <a:tr h="4107249">
                <a:tc>
                  <a:txBody>
                    <a:bodyPr/>
                    <a:lstStyle/>
                    <a:p>
                      <a:pPr marL="0" marR="0" algn="just">
                        <a:spcBef>
                          <a:spcPts val="0"/>
                        </a:spcBef>
                        <a:spcAft>
                          <a:spcPts val="0"/>
                        </a:spcAft>
                      </a:pPr>
                      <a:endParaRPr lang="en-US" sz="1400" b="1" dirty="0" smtClean="0"/>
                    </a:p>
                    <a:p>
                      <a:pPr marL="0" marR="0" algn="just">
                        <a:spcBef>
                          <a:spcPts val="0"/>
                        </a:spcBef>
                        <a:spcAft>
                          <a:spcPts val="0"/>
                        </a:spcAft>
                      </a:pPr>
                      <a:r>
                        <a:rPr lang="en-US" sz="1400" b="1" dirty="0" smtClean="0"/>
                        <a:t>Calculation </a:t>
                      </a:r>
                      <a:r>
                        <a:rPr lang="en-US" sz="1400" b="1" dirty="0"/>
                        <a:t>of ‘</a:t>
                      </a:r>
                      <a:r>
                        <a:rPr lang="en-US" sz="1400" b="1" dirty="0" err="1"/>
                        <a:t>Kd</a:t>
                      </a:r>
                      <a:r>
                        <a:rPr lang="en-US" sz="1400" b="1" dirty="0" smtClean="0"/>
                        <a:t>’</a:t>
                      </a:r>
                    </a:p>
                    <a:p>
                      <a:pPr marL="0" marR="0" algn="just">
                        <a:spcBef>
                          <a:spcPts val="0"/>
                        </a:spcBef>
                        <a:spcAft>
                          <a:spcPts val="0"/>
                        </a:spcAft>
                      </a:pPr>
                      <a:endParaRPr lang="en-US" sz="1400" dirty="0"/>
                    </a:p>
                    <a:p>
                      <a:pPr marL="0" marR="0" algn="just">
                        <a:spcBef>
                          <a:spcPts val="0"/>
                        </a:spcBef>
                        <a:spcAft>
                          <a:spcPts val="0"/>
                        </a:spcAft>
                      </a:pPr>
                      <a:r>
                        <a:rPr lang="en-US" sz="1400" dirty="0"/>
                        <a:t>Since interest (Coupon rate x Face value of the debt) is the only cash flow and D is given, the IRR of the cash flows is </a:t>
                      </a:r>
                      <a:r>
                        <a:rPr lang="en-US" sz="1400" dirty="0" err="1"/>
                        <a:t>Kd</a:t>
                      </a:r>
                      <a:r>
                        <a:rPr lang="en-US" sz="1400" dirty="0"/>
                        <a:t>. In other words, if the interest cash flow is divided by the market value of the debt, the </a:t>
                      </a:r>
                      <a:r>
                        <a:rPr lang="en-US" sz="1400" dirty="0" err="1"/>
                        <a:t>Kd</a:t>
                      </a:r>
                      <a:r>
                        <a:rPr lang="en-US" sz="1400" dirty="0"/>
                        <a:t> is obtained, pre tax or post tax would depend on the status of the cash flow.</a:t>
                      </a:r>
                      <a:endParaRPr lang="en-US" sz="1400" dirty="0">
                        <a:latin typeface="Calibri"/>
                        <a:ea typeface="Calibri"/>
                        <a:cs typeface="Times New Roman"/>
                      </a:endParaRPr>
                    </a:p>
                  </a:txBody>
                  <a:tcPr marL="49831" marR="49831" marT="0" marB="0"/>
                </a:tc>
                <a:tc>
                  <a:txBody>
                    <a:bodyPr/>
                    <a:lstStyle/>
                    <a:p>
                      <a:pPr marL="0" marR="0" algn="just">
                        <a:spcBef>
                          <a:spcPts val="0"/>
                        </a:spcBef>
                        <a:spcAft>
                          <a:spcPts val="0"/>
                        </a:spcAft>
                      </a:pPr>
                      <a:endParaRPr lang="en-US" sz="1400" b="1" dirty="0" smtClean="0"/>
                    </a:p>
                    <a:p>
                      <a:pPr marL="0" marR="0" algn="just">
                        <a:spcBef>
                          <a:spcPts val="0"/>
                        </a:spcBef>
                        <a:spcAft>
                          <a:spcPts val="0"/>
                        </a:spcAft>
                      </a:pPr>
                      <a:r>
                        <a:rPr lang="en-US" sz="1400" b="1" dirty="0" smtClean="0"/>
                        <a:t>Calculation </a:t>
                      </a:r>
                      <a:r>
                        <a:rPr lang="en-US" sz="1400" b="1" dirty="0"/>
                        <a:t>of ‘</a:t>
                      </a:r>
                      <a:r>
                        <a:rPr lang="en-US" sz="1400" b="1" dirty="0" err="1"/>
                        <a:t>Kd</a:t>
                      </a:r>
                      <a:r>
                        <a:rPr lang="en-US" sz="1400" b="1" dirty="0"/>
                        <a:t>’ (for the company</a:t>
                      </a:r>
                      <a:r>
                        <a:rPr lang="en-US" sz="1400" b="1" dirty="0" smtClean="0"/>
                        <a:t>)</a:t>
                      </a:r>
                    </a:p>
                    <a:p>
                      <a:pPr marL="0" marR="0" algn="just">
                        <a:spcBef>
                          <a:spcPts val="0"/>
                        </a:spcBef>
                        <a:spcAft>
                          <a:spcPts val="0"/>
                        </a:spcAft>
                      </a:pPr>
                      <a:endParaRPr lang="en-US" sz="1400" dirty="0"/>
                    </a:p>
                    <a:p>
                      <a:pPr marL="0" marR="0" algn="just">
                        <a:spcBef>
                          <a:spcPts val="0"/>
                        </a:spcBef>
                        <a:spcAft>
                          <a:spcPts val="0"/>
                        </a:spcAft>
                      </a:pPr>
                      <a:r>
                        <a:rPr lang="en-US" sz="1400" dirty="0" err="1"/>
                        <a:t>Kd</a:t>
                      </a:r>
                      <a:r>
                        <a:rPr lang="en-US" sz="1400" dirty="0"/>
                        <a:t> for the company is always post tax (using the tax rate of the company). However, it cannot be made post tax by </a:t>
                      </a:r>
                      <a:r>
                        <a:rPr lang="en-US" sz="1400" dirty="0" err="1"/>
                        <a:t>Kd</a:t>
                      </a:r>
                      <a:r>
                        <a:rPr lang="en-US" sz="1400" dirty="0"/>
                        <a:t> x (1-t). For determining the </a:t>
                      </a:r>
                      <a:r>
                        <a:rPr lang="en-US" sz="1400" dirty="0" err="1"/>
                        <a:t>Kd</a:t>
                      </a:r>
                      <a:r>
                        <a:rPr lang="en-US" sz="1400" dirty="0"/>
                        <a:t>, plot the debt cash flows from the investor’s perspective, including the redemption of the debt. Put the market value of the Debt as determined above. The IRR of these cash flows will be the post tax </a:t>
                      </a:r>
                      <a:r>
                        <a:rPr lang="en-US" sz="1400" dirty="0" err="1"/>
                        <a:t>Kd</a:t>
                      </a:r>
                      <a:r>
                        <a:rPr lang="en-US" sz="1400" dirty="0"/>
                        <a:t> of the debt for the company.</a:t>
                      </a:r>
                    </a:p>
                    <a:p>
                      <a:pPr marL="342900" marR="0" lvl="0" indent="-342900" algn="just">
                        <a:spcBef>
                          <a:spcPts val="600"/>
                        </a:spcBef>
                        <a:spcAft>
                          <a:spcPts val="600"/>
                        </a:spcAft>
                        <a:buFont typeface="Wingdings"/>
                        <a:buChar char=""/>
                      </a:pPr>
                      <a:r>
                        <a:rPr lang="en-US" sz="1400" dirty="0"/>
                        <a:t>Present value of all cash flows (other than initial Year ‘0’ one) @ ‘</a:t>
                      </a:r>
                      <a:r>
                        <a:rPr lang="en-US" sz="1400" dirty="0" err="1"/>
                        <a:t>Kd</a:t>
                      </a:r>
                      <a:r>
                        <a:rPr lang="en-US" sz="1400" dirty="0"/>
                        <a:t>’</a:t>
                      </a:r>
                    </a:p>
                    <a:p>
                      <a:pPr marL="342900" marR="0" lvl="0" indent="-342900" algn="just">
                        <a:spcBef>
                          <a:spcPts val="600"/>
                        </a:spcBef>
                        <a:spcAft>
                          <a:spcPts val="600"/>
                        </a:spcAft>
                        <a:buFont typeface="Wingdings"/>
                        <a:buChar char=""/>
                      </a:pPr>
                      <a:r>
                        <a:rPr lang="en-US" sz="1400" dirty="0" err="1"/>
                        <a:t>Kd</a:t>
                      </a:r>
                      <a:r>
                        <a:rPr lang="en-US" sz="1400" dirty="0"/>
                        <a:t> is determined by calculating the IRR of the cash flows with initial cash flow in year ‘0’ equal to the Market value of Debt ‘D’ – Also see the concept of ‘Simple Annualized Return’ below for the starting point of calculating the IRR. </a:t>
                      </a:r>
                      <a:endParaRPr lang="en-US" sz="1400" dirty="0">
                        <a:latin typeface="Calibri"/>
                        <a:ea typeface="Calibri"/>
                        <a:cs typeface="Times New Roman"/>
                      </a:endParaRPr>
                    </a:p>
                  </a:txBody>
                  <a:tcPr marL="49831" marR="49831"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A company has 8% debentures redeemable at a 5% premium in ten years.</a:t>
            </a:r>
          </a:p>
          <a:p>
            <a:endParaRPr lang="en-US" sz="2000" dirty="0" smtClean="0"/>
          </a:p>
          <a:p>
            <a:pPr>
              <a:buNone/>
            </a:pPr>
            <a:r>
              <a:rPr lang="en-US" sz="2000" dirty="0" smtClean="0"/>
              <a:t>	Debenture-holders require a return of 10%.</a:t>
            </a:r>
          </a:p>
          <a:p>
            <a:endParaRPr lang="en-US" sz="2000" dirty="0" smtClean="0"/>
          </a:p>
          <a:p>
            <a:pPr>
              <a:buNone/>
            </a:pPr>
            <a:r>
              <a:rPr lang="en-US" sz="2000" dirty="0" smtClean="0"/>
              <a:t>	What is the cost to the company? Corporation tax is 33%.</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Solution</a:t>
            </a:r>
            <a:endParaRPr lang="en-US" sz="3200" dirty="0"/>
          </a:p>
        </p:txBody>
      </p:sp>
      <p:pic>
        <p:nvPicPr>
          <p:cNvPr id="4098" name="Picture 2"/>
          <p:cNvPicPr>
            <a:picLocks noGrp="1" noChangeAspect="1" noChangeArrowheads="1"/>
          </p:cNvPicPr>
          <p:nvPr>
            <p:ph idx="1"/>
          </p:nvPr>
        </p:nvPicPr>
        <p:blipFill>
          <a:blip r:embed="rId3"/>
          <a:srcRect/>
          <a:stretch>
            <a:fillRect/>
          </a:stretch>
        </p:blipFill>
        <p:spPr bwMode="auto">
          <a:xfrm>
            <a:off x="838200" y="1447800"/>
            <a:ext cx="5943600"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DEBT – half yearly interest payments</a:t>
            </a:r>
            <a:endParaRPr lang="en-US" sz="3200" dirty="0"/>
          </a:p>
        </p:txBody>
      </p:sp>
      <p:sp>
        <p:nvSpPr>
          <p:cNvPr id="3" name="Content Placeholder 2"/>
          <p:cNvSpPr>
            <a:spLocks noGrp="1"/>
          </p:cNvSpPr>
          <p:nvPr>
            <p:ph idx="1"/>
          </p:nvPr>
        </p:nvSpPr>
        <p:spPr/>
        <p:txBody>
          <a:bodyPr>
            <a:normAutofit/>
          </a:bodyPr>
          <a:lstStyle/>
          <a:p>
            <a:r>
              <a:rPr lang="en-US" sz="2000" dirty="0" smtClean="0"/>
              <a:t>In practice debenture interest will tend to be paid every six months rather than annually. This practical aspect can be built into our calculations for cost of debt.</a:t>
            </a:r>
          </a:p>
          <a:p>
            <a:endParaRPr lang="en-US" sz="2000" dirty="0" smtClean="0"/>
          </a:p>
          <a:p>
            <a:r>
              <a:rPr lang="en-US" sz="2000" dirty="0" smtClean="0"/>
              <a:t>If interest payments are being made every 6 months then when the IRR of the debenture cash flows is calculated it should be done on the basis of a single time period being 6 months.</a:t>
            </a:r>
          </a:p>
          <a:p>
            <a:endParaRPr lang="en-US" sz="2000" dirty="0" smtClean="0"/>
          </a:p>
          <a:p>
            <a:r>
              <a:rPr lang="en-US" sz="2000" dirty="0" smtClean="0"/>
              <a:t>The IRR, or cost of debt, will then be a 6 monthly cost of debt and must be adjusted to determine the annual cost of debt.</a:t>
            </a: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Example</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A company has in issue 6% debentures the interest on which is paid on 30 June and 31 December each year. The debentures are redeemable at par on 31 December 19X9. It is now 1 January 19X7 and the debentures are quoted at 96% ex interest.</a:t>
            </a:r>
          </a:p>
          <a:p>
            <a:endParaRPr lang="en-US" sz="2000" dirty="0" smtClean="0"/>
          </a:p>
          <a:p>
            <a:pPr>
              <a:buNone/>
            </a:pPr>
            <a:r>
              <a:rPr lang="en-US" sz="2000" dirty="0" smtClean="0"/>
              <a:t>	What is the annual cost of debt for the company? Ignore corporation tax.</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Solution</a:t>
            </a:r>
            <a:endParaRPr lang="en-US" sz="3200" dirty="0"/>
          </a:p>
        </p:txBody>
      </p:sp>
      <p:pic>
        <p:nvPicPr>
          <p:cNvPr id="5122" name="Picture 2"/>
          <p:cNvPicPr>
            <a:picLocks noGrp="1" noChangeAspect="1" noChangeArrowheads="1"/>
          </p:cNvPicPr>
          <p:nvPr>
            <p:ph idx="1"/>
          </p:nvPr>
        </p:nvPicPr>
        <p:blipFill>
          <a:blip r:embed="rId3"/>
          <a:srcRect/>
          <a:stretch>
            <a:fillRect/>
          </a:stretch>
        </p:blipFill>
        <p:spPr bwMode="auto">
          <a:xfrm>
            <a:off x="1066800" y="1371600"/>
            <a:ext cx="5257800" cy="2209800"/>
          </a:xfrm>
          <a:prstGeom prst="rect">
            <a:avLst/>
          </a:prstGeom>
          <a:noFill/>
          <a:ln w="9525">
            <a:noFill/>
            <a:miter lim="800000"/>
            <a:headEnd/>
            <a:tailEnd/>
          </a:ln>
        </p:spPr>
      </p:pic>
      <p:pic>
        <p:nvPicPr>
          <p:cNvPr id="5123" name="Picture 3"/>
          <p:cNvPicPr>
            <a:picLocks noChangeAspect="1" noChangeArrowheads="1"/>
          </p:cNvPicPr>
          <p:nvPr/>
        </p:nvPicPr>
        <p:blipFill>
          <a:blip r:embed="rId4"/>
          <a:srcRect/>
          <a:stretch>
            <a:fillRect/>
          </a:stretch>
        </p:blipFill>
        <p:spPr bwMode="auto">
          <a:xfrm>
            <a:off x="1371600" y="3352800"/>
            <a:ext cx="50292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1261</TotalTime>
  <Words>747</Words>
  <Application>Microsoft Office PowerPoint</Application>
  <PresentationFormat>On-screen Show (4:3)</PresentationFormat>
  <Paragraphs>87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Investment Analysis  </vt:lpstr>
      <vt:lpstr>Outline</vt:lpstr>
      <vt:lpstr>Redeemable debentures</vt:lpstr>
      <vt:lpstr>Imp tips for calculations</vt:lpstr>
      <vt:lpstr>Redeemable debentures</vt:lpstr>
      <vt:lpstr>Example</vt:lpstr>
      <vt:lpstr>Solution</vt:lpstr>
      <vt:lpstr>Redeemable debentures</vt:lpstr>
      <vt:lpstr>Cost of debt - revision</vt:lpstr>
      <vt:lpstr>Calculation of ‘D’ </vt:lpstr>
      <vt:lpstr>Calculation of ‘Kd’ </vt:lpstr>
      <vt:lpstr>Example</vt:lpstr>
      <vt:lpstr>Solution</vt:lpstr>
      <vt:lpstr>COST OF DEBT – half yearly interest payments</vt:lpstr>
      <vt:lpstr>Example</vt:lpstr>
      <vt:lpstr>Solution</vt:lpstr>
      <vt:lpstr>Slide 17</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209</cp:revision>
  <dcterms:created xsi:type="dcterms:W3CDTF">2013-05-28T09:18:01Z</dcterms:created>
  <dcterms:modified xsi:type="dcterms:W3CDTF">2013-06-08T12:05:18Z</dcterms:modified>
</cp:coreProperties>
</file>