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0"/>
  </p:notesMasterIdLst>
  <p:sldIdLst>
    <p:sldId id="256" r:id="rId2"/>
    <p:sldId id="295" r:id="rId3"/>
    <p:sldId id="341" r:id="rId4"/>
    <p:sldId id="343" r:id="rId5"/>
    <p:sldId id="344" r:id="rId6"/>
    <p:sldId id="296" r:id="rId7"/>
    <p:sldId id="330" r:id="rId8"/>
    <p:sldId id="331" r:id="rId9"/>
    <p:sldId id="324" r:id="rId10"/>
    <p:sldId id="325" r:id="rId11"/>
    <p:sldId id="326" r:id="rId12"/>
    <p:sldId id="297" r:id="rId13"/>
    <p:sldId id="347" r:id="rId14"/>
    <p:sldId id="299" r:id="rId15"/>
    <p:sldId id="300" r:id="rId16"/>
    <p:sldId id="311" r:id="rId17"/>
    <p:sldId id="312" r:id="rId18"/>
    <p:sldId id="35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6/8/2013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6/8/2013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hyperlink" Target="http://en.wikipedia.org/wiki/Discounted" TargetMode="External"/><Relationship Id="rId3" Type="http://schemas.openxmlformats.org/officeDocument/2006/relationships/hyperlink" Target="http://en.wikipedia.org/wiki/Risk_free_bond" TargetMode="External"/><Relationship Id="rId7" Type="http://schemas.openxmlformats.org/officeDocument/2006/relationships/hyperlink" Target="http://en.wikipedia.org/wiki/After_Taxes" TargetMode="Externa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hyperlink" Target="http://en.wikipedia.org/wiki/Deductible_expense" TargetMode="External"/><Relationship Id="rId5" Type="http://schemas.openxmlformats.org/officeDocument/2006/relationships/hyperlink" Target="http://en.wikipedia.org/wiki/Risk_premium" TargetMode="External"/><Relationship Id="rId4" Type="http://schemas.openxmlformats.org/officeDocument/2006/relationships/hyperlink" Target="http://en.wikipedia.org/wiki/Term_structure" TargetMode="External"/><Relationship Id="rId9" Type="http://schemas.openxmlformats.org/officeDocument/2006/relationships/hyperlink" Target="http://en.wikipedia.org/wiki/Yield_to_maturity"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16</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COST OF DEBT – terminology</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Tax on interest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Irredeemable debt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Redeemable debt</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Convertible debt</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EFFICIENT MARKET HYPOTHESIS</a:t>
            </a:r>
          </a:p>
          <a:p>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pPr>
              <a:buNone/>
            </a:pPr>
            <a:endParaRPr lang="en-US" sz="1900" dirty="0" smtClean="0">
              <a:latin typeface="Arial" pitchFamily="34" charset="0"/>
              <a:cs typeface="Arial" pitchFamily="34" charset="0"/>
            </a:endParaRPr>
          </a:p>
          <a:p>
            <a:pPr marL="742950" lvl="2" indent="-342900">
              <a:buNone/>
            </a:pPr>
            <a:endParaRPr lang="en-US" sz="14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down)">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animEffect transition="in" filter="wipe(down)">
                                      <p:cBhvr>
                                        <p:cTn id="32" dur="500"/>
                                        <p:tgtEl>
                                          <p:spTgt spid="3">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animEffect transition="in" filter="wipe(down)">
                                      <p:cBhvr>
                                        <p:cTn id="3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Elements of cost of capital </a:t>
            </a:r>
            <a:br>
              <a:rPr lang="en-US" sz="3200" dirty="0" smtClean="0"/>
            </a:br>
            <a:r>
              <a:rPr lang="en-US" sz="3200" dirty="0" smtClean="0"/>
              <a:t>and cost of debt</a:t>
            </a:r>
            <a:endParaRPr lang="en-US" sz="3200" dirty="0"/>
          </a:p>
        </p:txBody>
      </p:sp>
      <p:pic>
        <p:nvPicPr>
          <p:cNvPr id="1026" name="Picture 2"/>
          <p:cNvPicPr>
            <a:picLocks noGrp="1" noChangeAspect="1" noChangeArrowheads="1"/>
          </p:cNvPicPr>
          <p:nvPr>
            <p:ph idx="1"/>
          </p:nvPr>
        </p:nvPicPr>
        <p:blipFill>
          <a:blip r:embed="rId3"/>
          <a:srcRect/>
          <a:stretch>
            <a:fillRect/>
          </a:stretch>
        </p:blipFill>
        <p:spPr bwMode="auto">
          <a:xfrm>
            <a:off x="5410200" y="1524000"/>
            <a:ext cx="3200400" cy="4724400"/>
          </a:xfrm>
          <a:prstGeom prst="rect">
            <a:avLst/>
          </a:prstGeom>
          <a:noFill/>
          <a:ln w="9525">
            <a:noFill/>
            <a:miter lim="800000"/>
            <a:headEnd/>
            <a:tailEnd/>
          </a:ln>
        </p:spPr>
      </p:pic>
      <p:pic>
        <p:nvPicPr>
          <p:cNvPr id="1027" name="Picture 3"/>
          <p:cNvPicPr>
            <a:picLocks noChangeAspect="1" noChangeArrowheads="1"/>
          </p:cNvPicPr>
          <p:nvPr/>
        </p:nvPicPr>
        <p:blipFill>
          <a:blip r:embed="rId4"/>
          <a:srcRect/>
          <a:stretch>
            <a:fillRect/>
          </a:stretch>
        </p:blipFill>
        <p:spPr bwMode="auto">
          <a:xfrm>
            <a:off x="990600" y="2133600"/>
            <a:ext cx="35052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Debt</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sz="2900" dirty="0" smtClean="0"/>
              <a:t>When companies borrow funds from outside or take debt from financial institutions or other resources the interest paid on that amount is called cost of debt. The cost of debt is computed by taking the rate on a </a:t>
            </a:r>
            <a:r>
              <a:rPr lang="en-US" sz="2900" dirty="0" smtClean="0">
                <a:hlinkClick r:id="rId3" tooltip="Risk free bond"/>
              </a:rPr>
              <a:t>risk free bond</a:t>
            </a:r>
            <a:r>
              <a:rPr lang="en-US" sz="2900" dirty="0" smtClean="0"/>
              <a:t> whose duration matches the </a:t>
            </a:r>
            <a:r>
              <a:rPr lang="en-US" sz="2900" dirty="0" smtClean="0">
                <a:hlinkClick r:id="rId4" tooltip="Term structure"/>
              </a:rPr>
              <a:t>term structure</a:t>
            </a:r>
            <a:r>
              <a:rPr lang="en-US" sz="2900" dirty="0" smtClean="0"/>
              <a:t> of the corporate debt, then adding a </a:t>
            </a:r>
            <a:r>
              <a:rPr lang="en-US" sz="2900" dirty="0" smtClean="0">
                <a:hlinkClick r:id="rId5" tooltip="Risk premium"/>
              </a:rPr>
              <a:t>default premium</a:t>
            </a:r>
            <a:r>
              <a:rPr lang="en-US" sz="2900" dirty="0" smtClean="0"/>
              <a:t>. This default premium will rise as the amount of debt increases (since, all other things being equal, the risk rises as the amount of debt rises). </a:t>
            </a:r>
          </a:p>
          <a:p>
            <a:pPr algn="just"/>
            <a:endParaRPr lang="en-US" sz="2900" dirty="0" smtClean="0"/>
          </a:p>
          <a:p>
            <a:r>
              <a:rPr lang="en-US" sz="2900" dirty="0" smtClean="0"/>
              <a:t>Since in most cases debt expense is a </a:t>
            </a:r>
            <a:r>
              <a:rPr lang="en-US" sz="2900" dirty="0" smtClean="0">
                <a:hlinkClick r:id="rId6" tooltip="Deductible expense"/>
              </a:rPr>
              <a:t>deductible expense</a:t>
            </a:r>
            <a:r>
              <a:rPr lang="en-US" sz="2900" dirty="0" smtClean="0"/>
              <a:t>, the cost of debt is computed as an after tax cost to make it comparable with the cost of equity (earnings are </a:t>
            </a:r>
            <a:r>
              <a:rPr lang="en-US" sz="2900" dirty="0" smtClean="0">
                <a:hlinkClick r:id="rId7" tooltip="After Taxes"/>
              </a:rPr>
              <a:t>after-tax</a:t>
            </a:r>
            <a:r>
              <a:rPr lang="en-US" sz="2900" dirty="0" smtClean="0"/>
              <a:t> as well). Thus, for profitable firms, debt is </a:t>
            </a:r>
            <a:r>
              <a:rPr lang="en-US" sz="2900" dirty="0" smtClean="0">
                <a:hlinkClick r:id="rId8" tooltip="Discounted"/>
              </a:rPr>
              <a:t>discounted</a:t>
            </a:r>
            <a:r>
              <a:rPr lang="en-US" sz="2900" dirty="0" smtClean="0"/>
              <a:t> by the tax rate. The formula can be written as </a:t>
            </a:r>
            <a:r>
              <a:rPr lang="en-US" sz="2900" b="1" dirty="0" smtClean="0"/>
              <a:t>(</a:t>
            </a:r>
            <a:r>
              <a:rPr lang="en-US" sz="2900" b="1" dirty="0" err="1" smtClean="0"/>
              <a:t>Rf</a:t>
            </a:r>
            <a:r>
              <a:rPr lang="en-US" sz="2900" b="1" dirty="0" smtClean="0"/>
              <a:t> + credit risk rate)(1-T)</a:t>
            </a:r>
            <a:r>
              <a:rPr lang="en-US" sz="2900" dirty="0" smtClean="0"/>
              <a:t>, where T is the corporate tax rate and </a:t>
            </a:r>
            <a:r>
              <a:rPr lang="en-US" sz="2900" dirty="0" err="1" smtClean="0"/>
              <a:t>Rf</a:t>
            </a:r>
            <a:r>
              <a:rPr lang="en-US" sz="2900" dirty="0" smtClean="0"/>
              <a:t> is the risk free rate.</a:t>
            </a:r>
          </a:p>
          <a:p>
            <a:endParaRPr lang="en-US" sz="2900" dirty="0" smtClean="0"/>
          </a:p>
          <a:p>
            <a:r>
              <a:rPr lang="en-US" sz="2900" dirty="0" smtClean="0"/>
              <a:t>The </a:t>
            </a:r>
            <a:r>
              <a:rPr lang="en-US" sz="2900" dirty="0" smtClean="0">
                <a:hlinkClick r:id="rId9" tooltip="Yield to maturity"/>
              </a:rPr>
              <a:t>yield to maturity</a:t>
            </a:r>
            <a:r>
              <a:rPr lang="en-US" sz="2900" dirty="0" smtClean="0"/>
              <a:t> can be used as an approximation of the cost of debt.</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Determination of ‘</a:t>
            </a:r>
            <a:r>
              <a:rPr lang="en-US" b="1" dirty="0" err="1" smtClean="0"/>
              <a:t>Kd</a:t>
            </a:r>
            <a:r>
              <a:rPr lang="en-US" b="1" dirty="0" smtClean="0"/>
              <a:t>’ and ‘D’</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55000" lnSpcReduction="20000"/>
          </a:bodyPr>
          <a:lstStyle/>
          <a:p>
            <a:pPr lvl="0">
              <a:buNone/>
            </a:pPr>
            <a:r>
              <a:rPr lang="en-US" b="1" u="sng" dirty="0" smtClean="0"/>
              <a:t>Important terms</a:t>
            </a:r>
            <a:endParaRPr lang="en-US" dirty="0" smtClean="0"/>
          </a:p>
          <a:p>
            <a:pPr lvl="0"/>
            <a:r>
              <a:rPr lang="en-US" dirty="0" smtClean="0"/>
              <a:t>Face value = nominal value of the debt</a:t>
            </a:r>
          </a:p>
          <a:p>
            <a:pPr lvl="0"/>
            <a:r>
              <a:rPr lang="en-US" dirty="0" smtClean="0"/>
              <a:t>Coupon rate = rate at which the interest is paid on the debt</a:t>
            </a:r>
          </a:p>
          <a:p>
            <a:pPr lvl="0"/>
            <a:endParaRPr lang="en-US" dirty="0" smtClean="0"/>
          </a:p>
          <a:p>
            <a:pPr>
              <a:buNone/>
            </a:pPr>
            <a:r>
              <a:rPr lang="en-US" b="1" dirty="0" smtClean="0"/>
              <a:t>	Redemption at              Means</a:t>
            </a:r>
            <a:endParaRPr lang="en-US" dirty="0" smtClean="0"/>
          </a:p>
          <a:p>
            <a:pPr>
              <a:buNone/>
            </a:pPr>
            <a:r>
              <a:rPr lang="en-US" dirty="0" smtClean="0"/>
              <a:t>	Face value                       At par</a:t>
            </a:r>
          </a:p>
          <a:p>
            <a:pPr>
              <a:buNone/>
            </a:pPr>
            <a:r>
              <a:rPr lang="en-US" dirty="0" smtClean="0"/>
              <a:t>	&gt; face value                     At premium</a:t>
            </a:r>
          </a:p>
          <a:p>
            <a:pPr>
              <a:buNone/>
            </a:pPr>
            <a:r>
              <a:rPr lang="en-US" dirty="0" smtClean="0"/>
              <a:t>	&lt; face value                      At discount</a:t>
            </a:r>
          </a:p>
          <a:p>
            <a:endParaRPr lang="en-US" dirty="0" smtClean="0"/>
          </a:p>
          <a:p>
            <a:pPr lvl="0" algn="just"/>
            <a:r>
              <a:rPr lang="en-US" dirty="0" smtClean="0"/>
              <a:t>D fluctuates with respect to </a:t>
            </a:r>
            <a:r>
              <a:rPr lang="en-US" dirty="0" err="1" smtClean="0"/>
              <a:t>Kd</a:t>
            </a:r>
            <a:r>
              <a:rPr lang="en-US" dirty="0" smtClean="0"/>
              <a:t> as D is present value of debt cash flows discounted at </a:t>
            </a:r>
            <a:r>
              <a:rPr lang="en-US" dirty="0" err="1" smtClean="0"/>
              <a:t>Kd</a:t>
            </a:r>
            <a:r>
              <a:rPr lang="en-US" dirty="0" smtClean="0"/>
              <a:t> (always pre-tax) since the tax rate </a:t>
            </a:r>
            <a:r>
              <a:rPr lang="en-US" dirty="0" err="1" smtClean="0"/>
              <a:t>w.r.t</a:t>
            </a:r>
            <a:r>
              <a:rPr lang="en-US" dirty="0" smtClean="0"/>
              <a:t>. the company and the investor will not be same. Therefore, in order to compute a market value (same for both the parties) a pre-tax </a:t>
            </a:r>
            <a:r>
              <a:rPr lang="en-US" dirty="0" err="1" smtClean="0"/>
              <a:t>Kd</a:t>
            </a:r>
            <a:r>
              <a:rPr lang="en-US" dirty="0" smtClean="0"/>
              <a:t> is used. The only exception to using pre tax </a:t>
            </a:r>
            <a:r>
              <a:rPr lang="en-US" dirty="0" err="1" smtClean="0"/>
              <a:t>Kd</a:t>
            </a:r>
            <a:r>
              <a:rPr lang="en-US" dirty="0" smtClean="0"/>
              <a:t> is determining D for an irredeemable debt.</a:t>
            </a:r>
          </a:p>
          <a:p>
            <a:pPr>
              <a:buNone/>
            </a:pPr>
            <a:r>
              <a:rPr lang="en-US" b="1" u="sng" dirty="0" smtClean="0"/>
              <a:t/>
            </a:r>
            <a:br>
              <a:rPr lang="en-US" b="1" u="sng" dirty="0" smtClean="0"/>
            </a:b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COST OF DEBT - Terminology</a:t>
            </a:r>
            <a:r>
              <a:rPr lang="en-US" sz="3200" b="1" dirty="0" smtClean="0"/>
              <a:t/>
            </a:r>
            <a:br>
              <a:rPr lang="en-US" sz="3200" b="1" dirty="0" smtClean="0"/>
            </a:br>
            <a:endParaRPr lang="en-US" sz="3200" dirty="0"/>
          </a:p>
        </p:txBody>
      </p:sp>
      <p:sp>
        <p:nvSpPr>
          <p:cNvPr id="3" name="Content Placeholder 2"/>
          <p:cNvSpPr>
            <a:spLocks noGrp="1"/>
          </p:cNvSpPr>
          <p:nvPr>
            <p:ph idx="1"/>
          </p:nvPr>
        </p:nvSpPr>
        <p:spPr/>
        <p:txBody>
          <a:bodyPr>
            <a:noAutofit/>
          </a:bodyPr>
          <a:lstStyle/>
          <a:p>
            <a:pPr algn="just">
              <a:buNone/>
            </a:pPr>
            <a:r>
              <a:rPr lang="en-US" sz="2000" b="1" dirty="0" smtClean="0"/>
              <a:t>COUPON RATE:</a:t>
            </a:r>
          </a:p>
          <a:p>
            <a:pPr algn="just"/>
            <a:r>
              <a:rPr lang="en-US" sz="2000" dirty="0" smtClean="0"/>
              <a:t>The coupon rate gives the gross rate of interest received by debenture holders. The coupon rate is based on the nominal value of the debentures.</a:t>
            </a:r>
          </a:p>
          <a:p>
            <a:pPr algn="just"/>
            <a:endParaRPr lang="en-US" sz="2000" b="1" dirty="0" smtClean="0"/>
          </a:p>
          <a:p>
            <a:pPr algn="just"/>
            <a:r>
              <a:rPr lang="en-US" sz="2000" b="1" dirty="0" smtClean="0"/>
              <a:t>Face Value / Nominal Value: Reference value used for calculation of </a:t>
            </a:r>
            <a:r>
              <a:rPr lang="en-US" sz="2000" dirty="0" smtClean="0"/>
              <a:t>coupon interest rate.</a:t>
            </a:r>
          </a:p>
          <a:p>
            <a:endParaRPr lang="en-US" sz="2000" b="1" dirty="0" smtClean="0"/>
          </a:p>
          <a:p>
            <a:r>
              <a:rPr lang="en-US" sz="2000" b="1" dirty="0" smtClean="0"/>
              <a:t>Issue Value: Value at which debt / security is initially issued to the </a:t>
            </a:r>
            <a:r>
              <a:rPr lang="en-US" sz="2000" dirty="0" smtClean="0"/>
              <a:t>borrower.</a:t>
            </a:r>
          </a:p>
          <a:p>
            <a:pPr algn="just"/>
            <a:endParaRPr lang="en-US" sz="2000" dirty="0" smtClean="0"/>
          </a:p>
          <a:p>
            <a:pPr algn="just"/>
            <a:r>
              <a:rPr lang="en-US" sz="2000" dirty="0" smtClean="0"/>
              <a:t>MV is normally quoted as the MV of a block of £100 nominal value.</a:t>
            </a:r>
          </a:p>
          <a:p>
            <a:pPr algn="just">
              <a:buNone/>
            </a:pPr>
            <a:r>
              <a:rPr lang="en-US" sz="2000" dirty="0" smtClean="0"/>
              <a:t>	e.g. 10% debentures quoted at £95 means that a £100 block is selling for £95 and annual interest is £10 per £100 block.</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COST OF DEBT - Terminology</a:t>
            </a:r>
            <a:r>
              <a:rPr lang="en-US" sz="3200" b="1" dirty="0" smtClean="0"/>
              <a:t/>
            </a:r>
            <a:br>
              <a:rPr lang="en-US" sz="3200" b="1" dirty="0" smtClean="0"/>
            </a:br>
            <a:endParaRPr lang="en-US" sz="3200" dirty="0"/>
          </a:p>
        </p:txBody>
      </p:sp>
      <p:sp>
        <p:nvSpPr>
          <p:cNvPr id="3" name="Content Placeholder 2"/>
          <p:cNvSpPr>
            <a:spLocks noGrp="1"/>
          </p:cNvSpPr>
          <p:nvPr>
            <p:ph idx="1"/>
          </p:nvPr>
        </p:nvSpPr>
        <p:spPr/>
        <p:txBody>
          <a:bodyPr>
            <a:noAutofit/>
          </a:bodyPr>
          <a:lstStyle/>
          <a:p>
            <a:pPr algn="just"/>
            <a:r>
              <a:rPr lang="en-US" sz="2000" b="1" dirty="0" smtClean="0"/>
              <a:t>Redemption Value: Value / amount to be paid by the borrower to the </a:t>
            </a:r>
            <a:r>
              <a:rPr lang="en-US" sz="2000" dirty="0" smtClean="0"/>
              <a:t>holder. on maturity / redemption of the debt security.</a:t>
            </a:r>
          </a:p>
          <a:p>
            <a:pPr algn="just"/>
            <a:endParaRPr lang="en-US" sz="2000" dirty="0" smtClean="0"/>
          </a:p>
          <a:p>
            <a:pPr>
              <a:buNone/>
            </a:pPr>
            <a:r>
              <a:rPr lang="en-US" sz="2000" dirty="0" smtClean="0"/>
              <a:t>	Redemption value &gt; face value: redemption at premium</a:t>
            </a:r>
          </a:p>
          <a:p>
            <a:pPr>
              <a:buNone/>
            </a:pPr>
            <a:r>
              <a:rPr lang="en-US" sz="2000" dirty="0" smtClean="0"/>
              <a:t>	Redemption value &lt; face value: discount at premium</a:t>
            </a:r>
          </a:p>
          <a:p>
            <a:pPr>
              <a:buNone/>
            </a:pPr>
            <a:r>
              <a:rPr lang="en-US" sz="2000" dirty="0" smtClean="0"/>
              <a:t>	Redemption value = face value: redemption at par</a:t>
            </a:r>
          </a:p>
          <a:p>
            <a:pPr>
              <a:buNone/>
            </a:pPr>
            <a:endParaRPr lang="en-US" sz="2000" dirty="0" smtClean="0"/>
          </a:p>
          <a:p>
            <a:r>
              <a:rPr lang="en-US" sz="2000" b="1" dirty="0" smtClean="0"/>
              <a:t>Market Value: Value at which the security can be actively traded in the </a:t>
            </a:r>
            <a:r>
              <a:rPr lang="en-US" sz="2000" dirty="0" smtClean="0"/>
              <a:t>market currently.</a:t>
            </a:r>
          </a:p>
          <a:p>
            <a:endParaRPr lang="en-US" sz="2000" dirty="0" smtClean="0"/>
          </a:p>
          <a:p>
            <a:r>
              <a:rPr lang="en-US" sz="2000" b="1" dirty="0" smtClean="0"/>
              <a:t>Purchase Yield: Rate at which when all future cash flows are discounted at </a:t>
            </a:r>
            <a:r>
              <a:rPr lang="en-US" sz="2000" dirty="0" smtClean="0"/>
              <a:t>the time of purchase of security their PV equals the purchase price; IRR when all cash flows are plotted against purchase value; does not change.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COST OF DEBT - Terminology</a:t>
            </a:r>
            <a:r>
              <a:rPr lang="en-US" sz="3200" b="1" dirty="0" smtClean="0"/>
              <a:t/>
            </a:r>
            <a:br>
              <a:rPr lang="en-US" sz="3200" b="1" dirty="0" smtClean="0"/>
            </a:br>
            <a:endParaRPr lang="en-US" sz="3200" dirty="0"/>
          </a:p>
        </p:txBody>
      </p:sp>
      <p:sp>
        <p:nvSpPr>
          <p:cNvPr id="3" name="Content Placeholder 2"/>
          <p:cNvSpPr>
            <a:spLocks noGrp="1"/>
          </p:cNvSpPr>
          <p:nvPr>
            <p:ph idx="1"/>
          </p:nvPr>
        </p:nvSpPr>
        <p:spPr/>
        <p:txBody>
          <a:bodyPr>
            <a:normAutofit/>
          </a:bodyPr>
          <a:lstStyle/>
          <a:p>
            <a:pPr algn="just">
              <a:buNone/>
            </a:pPr>
            <a:r>
              <a:rPr lang="en-US" sz="2000" b="1" dirty="0" smtClean="0"/>
              <a:t>	Market Yield: Rate at which when all future cash flows are discounted their </a:t>
            </a:r>
            <a:r>
              <a:rPr lang="en-US" sz="2000" dirty="0" smtClean="0"/>
              <a:t>PV equals the market value of debt; IRR when all cash flows are plotted against market value. It changes when securities are redeemed at par</a:t>
            </a:r>
          </a:p>
          <a:p>
            <a:endParaRPr lang="en-US" sz="2000" dirty="0" smtClean="0"/>
          </a:p>
          <a:p>
            <a:pPr>
              <a:buNone/>
            </a:pPr>
            <a:r>
              <a:rPr lang="en-US" sz="2000" dirty="0" smtClean="0"/>
              <a:t>	Return &gt; market rate ; traded at premium</a:t>
            </a:r>
          </a:p>
          <a:p>
            <a:pPr>
              <a:buNone/>
            </a:pPr>
            <a:r>
              <a:rPr lang="en-US" sz="2000" dirty="0" smtClean="0"/>
              <a:t>	Return &lt; market rate ; traded at discount</a:t>
            </a:r>
          </a:p>
          <a:p>
            <a:pPr>
              <a:buNone/>
            </a:pPr>
            <a:r>
              <a:rPr lang="en-US" sz="2000" dirty="0" smtClean="0"/>
              <a:t>	Return = market rate ; traded at par</a:t>
            </a:r>
          </a:p>
          <a:p>
            <a:endParaRPr lang="en-US" sz="2000" dirty="0" smtClean="0"/>
          </a:p>
          <a:p>
            <a:pPr algn="just"/>
            <a:r>
              <a:rPr lang="en-US" sz="2000" dirty="0" smtClean="0"/>
              <a:t>WACC is based on Ex dividend &amp; Ex Interest Market Values of equity &amp; debt components respectively.</a:t>
            </a:r>
          </a:p>
          <a:p>
            <a:pPr algn="just"/>
            <a:endParaRPr lang="en-US" sz="20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Cost of debt - Tax on interest</a:t>
            </a:r>
            <a:endParaRPr lang="en-US" sz="3200" dirty="0"/>
          </a:p>
        </p:txBody>
      </p:sp>
      <p:sp>
        <p:nvSpPr>
          <p:cNvPr id="3" name="Content Placeholder 2"/>
          <p:cNvSpPr>
            <a:spLocks noGrp="1"/>
          </p:cNvSpPr>
          <p:nvPr>
            <p:ph idx="1"/>
          </p:nvPr>
        </p:nvSpPr>
        <p:spPr/>
        <p:txBody>
          <a:bodyPr>
            <a:normAutofit/>
          </a:bodyPr>
          <a:lstStyle/>
          <a:p>
            <a:pPr algn="just">
              <a:buNone/>
            </a:pPr>
            <a:r>
              <a:rPr lang="en-US" sz="2000" dirty="0" smtClean="0"/>
              <a:t>	The cost of capital for companies recognises that interest costs are an allowable expense for tax purposes, and the cost of debt capital to a company should allow for the tax relief that companies receive on interest payments, reducing their tax payments. The cost of debt capital for companies is measured as an after-tax cost.</a:t>
            </a:r>
          </a:p>
          <a:p>
            <a:pPr algn="just"/>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Example: pre-tax and after-tax cost of debt</a:t>
            </a:r>
            <a:endParaRPr lang="en-US" sz="2800" dirty="0"/>
          </a:p>
        </p:txBody>
      </p:sp>
      <p:sp>
        <p:nvSpPr>
          <p:cNvPr id="3" name="Content Placeholder 2"/>
          <p:cNvSpPr>
            <a:spLocks noGrp="1"/>
          </p:cNvSpPr>
          <p:nvPr>
            <p:ph idx="1"/>
          </p:nvPr>
        </p:nvSpPr>
        <p:spPr/>
        <p:txBody>
          <a:bodyPr>
            <a:noAutofit/>
          </a:bodyPr>
          <a:lstStyle/>
          <a:p>
            <a:r>
              <a:rPr lang="en-US" sz="2000" dirty="0" smtClean="0"/>
              <a:t>A company has a bank loan of $100,000 on which it pays interest at 8%. The rate of tax on company profits is 25%.</a:t>
            </a:r>
          </a:p>
          <a:p>
            <a:endParaRPr lang="en-US" sz="2000" dirty="0" smtClean="0"/>
          </a:p>
          <a:p>
            <a:pPr algn="just"/>
            <a:r>
              <a:rPr lang="en-US" sz="2000" dirty="0" smtClean="0"/>
              <a:t>Gross interest on the loan each year is $8,000 and the pre-tax cost of the debt is 8%. This means that the company needs to make a profit of $8,000 each year before tax and interest in order to cover the interest cost of the debt. Tax relief on the interest is $2,000, which means that the tax charge for the company is reduced by $2,000 each year. The company therefore needs to make a profit after tax of $6,000 to cover the cost of the debt interest, and the after-tax cost of the debt is just 6%. The $6,000 after tax profit plus the reduction in the tax charge of $2,000 together provide the return of $8,000 that is needed to cover the cost of the debt interest.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Example: pre-tax and after-tax cost of debt</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	The after tax cost of debt is simply:</a:t>
            </a:r>
          </a:p>
          <a:p>
            <a:endParaRPr lang="en-US" sz="2000" dirty="0" smtClean="0"/>
          </a:p>
          <a:p>
            <a:r>
              <a:rPr lang="en-US" sz="2000" dirty="0" smtClean="0"/>
              <a:t>the pre-tax cost of debt</a:t>
            </a:r>
          </a:p>
          <a:p>
            <a:endParaRPr lang="en-US" sz="2000" dirty="0" smtClean="0"/>
          </a:p>
          <a:p>
            <a:r>
              <a:rPr lang="en-US" sz="2000" dirty="0" smtClean="0"/>
              <a:t>multiplied by a factor (1 – t) where t is the rate of tax on profits.</a:t>
            </a:r>
          </a:p>
          <a:p>
            <a:endParaRPr lang="en-US" sz="2000" dirty="0" smtClean="0"/>
          </a:p>
          <a:p>
            <a:endParaRPr lang="en-US" sz="2000" dirty="0" smtClean="0"/>
          </a:p>
          <a:p>
            <a:pPr algn="just">
              <a:buNone/>
            </a:pPr>
            <a:r>
              <a:rPr lang="en-US" sz="2000" dirty="0" smtClean="0"/>
              <a:t>	The after tax </a:t>
            </a:r>
            <a:r>
              <a:rPr lang="en-US" sz="2000" dirty="0" err="1" smtClean="0"/>
              <a:t>Kd</a:t>
            </a:r>
            <a:r>
              <a:rPr lang="en-US" sz="2000" dirty="0" smtClean="0"/>
              <a:t> of an irredeemable debt can be computed by multiplying the Pre tax </a:t>
            </a:r>
            <a:r>
              <a:rPr lang="en-US" sz="2000" dirty="0" err="1" smtClean="0"/>
              <a:t>Kd</a:t>
            </a:r>
            <a:r>
              <a:rPr lang="en-US" sz="2000" dirty="0" smtClean="0"/>
              <a:t> with (1-t).</a:t>
            </a:r>
          </a:p>
          <a:p>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Irredeemable debt</a:t>
            </a:r>
            <a:endParaRPr lang="en-US" sz="3200" dirty="0"/>
          </a:p>
        </p:txBody>
      </p:sp>
      <p:sp>
        <p:nvSpPr>
          <p:cNvPr id="3" name="Content Placeholder 2"/>
          <p:cNvSpPr>
            <a:spLocks noGrp="1"/>
          </p:cNvSpPr>
          <p:nvPr>
            <p:ph idx="1"/>
          </p:nvPr>
        </p:nvSpPr>
        <p:spPr/>
        <p:txBody>
          <a:bodyPr>
            <a:noAutofit/>
          </a:bodyPr>
          <a:lstStyle/>
          <a:p>
            <a:pPr algn="just"/>
            <a:r>
              <a:rPr lang="en-US" sz="2000" dirty="0" smtClean="0"/>
              <a:t>Using the same logic as for dividends and looking at the cash flows from the investor’s point of view.</a:t>
            </a:r>
          </a:p>
          <a:p>
            <a:pPr algn="just"/>
            <a:endParaRPr lang="en-US" sz="2000" dirty="0" smtClean="0"/>
          </a:p>
          <a:p>
            <a:pPr algn="just"/>
            <a:r>
              <a:rPr lang="en-US" sz="2000" b="1" dirty="0" smtClean="0"/>
              <a:t>MV (ex interest) = present value of future interest payments discounted at the debenture-holder’s required rate of return.</a:t>
            </a:r>
          </a:p>
          <a:p>
            <a:pPr algn="just"/>
            <a:endParaRPr lang="en-US" sz="2000" b="1" dirty="0" smtClean="0"/>
          </a:p>
          <a:p>
            <a:r>
              <a:rPr lang="en-US" sz="2000" dirty="0" smtClean="0"/>
              <a:t>For irredeemable debentures interest is a constant perpetuity.</a:t>
            </a:r>
          </a:p>
          <a:p>
            <a:pPr>
              <a:buNone/>
            </a:pPr>
            <a:r>
              <a:rPr lang="en-US" sz="2000" dirty="0" smtClean="0"/>
              <a:t>		MV (ex int) = I / r</a:t>
            </a:r>
          </a:p>
          <a:p>
            <a:r>
              <a:rPr lang="en-US" sz="2000" dirty="0" smtClean="0"/>
              <a:t>where I = annual interest rate</a:t>
            </a:r>
          </a:p>
          <a:p>
            <a:pPr lvl="2">
              <a:buNone/>
            </a:pPr>
            <a:r>
              <a:rPr lang="en-US" sz="2000" dirty="0" smtClean="0"/>
              <a:t>  r = return required by debenture holder</a:t>
            </a:r>
          </a:p>
          <a:p>
            <a:pPr>
              <a:buNone/>
            </a:pPr>
            <a:r>
              <a:rPr lang="en-US" sz="2000" dirty="0" smtClean="0"/>
              <a:t>		  r = I / MV (ex int) = Interest yield</a:t>
            </a:r>
          </a:p>
          <a:p>
            <a:pPr algn="just"/>
            <a:r>
              <a:rPr lang="en-US" sz="2000" dirty="0" smtClean="0"/>
              <a:t>The company gets tax relief on the debenture interest it pays, which reduces the cost of debentures to the company</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Irredeemable debt</a:t>
            </a:r>
            <a:endParaRPr lang="en-US" sz="3200" dirty="0"/>
          </a:p>
        </p:txBody>
      </p:sp>
      <p:pic>
        <p:nvPicPr>
          <p:cNvPr id="63490" name="Picture 2"/>
          <p:cNvPicPr>
            <a:picLocks noChangeAspect="1" noChangeArrowheads="1"/>
          </p:cNvPicPr>
          <p:nvPr/>
        </p:nvPicPr>
        <p:blipFill>
          <a:blip r:embed="rId3"/>
          <a:srcRect/>
          <a:stretch>
            <a:fillRect/>
          </a:stretch>
        </p:blipFill>
        <p:spPr bwMode="auto">
          <a:xfrm>
            <a:off x="838200" y="1828800"/>
            <a:ext cx="7620000"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Irredeemable debt</a:t>
            </a:r>
            <a:endParaRPr lang="en-US" sz="3200" dirty="0"/>
          </a:p>
        </p:txBody>
      </p:sp>
      <p:sp>
        <p:nvSpPr>
          <p:cNvPr id="3" name="Content Placeholder 2"/>
          <p:cNvSpPr>
            <a:spLocks noGrp="1"/>
          </p:cNvSpPr>
          <p:nvPr>
            <p:ph idx="1"/>
          </p:nvPr>
        </p:nvSpPr>
        <p:spPr>
          <a:xfrm>
            <a:off x="457200" y="1600201"/>
            <a:ext cx="8229600" cy="1143000"/>
          </a:xfrm>
        </p:spPr>
        <p:txBody>
          <a:bodyPr>
            <a:normAutofit/>
          </a:bodyPr>
          <a:lstStyle/>
          <a:p>
            <a:r>
              <a:rPr lang="en-US" sz="2000" dirty="0" smtClean="0"/>
              <a:t>Unless told otherwise, we assume that tax relief is instant (in practice, there will be a minimum time lag of nine months). The expression for market value then becomes:</a:t>
            </a:r>
            <a:endParaRPr lang="en-US" sz="2000" dirty="0"/>
          </a:p>
        </p:txBody>
      </p:sp>
      <p:pic>
        <p:nvPicPr>
          <p:cNvPr id="2050" name="Picture 2"/>
          <p:cNvPicPr>
            <a:picLocks noChangeAspect="1" noChangeArrowheads="1"/>
          </p:cNvPicPr>
          <p:nvPr/>
        </p:nvPicPr>
        <p:blipFill>
          <a:blip r:embed="rId3"/>
          <a:srcRect/>
          <a:stretch>
            <a:fillRect/>
          </a:stretch>
        </p:blipFill>
        <p:spPr bwMode="auto">
          <a:xfrm>
            <a:off x="1524000" y="2667000"/>
            <a:ext cx="6477000"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Irredeemable debt</a:t>
            </a:r>
            <a:endParaRPr lang="en-US" sz="3200" dirty="0"/>
          </a:p>
        </p:txBody>
      </p:sp>
      <p:sp>
        <p:nvSpPr>
          <p:cNvPr id="3" name="Content Placeholder 2"/>
          <p:cNvSpPr>
            <a:spLocks noGrp="1"/>
          </p:cNvSpPr>
          <p:nvPr>
            <p:ph idx="1"/>
          </p:nvPr>
        </p:nvSpPr>
        <p:spPr>
          <a:xfrm>
            <a:off x="457200" y="1600201"/>
            <a:ext cx="8229600" cy="762000"/>
          </a:xfrm>
        </p:spPr>
        <p:txBody>
          <a:bodyPr>
            <a:normAutofit/>
          </a:bodyPr>
          <a:lstStyle/>
          <a:p>
            <a:r>
              <a:rPr lang="en-US" sz="2000" dirty="0" smtClean="0"/>
              <a:t>Note that if debt is irredeemable then:</a:t>
            </a:r>
            <a:endParaRPr lang="en-US" sz="2000" dirty="0"/>
          </a:p>
        </p:txBody>
      </p:sp>
      <p:pic>
        <p:nvPicPr>
          <p:cNvPr id="4" name="Picture 3"/>
          <p:cNvPicPr>
            <a:picLocks noChangeAspect="1" noChangeArrowheads="1"/>
          </p:cNvPicPr>
          <p:nvPr/>
        </p:nvPicPr>
        <p:blipFill>
          <a:blip r:embed="rId2"/>
          <a:srcRect/>
          <a:stretch>
            <a:fillRect/>
          </a:stretch>
        </p:blipFill>
        <p:spPr bwMode="auto">
          <a:xfrm>
            <a:off x="914400" y="2743200"/>
            <a:ext cx="7467600"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sz="3200" dirty="0" smtClean="0"/>
              <a:t>Example</a:t>
            </a:r>
            <a:endParaRPr lang="en-US" sz="3200" dirty="0"/>
          </a:p>
        </p:txBody>
      </p:sp>
      <p:sp>
        <p:nvSpPr>
          <p:cNvPr id="3" name="Content Placeholder 2"/>
          <p:cNvSpPr>
            <a:spLocks noGrp="1"/>
          </p:cNvSpPr>
          <p:nvPr>
            <p:ph idx="1"/>
          </p:nvPr>
        </p:nvSpPr>
        <p:spPr/>
        <p:txBody>
          <a:bodyPr>
            <a:normAutofit/>
          </a:bodyPr>
          <a:lstStyle/>
          <a:p>
            <a:pPr>
              <a:buNone/>
            </a:pPr>
            <a:r>
              <a:rPr lang="en-US" sz="2400" dirty="0" smtClean="0"/>
              <a:t>	12% debentures with a nominal value of £100 are quoted at £92 cum interest. </a:t>
            </a:r>
          </a:p>
          <a:p>
            <a:pPr>
              <a:buNone/>
            </a:pPr>
            <a:endParaRPr lang="en-US" sz="2400" dirty="0" smtClean="0"/>
          </a:p>
          <a:p>
            <a:pPr>
              <a:buNone/>
            </a:pPr>
            <a:r>
              <a:rPr lang="en-US" sz="2400" dirty="0" smtClean="0"/>
              <a:t>	The rate of corporation tax is 33%.</a:t>
            </a:r>
          </a:p>
          <a:p>
            <a:endParaRPr lang="en-US" sz="2400" dirty="0" smtClean="0"/>
          </a:p>
          <a:p>
            <a:pPr>
              <a:buNone/>
            </a:pPr>
            <a:r>
              <a:rPr lang="en-US" sz="2400" dirty="0" smtClean="0"/>
              <a:t>	Find</a:t>
            </a:r>
          </a:p>
          <a:p>
            <a:endParaRPr lang="en-US" sz="2400" dirty="0" smtClean="0"/>
          </a:p>
          <a:p>
            <a:pPr>
              <a:buNone/>
            </a:pPr>
            <a:r>
              <a:rPr lang="en-US" sz="2400" dirty="0" smtClean="0"/>
              <a:t>	(a) the return required by the debenture-holders</a:t>
            </a:r>
          </a:p>
          <a:p>
            <a:pPr>
              <a:buNone/>
            </a:pPr>
            <a:r>
              <a:rPr lang="en-US" sz="2400" dirty="0" smtClean="0"/>
              <a:t>	(b) the cost to the company.</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Solution</a:t>
            </a:r>
            <a:endParaRPr lang="en-US" sz="3200" dirty="0"/>
          </a:p>
        </p:txBody>
      </p:sp>
      <p:pic>
        <p:nvPicPr>
          <p:cNvPr id="2050" name="Picture 2"/>
          <p:cNvPicPr>
            <a:picLocks noGrp="1" noChangeAspect="1" noChangeArrowheads="1"/>
          </p:cNvPicPr>
          <p:nvPr>
            <p:ph idx="1"/>
          </p:nvPr>
        </p:nvPicPr>
        <p:blipFill>
          <a:blip r:embed="rId3"/>
          <a:srcRect/>
          <a:stretch>
            <a:fillRect/>
          </a:stretch>
        </p:blipFill>
        <p:spPr bwMode="auto">
          <a:xfrm>
            <a:off x="2133600" y="1676400"/>
            <a:ext cx="44196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pPr algn="ctr">
              <a:buNone/>
            </a:pPr>
            <a:r>
              <a:rPr lang="en-US" sz="4000" dirty="0" smtClean="0"/>
              <a:t>Thank you</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1158</TotalTime>
  <Words>671</Words>
  <Application>Microsoft Office PowerPoint</Application>
  <PresentationFormat>On-screen Show (4:3)</PresentationFormat>
  <Paragraphs>112</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Investment Analysis  </vt:lpstr>
      <vt:lpstr>Outline</vt:lpstr>
      <vt:lpstr>Elements of cost of capital  and cost of debt</vt:lpstr>
      <vt:lpstr>Cost of Debt</vt:lpstr>
      <vt:lpstr>Determination of ‘Kd’ and ‘D’ </vt:lpstr>
      <vt:lpstr>COST OF DEBT - Terminology </vt:lpstr>
      <vt:lpstr>COST OF DEBT - Terminology </vt:lpstr>
      <vt:lpstr>COST OF DEBT - Terminology </vt:lpstr>
      <vt:lpstr>Cost of debt - Tax on interest</vt:lpstr>
      <vt:lpstr>Example: pre-tax and after-tax cost of debt</vt:lpstr>
      <vt:lpstr>Example: pre-tax and after-tax cost of debt</vt:lpstr>
      <vt:lpstr>Irredeemable debt</vt:lpstr>
      <vt:lpstr>Irredeemable debt</vt:lpstr>
      <vt:lpstr>Irredeemable debt</vt:lpstr>
      <vt:lpstr>Irredeemable debt</vt:lpstr>
      <vt:lpstr>Example</vt:lpstr>
      <vt:lpstr>Solution</vt:lpstr>
      <vt:lpstr>Slide 18</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201</cp:revision>
  <dcterms:created xsi:type="dcterms:W3CDTF">2013-05-28T09:18:01Z</dcterms:created>
  <dcterms:modified xsi:type="dcterms:W3CDTF">2013-06-08T10:21:51Z</dcterms:modified>
</cp:coreProperties>
</file>