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1" r:id="rId1"/>
  </p:sldMasterIdLst>
  <p:notesMasterIdLst>
    <p:notesMasterId r:id="rId15"/>
  </p:notesMasterIdLst>
  <p:sldIdLst>
    <p:sldId id="256" r:id="rId2"/>
    <p:sldId id="295" r:id="rId3"/>
    <p:sldId id="340" r:id="rId4"/>
    <p:sldId id="332" r:id="rId5"/>
    <p:sldId id="333" r:id="rId6"/>
    <p:sldId id="334" r:id="rId7"/>
    <p:sldId id="335" r:id="rId8"/>
    <p:sldId id="336" r:id="rId9"/>
    <p:sldId id="355" r:id="rId10"/>
    <p:sldId id="337" r:id="rId11"/>
    <p:sldId id="338" r:id="rId12"/>
    <p:sldId id="339" r:id="rId13"/>
    <p:sldId id="353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BBBD23-AED4-415E-84BF-C0D9AA0D411F}" type="datetimeFigureOut">
              <a:rPr lang="en-US" smtClean="0"/>
              <a:pPr/>
              <a:t>6/8/2013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315E6C-FB61-4EE5-B106-C600EE34320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BAFB9-21E7-4D5F-BF74-28B051AA8FE0}" type="datetimeFigureOut">
              <a:rPr lang="en-US" smtClean="0"/>
              <a:pPr/>
              <a:t>6/8/2013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D3EA-8254-4E09-8A32-DF4215BAD0B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BAFB9-21E7-4D5F-BF74-28B051AA8FE0}" type="datetimeFigureOut">
              <a:rPr lang="en-US" smtClean="0"/>
              <a:pPr/>
              <a:t>6/8/2013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D3EA-8254-4E09-8A32-DF4215BAD0B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BAFB9-21E7-4D5F-BF74-28B051AA8FE0}" type="datetimeFigureOut">
              <a:rPr lang="en-US" smtClean="0"/>
              <a:pPr/>
              <a:t>6/8/2013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D3EA-8254-4E09-8A32-DF4215BAD0B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BAFB9-21E7-4D5F-BF74-28B051AA8FE0}" type="datetimeFigureOut">
              <a:rPr lang="en-US" smtClean="0"/>
              <a:pPr/>
              <a:t>6/8/2013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D3EA-8254-4E09-8A32-DF4215BAD0B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BAFB9-21E7-4D5F-BF74-28B051AA8FE0}" type="datetimeFigureOut">
              <a:rPr lang="en-US" smtClean="0"/>
              <a:pPr/>
              <a:t>6/8/2013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D3EA-8254-4E09-8A32-DF4215BAD0B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BAFB9-21E7-4D5F-BF74-28B051AA8FE0}" type="datetimeFigureOut">
              <a:rPr lang="en-US" smtClean="0"/>
              <a:pPr/>
              <a:t>6/8/2013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D3EA-8254-4E09-8A32-DF4215BAD0B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BAFB9-21E7-4D5F-BF74-28B051AA8FE0}" type="datetimeFigureOut">
              <a:rPr lang="en-US" smtClean="0"/>
              <a:pPr/>
              <a:t>6/8/2013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D3EA-8254-4E09-8A32-DF4215BAD0B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BAFB9-21E7-4D5F-BF74-28B051AA8FE0}" type="datetimeFigureOut">
              <a:rPr lang="en-US" smtClean="0"/>
              <a:pPr/>
              <a:t>6/8/2013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D3EA-8254-4E09-8A32-DF4215BAD0B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BAFB9-21E7-4D5F-BF74-28B051AA8FE0}" type="datetimeFigureOut">
              <a:rPr lang="en-US" smtClean="0"/>
              <a:pPr/>
              <a:t>6/8/2013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D3EA-8254-4E09-8A32-DF4215BAD0B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BAFB9-21E7-4D5F-BF74-28B051AA8FE0}" type="datetimeFigureOut">
              <a:rPr lang="en-US" smtClean="0"/>
              <a:pPr/>
              <a:t>6/8/2013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D3EA-8254-4E09-8A32-DF4215BAD0B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BAFB9-21E7-4D5F-BF74-28B051AA8FE0}" type="datetimeFigureOut">
              <a:rPr lang="en-US" smtClean="0"/>
              <a:pPr/>
              <a:t>6/8/2013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D3EA-8254-4E09-8A32-DF4215BAD0B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2BAFB9-21E7-4D5F-BF74-28B051AA8FE0}" type="datetimeFigureOut">
              <a:rPr lang="en-US" smtClean="0"/>
              <a:pPr/>
              <a:t>6/8/2013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CED3EA-8254-4E09-8A32-DF4215BAD0B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Investment Analysis </a:t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Lecture: 15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Course Code: MBF702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Outline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1800" dirty="0" smtClean="0">
                <a:latin typeface="Arial" pitchFamily="34" charset="0"/>
                <a:cs typeface="Arial" pitchFamily="34" charset="0"/>
              </a:rPr>
              <a:t>RECAP</a:t>
            </a:r>
          </a:p>
          <a:p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1800" dirty="0" smtClean="0"/>
              <a:t>Cost of equity - Dividend with constant growth (example)</a:t>
            </a:r>
          </a:p>
          <a:p>
            <a:endParaRPr lang="en-US" sz="1800" dirty="0" smtClean="0"/>
          </a:p>
          <a:p>
            <a:r>
              <a:rPr lang="en-US" sz="1800" dirty="0" smtClean="0"/>
              <a:t>Cost of preference shares</a:t>
            </a:r>
          </a:p>
          <a:p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1800" dirty="0" smtClean="0">
                <a:latin typeface="Arial" pitchFamily="34" charset="0"/>
                <a:cs typeface="Arial" pitchFamily="34" charset="0"/>
              </a:rPr>
              <a:t>COST OF DEBT – terminology</a:t>
            </a:r>
          </a:p>
          <a:p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1800" dirty="0" smtClean="0">
                <a:latin typeface="Arial" pitchFamily="34" charset="0"/>
                <a:cs typeface="Arial" pitchFamily="34" charset="0"/>
              </a:rPr>
              <a:t>Tax on interest </a:t>
            </a:r>
          </a:p>
          <a:p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1800" dirty="0" smtClean="0">
                <a:latin typeface="Arial" pitchFamily="34" charset="0"/>
                <a:cs typeface="Arial" pitchFamily="34" charset="0"/>
              </a:rPr>
              <a:t>Irredeemable debt </a:t>
            </a:r>
          </a:p>
          <a:p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1800" dirty="0" smtClean="0">
                <a:latin typeface="Arial" pitchFamily="34" charset="0"/>
                <a:cs typeface="Arial" pitchFamily="34" charset="0"/>
              </a:rPr>
              <a:t>Redeemable debt</a:t>
            </a:r>
          </a:p>
          <a:p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1800" dirty="0" smtClean="0">
                <a:latin typeface="Arial" pitchFamily="34" charset="0"/>
                <a:cs typeface="Arial" pitchFamily="34" charset="0"/>
              </a:rPr>
              <a:t>Convertible debt</a:t>
            </a:r>
          </a:p>
          <a:p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1800" dirty="0" smtClean="0">
                <a:latin typeface="Arial" pitchFamily="34" charset="0"/>
                <a:cs typeface="Arial" pitchFamily="34" charset="0"/>
              </a:rPr>
              <a:t>EFFICIENT MARKET HYPOTHESIS</a:t>
            </a:r>
          </a:p>
          <a:p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1900" dirty="0" smtClean="0">
              <a:latin typeface="Arial" pitchFamily="34" charset="0"/>
              <a:cs typeface="Arial" pitchFamily="34" charset="0"/>
            </a:endParaRPr>
          </a:p>
          <a:p>
            <a:pPr marL="742950" lvl="2" indent="-342900">
              <a:buNone/>
            </a:pPr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pPr lvl="1"/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pPr marL="342900" lvl="1" indent="-342900">
              <a:buNone/>
            </a:pPr>
            <a:endParaRPr lang="en-US" sz="14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Cost of equity</a:t>
            </a:r>
            <a:br>
              <a:rPr lang="en-US" sz="3200" dirty="0" smtClean="0"/>
            </a:br>
            <a:r>
              <a:rPr lang="en-US" sz="3200" dirty="0" smtClean="0"/>
              <a:t>Dividend with constant growth - Recap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9144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This constant growth rate of dividends can be estimated using either of two methods.</a:t>
            </a:r>
            <a:endParaRPr lang="en-US" sz="2000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3124200"/>
            <a:ext cx="58674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en-US" sz="2000" dirty="0" smtClean="0"/>
              <a:t>	A company has 300,000 ordinary shares in issue with an ex-div market value of £2.70 per share. A dividend of £40,000 has just been paid out of post-tax profits of £100,000.</a:t>
            </a:r>
          </a:p>
          <a:p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	Net assets at the year end were valued at £1.06m.</a:t>
            </a:r>
          </a:p>
          <a:p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	Estimate the cost of equity.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 smtClean="0"/>
              <a:t>Solution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295400" y="990600"/>
            <a:ext cx="51816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Cost of equity</a:t>
            </a:r>
            <a:br>
              <a:rPr lang="en-US" sz="2800" dirty="0" smtClean="0"/>
            </a:br>
            <a:r>
              <a:rPr lang="en-US" sz="2800" dirty="0" smtClean="0"/>
              <a:t>Illustration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en-US" sz="2000" dirty="0" smtClean="0"/>
              <a:t>	A plc is all equity financed and has 1m shares quoted at £2 each ex div. It pays constant annual dividends of 30p per share.</a:t>
            </a:r>
          </a:p>
          <a:p>
            <a:pPr>
              <a:buNone/>
            </a:pPr>
            <a:endParaRPr lang="en-US" sz="2000" dirty="0" smtClean="0"/>
          </a:p>
          <a:p>
            <a:pPr algn="just">
              <a:buNone/>
            </a:pPr>
            <a:r>
              <a:rPr lang="en-US" sz="2000" dirty="0" smtClean="0"/>
              <a:t>	It is considering adopting a project which will cost £500,000 and which is of the same risk as its existing activities. The cost will be met by a rights issue. The project will produce inflows of £90,000 pa in perpetuity. All inflows will be distributed as dividends.</a:t>
            </a:r>
          </a:p>
          <a:p>
            <a:pPr>
              <a:buNone/>
            </a:pPr>
            <a:endParaRPr lang="en-US" sz="2000" dirty="0" smtClean="0"/>
          </a:p>
          <a:p>
            <a:pPr algn="just">
              <a:buNone/>
            </a:pPr>
            <a:r>
              <a:rPr lang="en-US" sz="2000" dirty="0" smtClean="0"/>
              <a:t>	What is the new value of the equity in A plc and what is the gain to the shareholders?</a:t>
            </a:r>
          </a:p>
          <a:p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	Ignore tax.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Cost of equity</a:t>
            </a:r>
            <a:br>
              <a:rPr lang="en-US" sz="2800" dirty="0" smtClean="0"/>
            </a:br>
            <a:r>
              <a:rPr lang="en-US" sz="2800" dirty="0" smtClean="0"/>
              <a:t>Illustration</a:t>
            </a:r>
            <a:endParaRPr lang="en-US" sz="2800" dirty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743200" y="1752600"/>
            <a:ext cx="3048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0" y="2895600"/>
            <a:ext cx="66294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Cost of equity</a:t>
            </a:r>
            <a:br>
              <a:rPr lang="en-US" sz="2800" dirty="0" smtClean="0"/>
            </a:br>
            <a:r>
              <a:rPr lang="en-US" sz="2800" dirty="0" smtClean="0"/>
              <a:t>Illustration</a:t>
            </a:r>
            <a:endParaRPr lang="en-US" sz="2800" dirty="0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219200" y="1828800"/>
            <a:ext cx="66294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762000" y="5943600"/>
            <a:ext cx="7467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/>
              <a:t>The NPV of the project serves to increase the value of the equity shareholders’ shares.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 Aspects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None/>
            </a:pPr>
            <a:r>
              <a:rPr lang="en-US" sz="2000" i="1" dirty="0" smtClean="0"/>
              <a:t>	</a:t>
            </a:r>
            <a:r>
              <a:rPr lang="en-US" sz="2000" i="1" u="sng" dirty="0" smtClean="0"/>
              <a:t>Limitations of the model</a:t>
            </a:r>
            <a:endParaRPr lang="en-US" sz="2000" dirty="0" smtClean="0"/>
          </a:p>
          <a:p>
            <a:pPr lvl="0"/>
            <a:endParaRPr lang="en-US" sz="2000" dirty="0" smtClean="0"/>
          </a:p>
          <a:p>
            <a:pPr lvl="0"/>
            <a:r>
              <a:rPr lang="en-US" sz="2000" dirty="0" smtClean="0"/>
              <a:t>Method is not applicable for companies paying no or very low cash dividend.</a:t>
            </a:r>
          </a:p>
          <a:p>
            <a:pPr lvl="0"/>
            <a:r>
              <a:rPr lang="en-US" sz="2000" dirty="0" smtClean="0"/>
              <a:t>If g &gt; </a:t>
            </a:r>
            <a:r>
              <a:rPr lang="en-US" sz="2000" dirty="0" err="1" smtClean="0"/>
              <a:t>Ke</a:t>
            </a:r>
            <a:r>
              <a:rPr lang="en-US" sz="2000" dirty="0" smtClean="0"/>
              <a:t>, the method fails</a:t>
            </a:r>
          </a:p>
          <a:p>
            <a:pPr lvl="0"/>
            <a:r>
              <a:rPr lang="en-US" sz="2000" dirty="0" smtClean="0"/>
              <a:t>Retained profits may not earn enough profit to maintain the dividend stream</a:t>
            </a:r>
          </a:p>
          <a:p>
            <a:pPr lvl="0">
              <a:buNone/>
            </a:pPr>
            <a:r>
              <a:rPr lang="en-US" sz="2000" i="1" dirty="0" smtClean="0"/>
              <a:t>	</a:t>
            </a:r>
            <a:r>
              <a:rPr lang="en-US" sz="2000" i="1" u="sng" dirty="0" smtClean="0"/>
              <a:t>Important MISTAKE to note</a:t>
            </a:r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smtClean="0"/>
              <a:t>If formula applies at later than Yr ‘0’, discount the value of ‘E’ here and dividends in interim years at the required rate of return of shareholder, i.e. </a:t>
            </a:r>
            <a:r>
              <a:rPr lang="en-US" sz="2000" dirty="0" err="1" smtClean="0"/>
              <a:t>Ke</a:t>
            </a:r>
            <a:r>
              <a:rPr lang="en-US" sz="2000" dirty="0" smtClean="0"/>
              <a:t> to obtain ‘E’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Cost of preference shares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57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dirty="0" smtClean="0"/>
              <a:t>By definition preference shares have a constant dividend</a:t>
            </a:r>
            <a:endParaRPr lang="en-US" sz="20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09600" y="3352800"/>
            <a:ext cx="8229600" cy="457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2000" dirty="0" smtClean="0"/>
              <a:t>If you have cumulative preference shares, the MV is increased by the</a:t>
            </a:r>
          </a:p>
          <a:p>
            <a:r>
              <a:rPr lang="en-US" sz="2000" dirty="0" smtClean="0"/>
              <a:t>outstanding amount to be paid.</a:t>
            </a:r>
          </a:p>
          <a:p>
            <a:pPr algn="just"/>
            <a:r>
              <a:rPr lang="en-US" sz="2000" dirty="0" smtClean="0"/>
              <a:t>Preference dividends are normally quoted as a percentage, e.g. 10% preference shares. This means that the annual dividend will be 10% of</a:t>
            </a:r>
          </a:p>
          <a:p>
            <a:r>
              <a:rPr lang="en-US" sz="2000" dirty="0" smtClean="0"/>
              <a:t>the </a:t>
            </a:r>
            <a:r>
              <a:rPr lang="en-US" sz="2000" i="1" dirty="0" smtClean="0"/>
              <a:t>nominal value, </a:t>
            </a:r>
            <a:r>
              <a:rPr lang="en-US" sz="2000" b="1" i="1" dirty="0" smtClean="0"/>
              <a:t>not the market value.</a:t>
            </a:r>
          </a:p>
          <a:p>
            <a:endParaRPr kumimoji="0" lang="en-US" sz="20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algn="just"/>
            <a:r>
              <a:rPr lang="en-US" sz="2000" dirty="0" smtClean="0"/>
              <a:t>Share prices change, often dramatically, on a daily basis. The dividend valuation model will not predict this, but will give an estimate of the underlying value of the shares.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52600" y="2057400"/>
            <a:ext cx="3505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/>
              <a:t>	A company has 100,000 12% preference shares in issue (nominal value £1). </a:t>
            </a:r>
          </a:p>
          <a:p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	The current ex-div market value is £1.15 per share.</a:t>
            </a:r>
          </a:p>
          <a:p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	What is the cost of the preference shares?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Solution</a:t>
            </a:r>
            <a:endParaRPr lang="en-US" sz="32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752600" y="1828800"/>
            <a:ext cx="4953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algn="ctr">
              <a:buNone/>
            </a:pPr>
            <a:r>
              <a:rPr lang="en-US" sz="4000" dirty="0" smtClean="0"/>
              <a:t>Thank you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1194</TotalTime>
  <Words>196</Words>
  <Application>Microsoft Office PowerPoint</Application>
  <PresentationFormat>On-screen Show (4:3)</PresentationFormat>
  <Paragraphs>72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Investment Analysis  </vt:lpstr>
      <vt:lpstr>Outline</vt:lpstr>
      <vt:lpstr>Cost of equity Dividend with constant growth - Recap</vt:lpstr>
      <vt:lpstr>Example</vt:lpstr>
      <vt:lpstr>Solution</vt:lpstr>
      <vt:lpstr>Cost of equity Illustration</vt:lpstr>
      <vt:lpstr>Cost of equity Illustration</vt:lpstr>
      <vt:lpstr>Cost of equity Illustration</vt:lpstr>
      <vt:lpstr>Imp Aspects</vt:lpstr>
      <vt:lpstr>Cost of preference shares</vt:lpstr>
      <vt:lpstr>Example</vt:lpstr>
      <vt:lpstr>Solution</vt:lpstr>
      <vt:lpstr>Slide 13</vt:lpstr>
    </vt:vector>
  </TitlesOfParts>
  <Company>PricewaterhouseCoopers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Investment Analysis &amp; Portfolio Management</dc:title>
  <dc:creator>Windows User</dc:creator>
  <cp:lastModifiedBy>NTS</cp:lastModifiedBy>
  <cp:revision>201</cp:revision>
  <dcterms:created xsi:type="dcterms:W3CDTF">2013-05-28T09:18:01Z</dcterms:created>
  <dcterms:modified xsi:type="dcterms:W3CDTF">2013-06-08T09:07:45Z</dcterms:modified>
</cp:coreProperties>
</file>