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7"/>
  </p:notesMasterIdLst>
  <p:sldIdLst>
    <p:sldId id="256" r:id="rId2"/>
    <p:sldId id="269" r:id="rId3"/>
    <p:sldId id="270" r:id="rId4"/>
    <p:sldId id="311" r:id="rId5"/>
    <p:sldId id="274" r:id="rId6"/>
    <p:sldId id="275" r:id="rId7"/>
    <p:sldId id="276" r:id="rId8"/>
    <p:sldId id="277" r:id="rId9"/>
    <p:sldId id="278" r:id="rId10"/>
    <p:sldId id="279" r:id="rId11"/>
    <p:sldId id="312" r:id="rId12"/>
    <p:sldId id="262" r:id="rId13"/>
    <p:sldId id="280" r:id="rId14"/>
    <p:sldId id="281" r:id="rId15"/>
    <p:sldId id="282" r:id="rId16"/>
    <p:sldId id="295" r:id="rId17"/>
    <p:sldId id="296" r:id="rId18"/>
    <p:sldId id="284" r:id="rId19"/>
    <p:sldId id="285" r:id="rId20"/>
    <p:sldId id="286" r:id="rId21"/>
    <p:sldId id="287" r:id="rId22"/>
    <p:sldId id="288" r:id="rId23"/>
    <p:sldId id="297" r:id="rId24"/>
    <p:sldId id="298" r:id="rId25"/>
    <p:sldId id="28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Rot="1" noChangeAspect="1" noChangeArrowheads="1" noTextEdit="1"/>
          </p:cNvSpPr>
          <p:nvPr>
            <p:ph type="sldImg"/>
          </p:nvPr>
        </p:nvSpPr>
        <p:spPr>
          <a:ln/>
        </p:spPr>
      </p:sp>
      <p:sp>
        <p:nvSpPr>
          <p:cNvPr id="387075" name="Rectangle 3"/>
          <p:cNvSpPr>
            <a:spLocks noGrp="1" noChangeArrowheads="1"/>
          </p:cNvSpPr>
          <p:nvPr>
            <p:ph type="body" idx="1"/>
          </p:nvPr>
        </p:nvSpPr>
        <p:spPr/>
        <p:txBody>
          <a:bodyPr/>
          <a:lstStyle/>
          <a:p>
            <a:r>
              <a:rPr lang="en-US" dirty="0"/>
              <a:t>Re-emphasizes a key assumption that we make in risk and return models in finance. It is not risk that matters, but non-diversifiable risk and the cost of equity will increase as the non-diversifiable risk in an investment increases.</a:t>
            </a:r>
          </a:p>
          <a:p>
            <a:r>
              <a:rPr lang="en-US" dirty="0"/>
              <a:t>This view of the world may pose a problem for us when valuing private companies or closely held, small publicly traded firms, where the marginal investor (owner, venture capitalist….)  may not be diversified.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14</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800" dirty="0" smtClean="0">
              <a:latin typeface="Arial" pitchFamily="34" charset="0"/>
              <a:cs typeface="Arial" pitchFamily="34" charset="0"/>
            </a:endParaRPr>
          </a:p>
          <a:p>
            <a:r>
              <a:rPr lang="en-US" sz="1900" dirty="0" smtClean="0">
                <a:latin typeface="Arial" pitchFamily="34" charset="0"/>
                <a:cs typeface="Arial" pitchFamily="34" charset="0"/>
              </a:rPr>
              <a:t>DIVIDEND VALUATION MODEL - CONTINUE</a:t>
            </a:r>
          </a:p>
          <a:p>
            <a:endParaRPr lang="en-US" sz="1900" dirty="0" smtClean="0">
              <a:latin typeface="Arial" pitchFamily="34" charset="0"/>
              <a:cs typeface="Arial" pitchFamily="34" charset="0"/>
            </a:endParaRPr>
          </a:p>
          <a:p>
            <a:r>
              <a:rPr lang="en-US" sz="1900" dirty="0" smtClean="0">
                <a:latin typeface="Arial" pitchFamily="34" charset="0"/>
                <a:cs typeface="Arial" pitchFamily="34" charset="0"/>
              </a:rPr>
              <a:t>COST OF EQUITY</a:t>
            </a:r>
          </a:p>
          <a:p>
            <a:endParaRPr lang="en-US" sz="1900" dirty="0" smtClean="0">
              <a:latin typeface="Arial" pitchFamily="34" charset="0"/>
              <a:cs typeface="Arial" pitchFamily="34" charset="0"/>
            </a:endParaRPr>
          </a:p>
          <a:p>
            <a:r>
              <a:rPr lang="en-US" sz="1900" dirty="0" smtClean="0">
                <a:latin typeface="Arial" pitchFamily="34" charset="0"/>
                <a:cs typeface="Arial" pitchFamily="34" charset="0"/>
              </a:rPr>
              <a:t>COST OF PREFERENCE SHARES</a:t>
            </a: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Objectives - RECAP</a:t>
            </a:r>
            <a:endParaRPr lang="en-US" sz="3200" dirty="0"/>
          </a:p>
        </p:txBody>
      </p:sp>
      <p:sp>
        <p:nvSpPr>
          <p:cNvPr id="3" name="Content Placeholder 2"/>
          <p:cNvSpPr>
            <a:spLocks noGrp="1"/>
          </p:cNvSpPr>
          <p:nvPr>
            <p:ph idx="1"/>
          </p:nvPr>
        </p:nvSpPr>
        <p:spPr/>
        <p:txBody>
          <a:bodyPr>
            <a:normAutofit/>
          </a:bodyPr>
          <a:lstStyle/>
          <a:p>
            <a:r>
              <a:rPr lang="en-US" sz="2000" dirty="0" smtClean="0"/>
              <a:t>To develop a model for the valuation of shares and bonds.</a:t>
            </a:r>
          </a:p>
          <a:p>
            <a:endParaRPr lang="en-US" sz="2000" dirty="0" smtClean="0"/>
          </a:p>
          <a:p>
            <a:r>
              <a:rPr lang="en-US" sz="2000" dirty="0" smtClean="0"/>
              <a:t>To use this model to estimate the cost of equity and the cost of debt.</a:t>
            </a:r>
          </a:p>
          <a:p>
            <a:endParaRPr lang="en-US" sz="2000" dirty="0" smtClean="0"/>
          </a:p>
          <a:p>
            <a:r>
              <a:rPr lang="en-US" sz="2000" dirty="0" smtClean="0"/>
              <a:t>To consider further practical influences on the valuation of securities.</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Elements of cost of capital - RECAP</a:t>
            </a:r>
            <a:endParaRPr lang="en-US" sz="3200" dirty="0"/>
          </a:p>
        </p:txBody>
      </p:sp>
      <p:pic>
        <p:nvPicPr>
          <p:cNvPr id="1026" name="Picture 2"/>
          <p:cNvPicPr>
            <a:picLocks noGrp="1" noChangeAspect="1" noChangeArrowheads="1"/>
          </p:cNvPicPr>
          <p:nvPr>
            <p:ph idx="1"/>
          </p:nvPr>
        </p:nvPicPr>
        <p:blipFill>
          <a:blip r:embed="rId3"/>
          <a:srcRect/>
          <a:stretch>
            <a:fillRect/>
          </a:stretch>
        </p:blipFill>
        <p:spPr bwMode="auto">
          <a:xfrm>
            <a:off x="685800" y="1752600"/>
            <a:ext cx="76962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r>
              <a:rPr lang="en-US" sz="3200" b="1" dirty="0" smtClean="0"/>
              <a:t>The theoretical model - RECAP</a:t>
            </a:r>
            <a:endParaRPr lang="en-US" sz="3200" dirty="0"/>
          </a:p>
        </p:txBody>
      </p:sp>
      <p:sp>
        <p:nvSpPr>
          <p:cNvPr id="3" name="Content Placeholder 2"/>
          <p:cNvSpPr>
            <a:spLocks noGrp="1"/>
          </p:cNvSpPr>
          <p:nvPr>
            <p:ph idx="1"/>
          </p:nvPr>
        </p:nvSpPr>
        <p:spPr>
          <a:xfrm>
            <a:off x="457200" y="1600201"/>
            <a:ext cx="8229600" cy="533399"/>
          </a:xfrm>
        </p:spPr>
        <p:txBody>
          <a:bodyPr>
            <a:normAutofit/>
          </a:bodyPr>
          <a:lstStyle/>
          <a:p>
            <a:r>
              <a:rPr lang="en-US" sz="2000" dirty="0" smtClean="0"/>
              <a:t>The model then becomes:</a:t>
            </a:r>
            <a:endParaRPr lang="en-US" sz="2000" dirty="0"/>
          </a:p>
        </p:txBody>
      </p:sp>
      <p:pic>
        <p:nvPicPr>
          <p:cNvPr id="4098" name="Picture 2"/>
          <p:cNvPicPr>
            <a:picLocks noChangeAspect="1" noChangeArrowheads="1"/>
          </p:cNvPicPr>
          <p:nvPr/>
        </p:nvPicPr>
        <p:blipFill>
          <a:blip r:embed="rId3"/>
          <a:srcRect/>
          <a:stretch>
            <a:fillRect/>
          </a:stretch>
        </p:blipFill>
        <p:spPr bwMode="auto">
          <a:xfrm>
            <a:off x="762000" y="2286000"/>
            <a:ext cx="5867400" cy="990600"/>
          </a:xfrm>
          <a:prstGeom prst="rect">
            <a:avLst/>
          </a:prstGeom>
          <a:noFill/>
          <a:ln w="9525">
            <a:noFill/>
            <a:miter lim="800000"/>
            <a:headEnd/>
            <a:tailEnd/>
          </a:ln>
        </p:spPr>
      </p:pic>
      <p:pic>
        <p:nvPicPr>
          <p:cNvPr id="4099" name="Picture 3"/>
          <p:cNvPicPr>
            <a:picLocks noChangeAspect="1" noChangeArrowheads="1"/>
          </p:cNvPicPr>
          <p:nvPr/>
        </p:nvPicPr>
        <p:blipFill>
          <a:blip r:embed="rId4"/>
          <a:srcRect/>
          <a:stretch>
            <a:fillRect/>
          </a:stretch>
        </p:blipFill>
        <p:spPr bwMode="auto">
          <a:xfrm>
            <a:off x="990600" y="4495800"/>
            <a:ext cx="2819400" cy="914400"/>
          </a:xfrm>
          <a:prstGeom prst="rect">
            <a:avLst/>
          </a:prstGeom>
          <a:noFill/>
          <a:ln w="9525">
            <a:noFill/>
            <a:miter lim="800000"/>
            <a:headEnd/>
            <a:tailEnd/>
          </a:ln>
        </p:spPr>
      </p:pic>
      <p:sp>
        <p:nvSpPr>
          <p:cNvPr id="6" name="Content Placeholder 2"/>
          <p:cNvSpPr txBox="1">
            <a:spLocks/>
          </p:cNvSpPr>
          <p:nvPr/>
        </p:nvSpPr>
        <p:spPr>
          <a:xfrm>
            <a:off x="381000" y="3657600"/>
            <a:ext cx="8229600" cy="533399"/>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pPr>
            <a:r>
              <a:rPr lang="en-US" sz="2000" dirty="0" smtClean="0"/>
              <a:t>If the dividend is assumed to be constant this is a perpetuity that simplifies to:</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r>
              <a:rPr lang="en-US" sz="3200" b="1" dirty="0" smtClean="0"/>
              <a:t>The theoretical model</a:t>
            </a:r>
            <a:endParaRPr lang="en-US" sz="3200" dirty="0"/>
          </a:p>
        </p:txBody>
      </p:sp>
      <p:sp>
        <p:nvSpPr>
          <p:cNvPr id="3" name="Content Placeholder 2"/>
          <p:cNvSpPr>
            <a:spLocks noGrp="1"/>
          </p:cNvSpPr>
          <p:nvPr>
            <p:ph idx="1"/>
          </p:nvPr>
        </p:nvSpPr>
        <p:spPr>
          <a:xfrm>
            <a:off x="457200" y="1600201"/>
            <a:ext cx="8229600" cy="2438400"/>
          </a:xfrm>
        </p:spPr>
        <p:txBody>
          <a:bodyPr>
            <a:normAutofit lnSpcReduction="10000"/>
          </a:bodyPr>
          <a:lstStyle/>
          <a:p>
            <a:r>
              <a:rPr lang="en-US" sz="2000" dirty="0" smtClean="0"/>
              <a:t>This model can then be used to determine the ex-div market value of a share with a constant dividend each year given the assumptions upon which the model is based.</a:t>
            </a:r>
          </a:p>
          <a:p>
            <a:endParaRPr lang="en-US" sz="2000" dirty="0" smtClean="0"/>
          </a:p>
          <a:p>
            <a:pPr>
              <a:buNone/>
            </a:pPr>
            <a:r>
              <a:rPr lang="en-US" sz="2800" b="1" dirty="0" smtClean="0"/>
              <a:t>	With growth</a:t>
            </a:r>
          </a:p>
          <a:p>
            <a:pPr algn="just"/>
            <a:r>
              <a:rPr lang="en-US" sz="2000" dirty="0" smtClean="0"/>
              <a:t>If dividends are forecast to grow at a constant rate in perpetuity, where g = growth rate</a:t>
            </a:r>
            <a:endParaRPr lang="en-US" sz="2000" dirty="0"/>
          </a:p>
        </p:txBody>
      </p:sp>
      <p:pic>
        <p:nvPicPr>
          <p:cNvPr id="5122" name="Picture 2"/>
          <p:cNvPicPr>
            <a:picLocks noChangeAspect="1" noChangeArrowheads="1"/>
          </p:cNvPicPr>
          <p:nvPr/>
        </p:nvPicPr>
        <p:blipFill>
          <a:blip r:embed="rId3"/>
          <a:srcRect/>
          <a:stretch>
            <a:fillRect/>
          </a:stretch>
        </p:blipFill>
        <p:spPr bwMode="auto">
          <a:xfrm>
            <a:off x="1447800" y="4114800"/>
            <a:ext cx="43434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r>
              <a:rPr lang="en-US" sz="3200" b="1" dirty="0" smtClean="0"/>
              <a:t>The theoretical model</a:t>
            </a:r>
            <a:endParaRPr lang="en-US" sz="3200"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Assumptions behind the dividend valuation model</a:t>
            </a:r>
          </a:p>
          <a:p>
            <a:r>
              <a:rPr lang="en-US" dirty="0" smtClean="0"/>
              <a:t>rational investors</a:t>
            </a:r>
          </a:p>
          <a:p>
            <a:r>
              <a:rPr lang="en-US" dirty="0" smtClean="0"/>
              <a:t>all investors have the same expectations and therefore the same required rate of return</a:t>
            </a:r>
          </a:p>
          <a:p>
            <a:r>
              <a:rPr lang="en-US" dirty="0" smtClean="0"/>
              <a:t>perfect capital market assumptions, for example</a:t>
            </a:r>
          </a:p>
          <a:p>
            <a:pPr>
              <a:buNone/>
            </a:pPr>
            <a:r>
              <a:rPr lang="en-US" dirty="0" smtClean="0"/>
              <a:t>	− no transactions costs</a:t>
            </a:r>
          </a:p>
          <a:p>
            <a:pPr>
              <a:buNone/>
            </a:pPr>
            <a:r>
              <a:rPr lang="en-US" dirty="0" smtClean="0"/>
              <a:t>	− no individual can affect the share price</a:t>
            </a:r>
          </a:p>
          <a:p>
            <a:pPr>
              <a:buNone/>
            </a:pPr>
            <a:r>
              <a:rPr lang="en-US" dirty="0" smtClean="0"/>
              <a:t>	− all investors have all available information</a:t>
            </a:r>
          </a:p>
          <a:p>
            <a:r>
              <a:rPr lang="en-US" dirty="0" smtClean="0"/>
              <a:t>dividends are paid just once a year and one year apart</a:t>
            </a:r>
          </a:p>
          <a:p>
            <a:r>
              <a:rPr lang="en-US" dirty="0" smtClean="0"/>
              <a:t>dividends are either constant or are growing at a constant rate.</a:t>
            </a:r>
          </a:p>
          <a:p>
            <a:pPr>
              <a:buNone/>
            </a:pPr>
            <a:endParaRPr lang="en-US" b="1" dirty="0" smtClean="0"/>
          </a:p>
          <a:p>
            <a:pPr>
              <a:buNone/>
            </a:pPr>
            <a:r>
              <a:rPr lang="en-US" b="1" dirty="0" smtClean="0"/>
              <a:t>Using the dividend valuation model</a:t>
            </a:r>
          </a:p>
          <a:p>
            <a:r>
              <a:rPr lang="en-US" dirty="0" smtClean="0"/>
              <a:t>The model in its most simple form (with constant dividends) can be used to estimate the theoretical fair values of shares.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DIVIDEND VALUATION MODEL </a:t>
            </a:r>
            <a:br>
              <a:rPr lang="en-US" sz="2800" b="1" dirty="0" smtClean="0"/>
            </a:br>
            <a:r>
              <a:rPr lang="en-US" sz="2800" b="1" dirty="0" smtClean="0"/>
              <a:t>The theoretical model ILLUSTRATION</a:t>
            </a:r>
            <a:endParaRPr lang="en-US" sz="2800" dirty="0"/>
          </a:p>
        </p:txBody>
      </p:sp>
      <p:sp>
        <p:nvSpPr>
          <p:cNvPr id="3" name="Content Placeholder 2"/>
          <p:cNvSpPr>
            <a:spLocks noGrp="1"/>
          </p:cNvSpPr>
          <p:nvPr>
            <p:ph idx="1"/>
          </p:nvPr>
        </p:nvSpPr>
        <p:spPr>
          <a:xfrm>
            <a:off x="457200" y="1600201"/>
            <a:ext cx="8229600" cy="2133600"/>
          </a:xfrm>
        </p:spPr>
        <p:txBody>
          <a:bodyPr>
            <a:normAutofit/>
          </a:bodyPr>
          <a:lstStyle/>
          <a:p>
            <a:pPr algn="just">
              <a:buNone/>
            </a:pPr>
            <a:r>
              <a:rPr lang="en-US" sz="2000" dirty="0" smtClean="0"/>
              <a:t>	Suppose that a share has a current ex-div market value of 80 pence and investors expect a dividend of 10 pence per share to be paid each year as has been the case for the past few years.</a:t>
            </a:r>
          </a:p>
          <a:p>
            <a:pPr>
              <a:buNone/>
            </a:pPr>
            <a:r>
              <a:rPr lang="en-US" sz="2000" dirty="0" smtClean="0"/>
              <a:t>	</a:t>
            </a:r>
          </a:p>
          <a:p>
            <a:pPr algn="just">
              <a:buNone/>
            </a:pPr>
            <a:r>
              <a:rPr lang="en-US" sz="2000" dirty="0" smtClean="0"/>
              <a:t>	Using the dividend valuation model the required return of the investors for this share can be determined:</a:t>
            </a:r>
            <a:endParaRPr lang="en-US" sz="2000" dirty="0"/>
          </a:p>
        </p:txBody>
      </p:sp>
      <p:pic>
        <p:nvPicPr>
          <p:cNvPr id="6146" name="Picture 2"/>
          <p:cNvPicPr>
            <a:picLocks noChangeAspect="1" noChangeArrowheads="1"/>
          </p:cNvPicPr>
          <p:nvPr/>
        </p:nvPicPr>
        <p:blipFill>
          <a:blip r:embed="rId3"/>
          <a:srcRect/>
          <a:stretch>
            <a:fillRect/>
          </a:stretch>
        </p:blipFill>
        <p:spPr bwMode="auto">
          <a:xfrm>
            <a:off x="1295400" y="3581400"/>
            <a:ext cx="36576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DIVIDEND VALUATION MODEL </a:t>
            </a:r>
            <a:br>
              <a:rPr lang="en-US" sz="2800" b="1" dirty="0" smtClean="0"/>
            </a:br>
            <a:r>
              <a:rPr lang="en-US" sz="2800" b="1" dirty="0" smtClean="0"/>
              <a:t>The theoretical model ILLUSTRATION</a:t>
            </a:r>
            <a:endParaRPr lang="en-US" sz="2800" dirty="0"/>
          </a:p>
        </p:txBody>
      </p:sp>
      <p:sp>
        <p:nvSpPr>
          <p:cNvPr id="3" name="Content Placeholder 2"/>
          <p:cNvSpPr>
            <a:spLocks noGrp="1"/>
          </p:cNvSpPr>
          <p:nvPr>
            <p:ph idx="1"/>
          </p:nvPr>
        </p:nvSpPr>
        <p:spPr>
          <a:xfrm>
            <a:off x="457200" y="1600201"/>
            <a:ext cx="8229600" cy="2667000"/>
          </a:xfrm>
        </p:spPr>
        <p:txBody>
          <a:bodyPr>
            <a:noAutofit/>
          </a:bodyPr>
          <a:lstStyle/>
          <a:p>
            <a:pPr algn="just"/>
            <a:r>
              <a:rPr lang="en-US" sz="2000" dirty="0" smtClean="0"/>
              <a:t>Investors will all require this return from this share as they all have the same information about the risk of this share and they are all rational.</a:t>
            </a:r>
          </a:p>
          <a:p>
            <a:endParaRPr lang="en-US" sz="2000" dirty="0" smtClean="0"/>
          </a:p>
          <a:p>
            <a:pPr algn="just"/>
            <a:r>
              <a:rPr lang="en-US" sz="2000" dirty="0" smtClean="0"/>
              <a:t>If investors think that the dividend is due to increase to 15 pence each year then at a price of 80 pence the share is giving a higher return than 12.5%. Investors will therefore buy the share and the price will increase until, according to the model, the value will be:</a:t>
            </a:r>
            <a:endParaRPr lang="en-US" sz="2000" dirty="0"/>
          </a:p>
        </p:txBody>
      </p:sp>
      <p:pic>
        <p:nvPicPr>
          <p:cNvPr id="7170" name="Picture 2"/>
          <p:cNvPicPr>
            <a:picLocks noChangeAspect="1" noChangeArrowheads="1"/>
          </p:cNvPicPr>
          <p:nvPr/>
        </p:nvPicPr>
        <p:blipFill>
          <a:blip r:embed="rId3"/>
          <a:srcRect/>
          <a:stretch>
            <a:fillRect/>
          </a:stretch>
        </p:blipFill>
        <p:spPr bwMode="auto">
          <a:xfrm>
            <a:off x="1295400" y="4495800"/>
            <a:ext cx="39624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DIVIDEND VALUATION MODEL </a:t>
            </a:r>
            <a:br>
              <a:rPr lang="en-US" sz="2800" b="1" dirty="0" smtClean="0"/>
            </a:br>
            <a:r>
              <a:rPr lang="en-US" sz="2800" b="1" dirty="0" smtClean="0"/>
              <a:t>The theoretical model ILLUSTRATION</a:t>
            </a:r>
            <a:endParaRPr lang="en-US" sz="2800" dirty="0"/>
          </a:p>
        </p:txBody>
      </p:sp>
      <p:sp>
        <p:nvSpPr>
          <p:cNvPr id="3" name="Content Placeholder 2"/>
          <p:cNvSpPr>
            <a:spLocks noGrp="1"/>
          </p:cNvSpPr>
          <p:nvPr>
            <p:ph idx="1"/>
          </p:nvPr>
        </p:nvSpPr>
        <p:spPr>
          <a:xfrm>
            <a:off x="457200" y="1600201"/>
            <a:ext cx="8229600" cy="1981200"/>
          </a:xfrm>
        </p:spPr>
        <p:txBody>
          <a:bodyPr>
            <a:normAutofit/>
          </a:bodyPr>
          <a:lstStyle/>
          <a:p>
            <a:pPr algn="just">
              <a:buNone/>
            </a:pPr>
            <a:r>
              <a:rPr lang="en-US" sz="2000" dirty="0" smtClean="0"/>
              <a:t>	Alternatively suppose that the investors perception is that the dividend will remain at 10 pence per share but that the risk of the share has increased thereby requiring a return of 15%. If the share only gives a return of 12.5% (on an 80 pence share price) then investors will sell and the price will fall. The fair value of the share according to the model will be:</a:t>
            </a:r>
          </a:p>
          <a:p>
            <a:endParaRPr lang="en-US" sz="2000" dirty="0" smtClean="0"/>
          </a:p>
          <a:p>
            <a:endParaRPr lang="en-US" sz="2000" dirty="0"/>
          </a:p>
        </p:txBody>
      </p:sp>
      <p:pic>
        <p:nvPicPr>
          <p:cNvPr id="8195" name="Picture 3"/>
          <p:cNvPicPr>
            <a:picLocks noChangeAspect="1" noChangeArrowheads="1"/>
          </p:cNvPicPr>
          <p:nvPr/>
        </p:nvPicPr>
        <p:blipFill>
          <a:blip r:embed="rId2"/>
          <a:srcRect/>
          <a:stretch>
            <a:fillRect/>
          </a:stretch>
        </p:blipFill>
        <p:spPr bwMode="auto">
          <a:xfrm>
            <a:off x="1371600" y="4038600"/>
            <a:ext cx="35052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endParaRPr lang="en-US" sz="3200" dirty="0"/>
          </a:p>
        </p:txBody>
      </p:sp>
      <p:sp>
        <p:nvSpPr>
          <p:cNvPr id="3" name="Content Placeholder 2"/>
          <p:cNvSpPr>
            <a:spLocks noGrp="1"/>
          </p:cNvSpPr>
          <p:nvPr>
            <p:ph idx="1"/>
          </p:nvPr>
        </p:nvSpPr>
        <p:spPr/>
        <p:txBody>
          <a:bodyPr>
            <a:normAutofit/>
          </a:bodyPr>
          <a:lstStyle/>
          <a:p>
            <a:pPr lvl="0"/>
            <a:r>
              <a:rPr lang="en-US" sz="2000" dirty="0" smtClean="0"/>
              <a:t>It is to be noted that it is the only model for the determination of market value of equity.</a:t>
            </a:r>
          </a:p>
          <a:p>
            <a:pPr lvl="0" algn="just"/>
            <a:r>
              <a:rPr lang="en-US" sz="2000" dirty="0" smtClean="0"/>
              <a:t>It should also be noted that if the company does not pay dividend in any period, the shareholders would recover the same return through </a:t>
            </a:r>
            <a:r>
              <a:rPr lang="en-US" sz="2000" b="1" dirty="0" smtClean="0"/>
              <a:t>capital gain</a:t>
            </a:r>
            <a:r>
              <a:rPr lang="en-US" sz="2000" dirty="0" smtClean="0"/>
              <a:t>, since the company would invest the same retained amount in some profitable venture which would automatically affect the share market price of the company. As a result the shareholder would benefit with the extra capital gain earned.</a:t>
            </a:r>
          </a:p>
          <a:p>
            <a:pPr lvl="0" algn="just"/>
            <a:r>
              <a:rPr lang="en-US" sz="2000" dirty="0" smtClean="0"/>
              <a:t>In a question where the examiner requires the market value of Equity, preference should be given to this model. However, as mentioned above, not only dividends but capital gains also contribute to the share value and therefore, needs to be considered. In addition, cash profits may also be used for the purpose.</a:t>
            </a:r>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dirty="0"/>
              <a:t>Cost of Equity</a:t>
            </a:r>
          </a:p>
        </p:txBody>
      </p:sp>
      <p:sp>
        <p:nvSpPr>
          <p:cNvPr id="236547" name="Rectangle 3"/>
          <p:cNvSpPr>
            <a:spLocks noGrp="1" noChangeArrowheads="1"/>
          </p:cNvSpPr>
          <p:nvPr>
            <p:ph type="body" idx="1"/>
          </p:nvPr>
        </p:nvSpPr>
        <p:spPr/>
        <p:txBody>
          <a:bodyPr>
            <a:normAutofit/>
          </a:bodyPr>
          <a:lstStyle/>
          <a:p>
            <a:pPr algn="just"/>
            <a:r>
              <a:rPr lang="en-US" sz="2000" dirty="0"/>
              <a:t>The cost of equity should be </a:t>
            </a:r>
            <a:r>
              <a:rPr lang="en-US" sz="2000" u="sng" dirty="0"/>
              <a:t>higher for riskier investments</a:t>
            </a:r>
            <a:r>
              <a:rPr lang="en-US" sz="2000" dirty="0"/>
              <a:t> and lower for safer investments</a:t>
            </a:r>
          </a:p>
          <a:p>
            <a:pPr algn="just"/>
            <a:endParaRPr lang="en-US" sz="2000" dirty="0" smtClean="0"/>
          </a:p>
          <a:p>
            <a:pPr algn="just"/>
            <a:r>
              <a:rPr lang="en-US" sz="2000" dirty="0" smtClean="0"/>
              <a:t>While </a:t>
            </a:r>
            <a:r>
              <a:rPr lang="en-US" sz="2000" dirty="0"/>
              <a:t>risk is usually defined in terms of the variance of actual returns around an expected return, risk and return models in finance assume that the risk that should be rewarded (and thus built into the discount rate) in valuation should be the risk perceived by the </a:t>
            </a:r>
            <a:r>
              <a:rPr lang="en-US" sz="2000" u="sng" dirty="0"/>
              <a:t>marginal investor</a:t>
            </a:r>
            <a:r>
              <a:rPr lang="en-US" sz="2000" dirty="0"/>
              <a:t> in the </a:t>
            </a:r>
            <a:r>
              <a:rPr lang="en-US" sz="2000" dirty="0" smtClean="0"/>
              <a:t>investment</a:t>
            </a:r>
          </a:p>
          <a:p>
            <a:pPr algn="just"/>
            <a:endParaRPr lang="en-US" sz="2000" dirty="0"/>
          </a:p>
          <a:p>
            <a:pPr algn="just"/>
            <a:r>
              <a:rPr lang="en-US" sz="2000" dirty="0"/>
              <a:t>Most risk and return models in finance also assume that the marginal investor is </a:t>
            </a:r>
            <a:r>
              <a:rPr lang="en-US" sz="2000" u="sng" dirty="0"/>
              <a:t>well diversified</a:t>
            </a:r>
            <a:r>
              <a:rPr lang="en-US" sz="2000" dirty="0"/>
              <a:t>, and that the only risk that he or she perceives in an investment is risk that cannot be diversified away (I.e, market or non-diversifiable risk)</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equity</a:t>
            </a:r>
            <a:endParaRPr lang="en-US" dirty="0"/>
          </a:p>
        </p:txBody>
      </p:sp>
      <p:sp>
        <p:nvSpPr>
          <p:cNvPr id="3" name="Content Placeholder 2"/>
          <p:cNvSpPr>
            <a:spLocks noGrp="1"/>
          </p:cNvSpPr>
          <p:nvPr>
            <p:ph idx="1"/>
          </p:nvPr>
        </p:nvSpPr>
        <p:spPr>
          <a:xfrm>
            <a:off x="457200" y="1600201"/>
            <a:ext cx="8229600" cy="1143000"/>
          </a:xfrm>
        </p:spPr>
        <p:txBody>
          <a:bodyPr>
            <a:normAutofit fontScale="92500" lnSpcReduction="10000"/>
          </a:bodyPr>
          <a:lstStyle/>
          <a:p>
            <a:pPr>
              <a:buNone/>
            </a:pPr>
            <a:r>
              <a:rPr lang="en-US" sz="2600" b="1" dirty="0" smtClean="0"/>
              <a:t>Shareholders required rate of return</a:t>
            </a:r>
          </a:p>
          <a:p>
            <a:endParaRPr lang="en-US" sz="2000" dirty="0" smtClean="0"/>
          </a:p>
          <a:p>
            <a:r>
              <a:rPr lang="en-US" sz="2000" dirty="0" smtClean="0"/>
              <a:t>The basic dividend valuation model is:</a:t>
            </a:r>
            <a:endParaRPr lang="en-US" sz="2000" dirty="0"/>
          </a:p>
        </p:txBody>
      </p:sp>
      <p:pic>
        <p:nvPicPr>
          <p:cNvPr id="9218" name="Picture 2"/>
          <p:cNvPicPr>
            <a:picLocks noChangeAspect="1" noChangeArrowheads="1"/>
          </p:cNvPicPr>
          <p:nvPr/>
        </p:nvPicPr>
        <p:blipFill>
          <a:blip r:embed="rId3"/>
          <a:srcRect/>
          <a:stretch>
            <a:fillRect/>
          </a:stretch>
        </p:blipFill>
        <p:spPr bwMode="auto">
          <a:xfrm>
            <a:off x="1600200" y="2971800"/>
            <a:ext cx="2362200" cy="533400"/>
          </a:xfrm>
          <a:prstGeom prst="rect">
            <a:avLst/>
          </a:prstGeom>
          <a:noFill/>
          <a:ln w="9525">
            <a:noFill/>
            <a:miter lim="800000"/>
            <a:headEnd/>
            <a:tailEnd/>
          </a:ln>
        </p:spPr>
      </p:pic>
      <p:pic>
        <p:nvPicPr>
          <p:cNvPr id="9219" name="Picture 3"/>
          <p:cNvPicPr>
            <a:picLocks noChangeAspect="1" noChangeArrowheads="1"/>
          </p:cNvPicPr>
          <p:nvPr/>
        </p:nvPicPr>
        <p:blipFill>
          <a:blip r:embed="rId4"/>
          <a:srcRect/>
          <a:stretch>
            <a:fillRect/>
          </a:stretch>
        </p:blipFill>
        <p:spPr bwMode="auto">
          <a:xfrm>
            <a:off x="2133600" y="5257800"/>
            <a:ext cx="2209800" cy="609600"/>
          </a:xfrm>
          <a:prstGeom prst="rect">
            <a:avLst/>
          </a:prstGeom>
          <a:noFill/>
          <a:ln w="9525">
            <a:noFill/>
            <a:miter lim="800000"/>
            <a:headEnd/>
            <a:tailEnd/>
          </a:ln>
        </p:spPr>
      </p:pic>
      <p:sp>
        <p:nvSpPr>
          <p:cNvPr id="6" name="Content Placeholder 2"/>
          <p:cNvSpPr txBox="1">
            <a:spLocks/>
          </p:cNvSpPr>
          <p:nvPr/>
        </p:nvSpPr>
        <p:spPr>
          <a:xfrm>
            <a:off x="609600" y="3886200"/>
            <a:ext cx="8229600" cy="685800"/>
          </a:xfrm>
          <a:prstGeom prst="rect">
            <a:avLst/>
          </a:prstGeom>
        </p:spPr>
        <p:txBody>
          <a:bodyPr vert="horz" lIns="91440" tIns="45720" rIns="91440" bIns="45720" rtlCol="0">
            <a:normAutofit/>
          </a:bodyPr>
          <a:lstStyle/>
          <a:p>
            <a:pPr marL="342900" lvl="0" indent="-342900">
              <a:spcBef>
                <a:spcPct val="20000"/>
              </a:spcBef>
            </a:pPr>
            <a:r>
              <a:rPr lang="en-US" sz="2000" dirty="0" smtClean="0"/>
              <a:t>This can be rearranged to find r:</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equity</a:t>
            </a:r>
            <a:endParaRPr lang="en-US" sz="3200" dirty="0"/>
          </a:p>
        </p:txBody>
      </p:sp>
      <p:sp>
        <p:nvSpPr>
          <p:cNvPr id="3" name="Content Placeholder 2"/>
          <p:cNvSpPr>
            <a:spLocks noGrp="1"/>
          </p:cNvSpPr>
          <p:nvPr>
            <p:ph idx="1"/>
          </p:nvPr>
        </p:nvSpPr>
        <p:spPr>
          <a:xfrm>
            <a:off x="457200" y="1600201"/>
            <a:ext cx="8229600" cy="2667000"/>
          </a:xfrm>
        </p:spPr>
        <p:txBody>
          <a:bodyPr>
            <a:normAutofit/>
          </a:bodyPr>
          <a:lstStyle/>
          <a:p>
            <a:r>
              <a:rPr lang="en-US" sz="2000" dirty="0" smtClean="0"/>
              <a:t>If r is the return required by the shareholders in order for the share value to remain constant then r is also the return that the company must pay its shareholders. Therefore r also equates to the cost of equity of the company, denoted as Ke.</a:t>
            </a:r>
          </a:p>
          <a:p>
            <a:endParaRPr lang="en-US" sz="2000" dirty="0" smtClean="0"/>
          </a:p>
          <a:p>
            <a:r>
              <a:rPr lang="en-US" sz="2000" dirty="0" smtClean="0"/>
              <a:t>Therefore the cost of equity for a company can be estimated using the dividend valuation model with a constant annual dividend as:</a:t>
            </a:r>
            <a:endParaRPr lang="en-US" sz="2000" dirty="0"/>
          </a:p>
        </p:txBody>
      </p:sp>
      <p:pic>
        <p:nvPicPr>
          <p:cNvPr id="10242" name="Picture 2"/>
          <p:cNvPicPr>
            <a:picLocks noChangeAspect="1" noChangeArrowheads="1"/>
          </p:cNvPicPr>
          <p:nvPr/>
        </p:nvPicPr>
        <p:blipFill>
          <a:blip r:embed="rId2"/>
          <a:srcRect/>
          <a:stretch>
            <a:fillRect/>
          </a:stretch>
        </p:blipFill>
        <p:spPr bwMode="auto">
          <a:xfrm>
            <a:off x="1676400" y="4343400"/>
            <a:ext cx="3200400"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equity</a:t>
            </a:r>
            <a:endParaRPr lang="en-US" sz="3200" dirty="0"/>
          </a:p>
        </p:txBody>
      </p:sp>
      <p:sp>
        <p:nvSpPr>
          <p:cNvPr id="3" name="Content Placeholder 2"/>
          <p:cNvSpPr>
            <a:spLocks noGrp="1"/>
          </p:cNvSpPr>
          <p:nvPr>
            <p:ph idx="1"/>
          </p:nvPr>
        </p:nvSpPr>
        <p:spPr/>
        <p:txBody>
          <a:bodyPr>
            <a:normAutofit/>
          </a:bodyPr>
          <a:lstStyle/>
          <a:p>
            <a:r>
              <a:rPr lang="en-US" sz="2000" dirty="0" smtClean="0"/>
              <a:t>The ex-div market value is the market value of the share assuming that the current dividend has just been paid. A cum-div market value is one which includes the value of the dividend just about to be paid. If a cum-div market value is given then this must be adjusted to an ex div market value by taking out the current dividend.</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A company's shares have a market value of £2.20 each. The company is just about to pay a dividend of 20p per share as it has every year for the last ten years.</a:t>
            </a:r>
          </a:p>
          <a:p>
            <a:endParaRPr lang="en-US" sz="2000" dirty="0" smtClean="0"/>
          </a:p>
          <a:p>
            <a:endParaRPr lang="en-US" sz="2000" dirty="0" smtClean="0"/>
          </a:p>
          <a:p>
            <a:pPr>
              <a:buNone/>
            </a:pPr>
            <a:r>
              <a:rPr lang="en-US" sz="2000" dirty="0" smtClean="0"/>
              <a:t>	What is the company's cost of equity?</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 solution</a:t>
            </a:r>
            <a:endParaRPr lang="en-US" sz="3200" dirty="0"/>
          </a:p>
        </p:txBody>
      </p:sp>
      <p:sp>
        <p:nvSpPr>
          <p:cNvPr id="3" name="Content Placeholder 2"/>
          <p:cNvSpPr>
            <a:spLocks noGrp="1"/>
          </p:cNvSpPr>
          <p:nvPr>
            <p:ph idx="1"/>
          </p:nvPr>
        </p:nvSpPr>
        <p:spPr/>
        <p:txBody>
          <a:bodyPr>
            <a:noAutofit/>
          </a:bodyPr>
          <a:lstStyle/>
          <a:p>
            <a:pPr>
              <a:buNone/>
            </a:pPr>
            <a:r>
              <a:rPr lang="en-US" sz="2400" dirty="0" smtClean="0"/>
              <a:t>	MV (cum div) 	= £2.20</a:t>
            </a:r>
          </a:p>
          <a:p>
            <a:pPr>
              <a:buNone/>
            </a:pPr>
            <a:r>
              <a:rPr lang="en-US" sz="2400" dirty="0" smtClean="0"/>
              <a:t>	</a:t>
            </a:r>
          </a:p>
          <a:p>
            <a:pPr>
              <a:buNone/>
            </a:pPr>
            <a:r>
              <a:rPr lang="en-US" sz="2400" dirty="0" smtClean="0"/>
              <a:t>	MV (ex div) 	= £2.00</a:t>
            </a:r>
          </a:p>
          <a:p>
            <a:endParaRPr lang="en-US" sz="2400" dirty="0" smtClean="0"/>
          </a:p>
          <a:p>
            <a:pPr>
              <a:buNone/>
            </a:pPr>
            <a:r>
              <a:rPr lang="en-US" sz="2400" dirty="0" smtClean="0"/>
              <a:t>	Ke 			= Dividend / MV ex di</a:t>
            </a:r>
          </a:p>
          <a:p>
            <a:endParaRPr lang="en-US" sz="2400" dirty="0" smtClean="0"/>
          </a:p>
          <a:p>
            <a:pPr lvl="6">
              <a:buNone/>
            </a:pPr>
            <a:r>
              <a:rPr lang="en-US" sz="2400" dirty="0" smtClean="0"/>
              <a:t>=</a:t>
            </a:r>
            <a:r>
              <a:rPr lang="en-US" dirty="0" smtClean="0"/>
              <a:t> (</a:t>
            </a:r>
            <a:r>
              <a:rPr lang="en-US" sz="2400" dirty="0" smtClean="0"/>
              <a:t>20 / 200) × 100%</a:t>
            </a:r>
          </a:p>
          <a:p>
            <a:endParaRPr lang="en-US" sz="2400" dirty="0" smtClean="0"/>
          </a:p>
          <a:p>
            <a:pPr lvl="6">
              <a:buNone/>
            </a:pPr>
            <a:r>
              <a:rPr lang="en-US" sz="2400" dirty="0" smtClean="0"/>
              <a:t>= 10%</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equity</a:t>
            </a:r>
            <a:br>
              <a:rPr lang="en-US" sz="3200" dirty="0" smtClean="0"/>
            </a:br>
            <a:r>
              <a:rPr lang="en-US" sz="3200" dirty="0" smtClean="0"/>
              <a:t>Dividend with constant growth</a:t>
            </a:r>
            <a:endParaRPr lang="en-US" sz="3200" dirty="0"/>
          </a:p>
        </p:txBody>
      </p:sp>
      <p:sp>
        <p:nvSpPr>
          <p:cNvPr id="3" name="Content Placeholder 2"/>
          <p:cNvSpPr>
            <a:spLocks noGrp="1"/>
          </p:cNvSpPr>
          <p:nvPr>
            <p:ph idx="1"/>
          </p:nvPr>
        </p:nvSpPr>
        <p:spPr>
          <a:xfrm>
            <a:off x="457200" y="1600201"/>
            <a:ext cx="8229600" cy="1524000"/>
          </a:xfrm>
        </p:spPr>
        <p:txBody>
          <a:bodyPr>
            <a:normAutofit/>
          </a:bodyPr>
          <a:lstStyle/>
          <a:p>
            <a:r>
              <a:rPr lang="en-US" sz="2000" dirty="0" smtClean="0"/>
              <a:t>The model can also deal with a dividend that is growing at a constant annual rate of g.</a:t>
            </a:r>
          </a:p>
          <a:p>
            <a:endParaRPr lang="en-US" sz="2000" dirty="0" smtClean="0"/>
          </a:p>
          <a:p>
            <a:r>
              <a:rPr lang="en-US" sz="2000" dirty="0" smtClean="0"/>
              <a:t>This is still a perpetuity. Now the required formula is as follows.</a:t>
            </a:r>
            <a:endParaRPr lang="en-US" sz="2000" dirty="0"/>
          </a:p>
        </p:txBody>
      </p:sp>
      <p:pic>
        <p:nvPicPr>
          <p:cNvPr id="11266" name="Picture 2"/>
          <p:cNvPicPr>
            <a:picLocks noChangeAspect="1" noChangeArrowheads="1"/>
          </p:cNvPicPr>
          <p:nvPr/>
        </p:nvPicPr>
        <p:blipFill>
          <a:blip r:embed="rId3"/>
          <a:srcRect/>
          <a:stretch>
            <a:fillRect/>
          </a:stretch>
        </p:blipFill>
        <p:spPr bwMode="auto">
          <a:xfrm>
            <a:off x="1371600" y="3429000"/>
            <a:ext cx="46482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Cost of equity</a:t>
            </a:r>
            <a:br>
              <a:rPr lang="en-US" sz="3200" dirty="0" smtClean="0"/>
            </a:br>
            <a:r>
              <a:rPr lang="en-US" sz="3200" dirty="0" smtClean="0"/>
              <a:t>Dividend with constant growth</a:t>
            </a:r>
            <a:endParaRPr lang="en-US" sz="3200" dirty="0"/>
          </a:p>
        </p:txBody>
      </p:sp>
      <p:sp>
        <p:nvSpPr>
          <p:cNvPr id="3" name="Content Placeholder 2"/>
          <p:cNvSpPr>
            <a:spLocks noGrp="1"/>
          </p:cNvSpPr>
          <p:nvPr>
            <p:ph idx="1"/>
          </p:nvPr>
        </p:nvSpPr>
        <p:spPr>
          <a:xfrm>
            <a:off x="457200" y="1600201"/>
            <a:ext cx="8229600" cy="1066800"/>
          </a:xfrm>
        </p:spPr>
        <p:txBody>
          <a:bodyPr>
            <a:normAutofit/>
          </a:bodyPr>
          <a:lstStyle/>
          <a:p>
            <a:r>
              <a:rPr lang="en-US" sz="2000" dirty="0" smtClean="0"/>
              <a:t>Rearranged this becomes</a:t>
            </a:r>
            <a:endParaRPr lang="en-US" sz="2000" dirty="0"/>
          </a:p>
        </p:txBody>
      </p:sp>
      <p:pic>
        <p:nvPicPr>
          <p:cNvPr id="12291" name="Picture 3"/>
          <p:cNvPicPr>
            <a:picLocks noChangeAspect="1" noChangeArrowheads="1"/>
          </p:cNvPicPr>
          <p:nvPr/>
        </p:nvPicPr>
        <p:blipFill>
          <a:blip r:embed="rId3"/>
          <a:srcRect/>
          <a:stretch>
            <a:fillRect/>
          </a:stretch>
        </p:blipFill>
        <p:spPr bwMode="auto">
          <a:xfrm>
            <a:off x="1066800" y="2971800"/>
            <a:ext cx="73152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Cost of equity</a:t>
            </a:r>
            <a:br>
              <a:rPr lang="en-US" sz="2800" dirty="0" smtClean="0"/>
            </a:br>
            <a:r>
              <a:rPr lang="en-US" sz="2800" dirty="0" smtClean="0"/>
              <a:t>Dividend with constant growth</a:t>
            </a:r>
            <a:br>
              <a:rPr lang="en-US" sz="2800" dirty="0" smtClean="0"/>
            </a:br>
            <a:r>
              <a:rPr lang="en-US" sz="2800" dirty="0" smtClean="0"/>
              <a:t>Illustration</a:t>
            </a:r>
            <a:endParaRPr lang="en-US" sz="2800" dirty="0"/>
          </a:p>
        </p:txBody>
      </p:sp>
      <p:pic>
        <p:nvPicPr>
          <p:cNvPr id="13314" name="Picture 2"/>
          <p:cNvPicPr>
            <a:picLocks noGrp="1" noChangeAspect="1" noChangeArrowheads="1"/>
          </p:cNvPicPr>
          <p:nvPr>
            <p:ph idx="1"/>
          </p:nvPr>
        </p:nvPicPr>
        <p:blipFill>
          <a:blip r:embed="rId2"/>
          <a:srcRect/>
          <a:stretch>
            <a:fillRect/>
          </a:stretch>
        </p:blipFill>
        <p:spPr bwMode="auto">
          <a:xfrm>
            <a:off x="1447800" y="2362200"/>
            <a:ext cx="53340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Cost of equity</a:t>
            </a:r>
            <a:br>
              <a:rPr lang="en-US" sz="3200" dirty="0" smtClean="0"/>
            </a:br>
            <a:r>
              <a:rPr lang="en-US" sz="3200" dirty="0" smtClean="0"/>
              <a:t>Dividend with constant growth</a:t>
            </a:r>
            <a:endParaRPr lang="en-US" sz="3200" dirty="0"/>
          </a:p>
        </p:txBody>
      </p:sp>
      <p:sp>
        <p:nvSpPr>
          <p:cNvPr id="3" name="Content Placeholder 2"/>
          <p:cNvSpPr>
            <a:spLocks noGrp="1"/>
          </p:cNvSpPr>
          <p:nvPr>
            <p:ph idx="1"/>
          </p:nvPr>
        </p:nvSpPr>
        <p:spPr>
          <a:xfrm>
            <a:off x="457200" y="1600201"/>
            <a:ext cx="8229600" cy="914400"/>
          </a:xfrm>
        </p:spPr>
        <p:txBody>
          <a:bodyPr>
            <a:normAutofit/>
          </a:bodyPr>
          <a:lstStyle/>
          <a:p>
            <a:r>
              <a:rPr lang="en-US" sz="2000" dirty="0" smtClean="0"/>
              <a:t>This constant growth rate of dividends can be estimated using either of two methods.</a:t>
            </a:r>
            <a:endParaRPr lang="en-US" sz="2000" dirty="0"/>
          </a:p>
        </p:txBody>
      </p:sp>
      <p:pic>
        <p:nvPicPr>
          <p:cNvPr id="14338" name="Picture 2"/>
          <p:cNvPicPr>
            <a:picLocks noChangeAspect="1" noChangeArrowheads="1"/>
          </p:cNvPicPr>
          <p:nvPr/>
        </p:nvPicPr>
        <p:blipFill>
          <a:blip r:embed="rId3"/>
          <a:srcRect/>
          <a:stretch>
            <a:fillRect/>
          </a:stretch>
        </p:blipFill>
        <p:spPr bwMode="auto">
          <a:xfrm>
            <a:off x="1295400" y="3124200"/>
            <a:ext cx="58674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equity</a:t>
            </a:r>
            <a:br>
              <a:rPr lang="en-US" sz="3200" dirty="0" smtClean="0"/>
            </a:br>
            <a:r>
              <a:rPr lang="en-US" sz="3200" dirty="0" smtClean="0"/>
              <a:t>Growth from past dividends</a:t>
            </a:r>
            <a:endParaRPr lang="en-US" sz="3200"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Look at historical growth and use this to predict future growth. If you have specific information about future growth, use that.</a:t>
            </a:r>
          </a:p>
          <a:p>
            <a:endParaRPr lang="en-US" dirty="0" smtClean="0"/>
          </a:p>
          <a:p>
            <a:r>
              <a:rPr lang="en-US" dirty="0" smtClean="0"/>
              <a:t>If dividends have grown at 5% in each of the last 20 years, predicted future growth = 5%.</a:t>
            </a:r>
          </a:p>
          <a:p>
            <a:endParaRPr lang="en-US" dirty="0" smtClean="0"/>
          </a:p>
          <a:p>
            <a:r>
              <a:rPr lang="en-US" dirty="0" smtClean="0"/>
              <a:t>Uneven but steady growth – take an average overall growth rate.</a:t>
            </a:r>
          </a:p>
          <a:p>
            <a:endParaRPr lang="en-US" dirty="0" smtClean="0"/>
          </a:p>
          <a:p>
            <a:r>
              <a:rPr lang="en-US" dirty="0" smtClean="0"/>
              <a:t>Discontinuity in growth rate – take the most recent evidence.</a:t>
            </a:r>
          </a:p>
          <a:p>
            <a:endParaRPr lang="en-US" dirty="0" smtClean="0"/>
          </a:p>
          <a:p>
            <a:r>
              <a:rPr lang="en-US" dirty="0" smtClean="0"/>
              <a:t>New company with very high growth rates – take care! It is unlikely to retain such high growth in perpetuity.</a:t>
            </a:r>
          </a:p>
          <a:p>
            <a:endParaRPr lang="en-US" dirty="0" smtClean="0"/>
          </a:p>
          <a:p>
            <a:r>
              <a:rPr lang="en-US" dirty="0" smtClean="0"/>
              <a:t>No pattern – do not use this method (i.e. dividends up one year, down the next).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Autofit/>
          </a:bodyPr>
          <a:lstStyle/>
          <a:p>
            <a:pPr>
              <a:buNone/>
            </a:pPr>
            <a:r>
              <a:rPr lang="en-US" sz="2000" dirty="0" smtClean="0"/>
              <a:t>	A company has paid the following dividends over the last five years.</a:t>
            </a:r>
          </a:p>
          <a:p>
            <a:endParaRPr lang="en-US" sz="2000" dirty="0" smtClean="0"/>
          </a:p>
          <a:p>
            <a:pPr>
              <a:buNone/>
            </a:pPr>
            <a:r>
              <a:rPr lang="en-US" sz="2000" i="1" dirty="0" smtClean="0"/>
              <a:t>	 						Pence per share</a:t>
            </a:r>
          </a:p>
          <a:p>
            <a:r>
              <a:rPr lang="en-US" sz="2000" dirty="0" smtClean="0"/>
              <a:t>19X0 						100</a:t>
            </a:r>
          </a:p>
          <a:p>
            <a:r>
              <a:rPr lang="en-US" sz="2000" dirty="0" smtClean="0"/>
              <a:t>19X1 						110</a:t>
            </a:r>
          </a:p>
          <a:p>
            <a:r>
              <a:rPr lang="en-US" sz="2000" dirty="0" smtClean="0"/>
              <a:t>19X2 						125</a:t>
            </a:r>
          </a:p>
          <a:p>
            <a:r>
              <a:rPr lang="en-US" sz="2000" dirty="0" smtClean="0"/>
              <a:t>19X3 						136</a:t>
            </a:r>
          </a:p>
          <a:p>
            <a:r>
              <a:rPr lang="en-US" sz="2000" dirty="0" smtClean="0"/>
              <a:t>19X4 						145</a:t>
            </a:r>
          </a:p>
          <a:p>
            <a:endParaRPr lang="en-US" sz="2000" dirty="0" smtClean="0"/>
          </a:p>
          <a:p>
            <a:pPr>
              <a:buNone/>
            </a:pPr>
            <a:r>
              <a:rPr lang="en-US" sz="2000" dirty="0" smtClean="0"/>
              <a:t>	Estimate the growth rate and the cost of equity if the current ex div market value is £10.50 per share.</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1027" name="Picture 3"/>
          <p:cNvPicPr>
            <a:picLocks noGrp="1" noChangeAspect="1" noChangeArrowheads="1"/>
          </p:cNvPicPr>
          <p:nvPr>
            <p:ph idx="1"/>
          </p:nvPr>
        </p:nvPicPr>
        <p:blipFill>
          <a:blip r:embed="rId3"/>
          <a:srcRect/>
          <a:stretch>
            <a:fillRect/>
          </a:stretch>
        </p:blipFill>
        <p:spPr bwMode="auto">
          <a:xfrm>
            <a:off x="762000" y="1676400"/>
            <a:ext cx="59436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equity</a:t>
            </a:r>
            <a:br>
              <a:rPr lang="en-US" sz="3200" dirty="0" smtClean="0"/>
            </a:br>
            <a:r>
              <a:rPr lang="en-US" sz="3200" dirty="0" smtClean="0"/>
              <a:t>Gordon’s growth model</a:t>
            </a:r>
            <a:endParaRPr lang="en-US" sz="3200" dirty="0"/>
          </a:p>
        </p:txBody>
      </p:sp>
      <p:sp>
        <p:nvSpPr>
          <p:cNvPr id="3" name="Content Placeholder 2"/>
          <p:cNvSpPr>
            <a:spLocks noGrp="1"/>
          </p:cNvSpPr>
          <p:nvPr>
            <p:ph idx="1"/>
          </p:nvPr>
        </p:nvSpPr>
        <p:spPr>
          <a:xfrm>
            <a:off x="457200" y="1600201"/>
            <a:ext cx="8229600" cy="685800"/>
          </a:xfrm>
        </p:spPr>
        <p:txBody>
          <a:bodyPr>
            <a:normAutofit lnSpcReduction="10000"/>
          </a:bodyPr>
          <a:lstStyle/>
          <a:p>
            <a:pPr algn="just">
              <a:buNone/>
            </a:pPr>
            <a:r>
              <a:rPr lang="en-US" sz="2000" dirty="0" smtClean="0"/>
              <a:t>	Gordon’s growth model: growth is achieved by retention and reinvestment of funds.</a:t>
            </a:r>
            <a:endParaRPr lang="en-US" sz="2000" dirty="0"/>
          </a:p>
        </p:txBody>
      </p:sp>
      <p:pic>
        <p:nvPicPr>
          <p:cNvPr id="15362" name="Picture 2"/>
          <p:cNvPicPr>
            <a:picLocks noChangeAspect="1" noChangeArrowheads="1"/>
          </p:cNvPicPr>
          <p:nvPr/>
        </p:nvPicPr>
        <p:blipFill>
          <a:blip r:embed="rId3"/>
          <a:srcRect/>
          <a:stretch>
            <a:fillRect/>
          </a:stretch>
        </p:blipFill>
        <p:spPr bwMode="auto">
          <a:xfrm>
            <a:off x="1600200" y="2438400"/>
            <a:ext cx="4267200" cy="1143000"/>
          </a:xfrm>
          <a:prstGeom prst="rect">
            <a:avLst/>
          </a:prstGeom>
          <a:noFill/>
          <a:ln w="9525">
            <a:noFill/>
            <a:miter lim="800000"/>
            <a:headEnd/>
            <a:tailEnd/>
          </a:ln>
        </p:spPr>
      </p:pic>
      <p:sp>
        <p:nvSpPr>
          <p:cNvPr id="5" name="Content Placeholder 2"/>
          <p:cNvSpPr txBox="1">
            <a:spLocks/>
          </p:cNvSpPr>
          <p:nvPr/>
        </p:nvSpPr>
        <p:spPr>
          <a:xfrm>
            <a:off x="609600" y="3657600"/>
            <a:ext cx="8229600" cy="685800"/>
          </a:xfrm>
          <a:prstGeom prst="rect">
            <a:avLst/>
          </a:prstGeom>
        </p:spPr>
        <p:txBody>
          <a:bodyPr vert="horz" lIns="91440" tIns="45720" rIns="91440" bIns="45720" rtlCol="0">
            <a:normAutofit lnSpcReduction="1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Gordon’s growth model: growth is achieved by retention and reinvestment of funds.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15363" name="Picture 3"/>
          <p:cNvPicPr>
            <a:picLocks noChangeAspect="1" noChangeArrowheads="1"/>
          </p:cNvPicPr>
          <p:nvPr/>
        </p:nvPicPr>
        <p:blipFill>
          <a:blip r:embed="rId4"/>
          <a:srcRect/>
          <a:stretch>
            <a:fillRect/>
          </a:stretch>
        </p:blipFill>
        <p:spPr bwMode="auto">
          <a:xfrm>
            <a:off x="1219200" y="4495800"/>
            <a:ext cx="5562600" cy="1524000"/>
          </a:xfrm>
          <a:prstGeom prst="rect">
            <a:avLst/>
          </a:prstGeom>
          <a:noFill/>
          <a:ln w="9525">
            <a:noFill/>
            <a:miter lim="800000"/>
            <a:headEnd/>
            <a:tailEnd/>
          </a:ln>
        </p:spPr>
      </p:pic>
      <p:sp>
        <p:nvSpPr>
          <p:cNvPr id="7" name="Content Placeholder 2"/>
          <p:cNvSpPr txBox="1">
            <a:spLocks/>
          </p:cNvSpPr>
          <p:nvPr/>
        </p:nvSpPr>
        <p:spPr>
          <a:xfrm>
            <a:off x="609600" y="6019800"/>
            <a:ext cx="8229600" cy="685800"/>
          </a:xfrm>
          <a:prstGeom prst="rect">
            <a:avLst/>
          </a:prstGeom>
        </p:spPr>
        <p:txBody>
          <a:bodyPr vert="horz" lIns="91440" tIns="45720" rIns="91440" bIns="45720" rtlCol="0">
            <a:normAutofit lnSpcReduction="10000"/>
          </a:bodyPr>
          <a:lstStyle/>
          <a:p>
            <a:r>
              <a:rPr lang="en-US" sz="2000" dirty="0" smtClean="0"/>
              <a:t>These figures can be obtained from the balance sheet and profit and</a:t>
            </a:r>
          </a:p>
          <a:p>
            <a:r>
              <a:rPr lang="en-US" sz="2000" dirty="0" smtClean="0"/>
              <a:t>loss account.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970</TotalTime>
  <Words>857</Words>
  <Application>Microsoft Office PowerPoint</Application>
  <PresentationFormat>On-screen Show (4:3)</PresentationFormat>
  <Paragraphs>126</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Investment Analysis  </vt:lpstr>
      <vt:lpstr>Outline</vt:lpstr>
      <vt:lpstr>Objectives - RECAP</vt:lpstr>
      <vt:lpstr>Elements of cost of capital - RECAP</vt:lpstr>
      <vt:lpstr>DIVIDEND VALUATION MODEL  The theoretical model - RECAP</vt:lpstr>
      <vt:lpstr>DIVIDEND VALUATION MODEL  The theoretical model</vt:lpstr>
      <vt:lpstr>DIVIDEND VALUATION MODEL  The theoretical model</vt:lpstr>
      <vt:lpstr>DIVIDEND VALUATION MODEL  The theoretical model ILLUSTRATION</vt:lpstr>
      <vt:lpstr>DIVIDEND VALUATION MODEL  The theoretical model ILLUSTRATION</vt:lpstr>
      <vt:lpstr>DIVIDEND VALUATION MODEL  The theoretical model ILLUSTRATION</vt:lpstr>
      <vt:lpstr>DIVIDEND VALUATION MODEL  </vt:lpstr>
      <vt:lpstr>Cost of Equity</vt:lpstr>
      <vt:lpstr>Cost of equity</vt:lpstr>
      <vt:lpstr>Cost of equity</vt:lpstr>
      <vt:lpstr>Cost of equity</vt:lpstr>
      <vt:lpstr>Example</vt:lpstr>
      <vt:lpstr>Example solution</vt:lpstr>
      <vt:lpstr>Cost of equity Dividend with constant growth</vt:lpstr>
      <vt:lpstr>Cost of equity Dividend with constant growth</vt:lpstr>
      <vt:lpstr>Cost of equity Dividend with constant growth Illustration</vt:lpstr>
      <vt:lpstr>Cost of equity Dividend with constant growth</vt:lpstr>
      <vt:lpstr>Cost of equity Growth from past dividends</vt:lpstr>
      <vt:lpstr>Example</vt:lpstr>
      <vt:lpstr>Solution</vt:lpstr>
      <vt:lpstr>Cost of equity Gordon’s growth model</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160</cp:revision>
  <dcterms:created xsi:type="dcterms:W3CDTF">2013-05-28T09:18:01Z</dcterms:created>
  <dcterms:modified xsi:type="dcterms:W3CDTF">2013-06-07T17:14:36Z</dcterms:modified>
</cp:coreProperties>
</file>