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1" r:id="rId1"/>
  </p:sldMasterIdLst>
  <p:notesMasterIdLst>
    <p:notesMasterId r:id="rId19"/>
  </p:notesMasterIdLst>
  <p:sldIdLst>
    <p:sldId id="256" r:id="rId2"/>
    <p:sldId id="269" r:id="rId3"/>
    <p:sldId id="270" r:id="rId4"/>
    <p:sldId id="303" r:id="rId5"/>
    <p:sldId id="313" r:id="rId6"/>
    <p:sldId id="311" r:id="rId7"/>
    <p:sldId id="304" r:id="rId8"/>
    <p:sldId id="305" r:id="rId9"/>
    <p:sldId id="308" r:id="rId10"/>
    <p:sldId id="309" r:id="rId11"/>
    <p:sldId id="310" r:id="rId12"/>
    <p:sldId id="271" r:id="rId13"/>
    <p:sldId id="261" r:id="rId14"/>
    <p:sldId id="265" r:id="rId15"/>
    <p:sldId id="272" r:id="rId16"/>
    <p:sldId id="273" r:id="rId17"/>
    <p:sldId id="274"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1" d="100"/>
          <a:sy n="61" d="100"/>
        </p:scale>
        <p:origin x="-1542" y="-8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5BBBD23-AED4-415E-84BF-C0D9AA0D411F}" type="datetimeFigureOut">
              <a:rPr lang="en-US" smtClean="0"/>
              <a:pPr/>
              <a:t>6/7/2013</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0315E6C-FB61-4EE5-B106-C600EE34320A}" type="slidenum">
              <a:rPr lang="en-US" smtClean="0"/>
              <a:pPr/>
              <a:t>‹#›</a:t>
            </a:fld>
            <a:endParaRPr 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6050" name="Rectangle 2"/>
          <p:cNvSpPr>
            <a:spLocks noGrp="1" noRot="1" noChangeAspect="1" noChangeArrowheads="1" noTextEdit="1"/>
          </p:cNvSpPr>
          <p:nvPr>
            <p:ph type="sldImg"/>
          </p:nvPr>
        </p:nvSpPr>
        <p:spPr>
          <a:ln/>
        </p:spPr>
      </p:sp>
      <p:sp>
        <p:nvSpPr>
          <p:cNvPr id="386051" name="Rectangle 3"/>
          <p:cNvSpPr>
            <a:spLocks noGrp="1" noChangeArrowheads="1"/>
          </p:cNvSpPr>
          <p:nvPr>
            <p:ph type="body" idx="1"/>
          </p:nvPr>
        </p:nvSpPr>
        <p:spPr/>
        <p:txBody>
          <a:bodyPr/>
          <a:lstStyle/>
          <a:p>
            <a:r>
              <a:rPr lang="en-US" dirty="0"/>
              <a:t>While discount rates are a critical ingredient in discounted </a:t>
            </a:r>
            <a:r>
              <a:rPr lang="en-US" dirty="0" smtClean="0"/>
              <a:t>cash flow </a:t>
            </a:r>
            <a:r>
              <a:rPr lang="en-US" dirty="0"/>
              <a:t>valuation, I think we spend far too much time on discount rates and far too little on </a:t>
            </a:r>
            <a:r>
              <a:rPr lang="en-US" dirty="0" smtClean="0"/>
              <a:t>cash flows. </a:t>
            </a:r>
            <a:r>
              <a:rPr lang="en-US" dirty="0"/>
              <a:t>The most significant errors in valuation are often the result of failures to estimate cash flows correctly….</a:t>
            </a:r>
          </a:p>
          <a:p>
            <a:r>
              <a:rPr lang="en-US" dirty="0"/>
              <a:t>As companies increasingly become global, and multiple listings abound (Royal Dutch has six equity listings in different markets) the consistently principle becomes very important. The currency used in estimating cash flows should also be the currency in which you estimate discount rates - Euro discount rates for Euro </a:t>
            </a:r>
            <a:r>
              <a:rPr lang="en-US" dirty="0" smtClean="0"/>
              <a:t>cash flows </a:t>
            </a:r>
            <a:r>
              <a:rPr lang="en-US" dirty="0"/>
              <a:t>and peso discount rates for peso cash flows.</a:t>
            </a:r>
          </a:p>
          <a:p>
            <a:r>
              <a:rPr lang="en-US" dirty="0"/>
              <a:t>Recently, I came across a valuation of a Mexican company, where the </a:t>
            </a:r>
            <a:r>
              <a:rPr lang="en-US" dirty="0" smtClean="0"/>
              <a:t>cash flows </a:t>
            </a:r>
            <a:r>
              <a:rPr lang="en-US" dirty="0"/>
              <a:t>were in nominal pesos but the discount rate used was the dollar cost of capital of a U.S. acquirer…. As a result, the value was inflated by more than 300%….</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62BAFB9-21E7-4D5F-BF74-28B051AA8FE0}" type="datetimeFigureOut">
              <a:rPr lang="en-US" smtClean="0"/>
              <a:pPr/>
              <a:t>6/7/2013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2BAFB9-21E7-4D5F-BF74-28B051AA8FE0}" type="datetimeFigureOut">
              <a:rPr lang="en-US" smtClean="0"/>
              <a:pPr/>
              <a:t>6/7/2013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62BAFB9-21E7-4D5F-BF74-28B051AA8FE0}" type="datetimeFigureOut">
              <a:rPr lang="en-US" smtClean="0"/>
              <a:pPr/>
              <a:t>6/7/2013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62BAFB9-21E7-4D5F-BF74-28B051AA8FE0}" type="datetimeFigureOut">
              <a:rPr lang="en-US" smtClean="0"/>
              <a:pPr/>
              <a:t>6/7/2013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62BAFB9-21E7-4D5F-BF74-28B051AA8FE0}" type="datetimeFigureOut">
              <a:rPr lang="en-US" smtClean="0"/>
              <a:pPr/>
              <a:t>6/7/2013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62BAFB9-21E7-4D5F-BF74-28B051AA8FE0}" type="datetimeFigureOut">
              <a:rPr lang="en-US" smtClean="0"/>
              <a:pPr/>
              <a:t>6/7/2013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2BAFB9-21E7-4D5F-BF74-28B051AA8FE0}" type="datetimeFigureOut">
              <a:rPr lang="en-US" smtClean="0"/>
              <a:pPr/>
              <a:t>6/7/2013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2BAFB9-21E7-4D5F-BF74-28B051AA8FE0}" type="datetimeFigureOut">
              <a:rPr lang="en-US" smtClean="0"/>
              <a:pPr/>
              <a:t>6/7/2013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2BAFB9-21E7-4D5F-BF74-28B051AA8FE0}" type="datetimeFigureOut">
              <a:rPr lang="en-US" smtClean="0"/>
              <a:pPr/>
              <a:t>6/7/2013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2BAFB9-21E7-4D5F-BF74-28B051AA8FE0}" type="datetimeFigureOut">
              <a:rPr lang="en-US" smtClean="0"/>
              <a:pPr/>
              <a:t>6/7/2013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2BAFB9-21E7-4D5F-BF74-28B051AA8FE0}" type="datetimeFigureOut">
              <a:rPr lang="en-US" smtClean="0"/>
              <a:pPr/>
              <a:t>6/7/2013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62BAFB9-21E7-4D5F-BF74-28B051AA8FE0}" type="datetimeFigureOut">
              <a:rPr lang="en-US" smtClean="0"/>
              <a:pPr/>
              <a:t>6/7/2013</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7CED3EA-8254-4E09-8A32-DF4215BAD0BD}"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vmlDrawing" Target="../drawings/vmlDrawing12.vml"/><Relationship Id="rId4" Type="http://schemas.openxmlformats.org/officeDocument/2006/relationships/image" Target="../media/image6.png"/></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2.xml"/><Relationship Id="rId1" Type="http://schemas.openxmlformats.org/officeDocument/2006/relationships/vmlDrawing" Target="../drawings/vmlDrawing13.vml"/><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latin typeface="Arial" pitchFamily="34" charset="0"/>
                <a:cs typeface="Arial" pitchFamily="34" charset="0"/>
              </a:rPr>
              <a:t>Investment Analysis </a:t>
            </a:r>
            <a:br>
              <a:rPr lang="en-US" dirty="0" smtClean="0">
                <a:latin typeface="Arial" pitchFamily="34" charset="0"/>
                <a:cs typeface="Arial" pitchFamily="34" charset="0"/>
              </a:rPr>
            </a:br>
            <a:endParaRPr lang="en-US" dirty="0">
              <a:latin typeface="Arial" pitchFamily="34" charset="0"/>
              <a:cs typeface="Arial" pitchFamily="34" charset="0"/>
            </a:endParaRPr>
          </a:p>
        </p:txBody>
      </p:sp>
      <p:sp>
        <p:nvSpPr>
          <p:cNvPr id="3" name="Subtitle 2"/>
          <p:cNvSpPr>
            <a:spLocks noGrp="1"/>
          </p:cNvSpPr>
          <p:nvPr>
            <p:ph type="subTitle" idx="1"/>
          </p:nvPr>
        </p:nvSpPr>
        <p:spPr/>
        <p:txBody>
          <a:bodyPr/>
          <a:lstStyle/>
          <a:p>
            <a:r>
              <a:rPr lang="en-US" dirty="0" smtClean="0">
                <a:latin typeface="Arial" pitchFamily="34" charset="0"/>
                <a:cs typeface="Arial" pitchFamily="34" charset="0"/>
              </a:rPr>
              <a:t>Lecture: 13</a:t>
            </a:r>
          </a:p>
          <a:p>
            <a:r>
              <a:rPr lang="en-US" dirty="0" smtClean="0">
                <a:latin typeface="Arial" pitchFamily="34" charset="0"/>
                <a:cs typeface="Arial" pitchFamily="34" charset="0"/>
              </a:rPr>
              <a:t>Course Code: MBF702</a:t>
            </a:r>
            <a:endParaRPr lang="en-US"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latin typeface="Arial" pitchFamily="34" charset="0"/>
                <a:cs typeface="Arial" pitchFamily="34" charset="0"/>
              </a:rPr>
              <a:t>Outline</a:t>
            </a:r>
            <a:endParaRPr lang="en-US" sz="2800" dirty="0">
              <a:latin typeface="Arial" pitchFamily="34" charset="0"/>
              <a:cs typeface="Arial" pitchFamily="34" charset="0"/>
            </a:endParaRPr>
          </a:p>
        </p:txBody>
      </p:sp>
      <p:sp>
        <p:nvSpPr>
          <p:cNvPr id="3" name="Content Placeholder 2"/>
          <p:cNvSpPr>
            <a:spLocks noGrp="1"/>
          </p:cNvSpPr>
          <p:nvPr>
            <p:ph idx="1"/>
          </p:nvPr>
        </p:nvSpPr>
        <p:spPr/>
        <p:txBody>
          <a:bodyPr>
            <a:normAutofit fontScale="92500" lnSpcReduction="10000"/>
          </a:bodyPr>
          <a:lstStyle/>
          <a:p>
            <a:r>
              <a:rPr lang="en-US" sz="1800" dirty="0" smtClean="0">
                <a:latin typeface="Arial" pitchFamily="34" charset="0"/>
                <a:cs typeface="Arial" pitchFamily="34" charset="0"/>
              </a:rPr>
              <a:t>RECAP</a:t>
            </a:r>
          </a:p>
          <a:p>
            <a:endParaRPr lang="en-US" sz="1800" dirty="0" smtClean="0">
              <a:latin typeface="Arial" pitchFamily="34" charset="0"/>
              <a:cs typeface="Arial" pitchFamily="34" charset="0"/>
            </a:endParaRPr>
          </a:p>
          <a:p>
            <a:r>
              <a:rPr lang="en-US" sz="1800" dirty="0" smtClean="0">
                <a:latin typeface="Arial" pitchFamily="34" charset="0"/>
                <a:cs typeface="Arial" pitchFamily="34" charset="0"/>
              </a:rPr>
              <a:t>OBJECTIVES OF SECUIRTY VALUATION AND COST OF CAPITAL</a:t>
            </a:r>
          </a:p>
          <a:p>
            <a:endParaRPr lang="en-US" sz="1800" dirty="0" smtClean="0">
              <a:latin typeface="Arial" pitchFamily="34" charset="0"/>
              <a:cs typeface="Arial" pitchFamily="34" charset="0"/>
            </a:endParaRPr>
          </a:p>
          <a:p>
            <a:r>
              <a:rPr lang="en-US" sz="1800" dirty="0" smtClean="0">
                <a:latin typeface="Arial" pitchFamily="34" charset="0"/>
                <a:cs typeface="Arial" pitchFamily="34" charset="0"/>
              </a:rPr>
              <a:t>WEIGHTED AVERAGE COST OF CAPITAL</a:t>
            </a:r>
          </a:p>
          <a:p>
            <a:endParaRPr lang="en-US" sz="1800" dirty="0" smtClean="0">
              <a:latin typeface="Arial" pitchFamily="34" charset="0"/>
              <a:cs typeface="Arial" pitchFamily="34" charset="0"/>
            </a:endParaRPr>
          </a:p>
          <a:p>
            <a:r>
              <a:rPr lang="en-US" sz="1800" dirty="0" smtClean="0">
                <a:latin typeface="Arial" pitchFamily="34" charset="0"/>
                <a:cs typeface="Arial" pitchFamily="34" charset="0"/>
              </a:rPr>
              <a:t>ESTIMATING INPUTS : DISCOUNT RATES</a:t>
            </a:r>
          </a:p>
          <a:p>
            <a:endParaRPr lang="en-US" sz="1800" dirty="0" smtClean="0">
              <a:latin typeface="Arial" pitchFamily="34" charset="0"/>
              <a:cs typeface="Arial" pitchFamily="34" charset="0"/>
            </a:endParaRPr>
          </a:p>
          <a:p>
            <a:r>
              <a:rPr lang="en-US" sz="1800" dirty="0" smtClean="0">
                <a:latin typeface="Arial" pitchFamily="34" charset="0"/>
                <a:cs typeface="Arial" pitchFamily="34" charset="0"/>
              </a:rPr>
              <a:t>SECUIRTY VALUATION AND COST OF CAPITAL</a:t>
            </a:r>
          </a:p>
          <a:p>
            <a:endParaRPr lang="en-US" sz="1800" dirty="0" smtClean="0">
              <a:latin typeface="Arial" pitchFamily="34" charset="0"/>
              <a:cs typeface="Arial" pitchFamily="34" charset="0"/>
            </a:endParaRPr>
          </a:p>
          <a:p>
            <a:r>
              <a:rPr lang="en-US" sz="1900" dirty="0" smtClean="0">
                <a:latin typeface="Arial" pitchFamily="34" charset="0"/>
                <a:cs typeface="Arial" pitchFamily="34" charset="0"/>
              </a:rPr>
              <a:t>DIVIDEND VALUATION MODEL</a:t>
            </a:r>
          </a:p>
          <a:p>
            <a:endParaRPr lang="en-US" sz="1900" dirty="0" smtClean="0">
              <a:latin typeface="Arial" pitchFamily="34" charset="0"/>
              <a:cs typeface="Arial" pitchFamily="34" charset="0"/>
            </a:endParaRPr>
          </a:p>
          <a:p>
            <a:r>
              <a:rPr lang="en-US" sz="1900" dirty="0" smtClean="0">
                <a:latin typeface="Arial" pitchFamily="34" charset="0"/>
                <a:cs typeface="Arial" pitchFamily="34" charset="0"/>
              </a:rPr>
              <a:t>COST OF EQUITY</a:t>
            </a:r>
          </a:p>
          <a:p>
            <a:endParaRPr lang="en-US" sz="1900" dirty="0" smtClean="0">
              <a:latin typeface="Arial" pitchFamily="34" charset="0"/>
              <a:cs typeface="Arial" pitchFamily="34" charset="0"/>
            </a:endParaRPr>
          </a:p>
          <a:p>
            <a:r>
              <a:rPr lang="en-US" sz="1900" dirty="0" smtClean="0">
                <a:latin typeface="Arial" pitchFamily="34" charset="0"/>
                <a:cs typeface="Arial" pitchFamily="34" charset="0"/>
              </a:rPr>
              <a:t>COST OF PREFERENCE SHARES</a:t>
            </a:r>
          </a:p>
          <a:p>
            <a:pPr marL="742950" lvl="2" indent="-342900">
              <a:buNone/>
            </a:pPr>
            <a:endParaRPr lang="en-US" sz="1400" dirty="0" smtClean="0">
              <a:latin typeface="Arial" pitchFamily="34" charset="0"/>
              <a:cs typeface="Arial" pitchFamily="34" charset="0"/>
            </a:endParaRPr>
          </a:p>
          <a:p>
            <a:pPr lvl="1"/>
            <a:endParaRPr lang="en-US" sz="1400" dirty="0" smtClean="0">
              <a:latin typeface="Arial" pitchFamily="34" charset="0"/>
              <a:cs typeface="Arial" pitchFamily="34" charset="0"/>
            </a:endParaRPr>
          </a:p>
          <a:p>
            <a:pPr marL="342900" lvl="1" indent="-342900">
              <a:buNone/>
            </a:pPr>
            <a:endParaRPr lang="en-US" sz="1400" dirty="0" smtClean="0">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down)">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wipe(down)">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wipe(down)">
                                      <p:cBhvr>
                                        <p:cTn id="22" dur="500"/>
                                        <p:tgtEl>
                                          <p:spTgt spid="3">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animEffect transition="in" filter="wipe(down)">
                                      <p:cBhvr>
                                        <p:cTn id="27" dur="500"/>
                                        <p:tgtEl>
                                          <p:spTgt spid="3">
                                            <p:txEl>
                                              <p:pRg st="8" end="8"/>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3">
                                            <p:txEl>
                                              <p:pRg st="10" end="10"/>
                                            </p:txEl>
                                          </p:spTgt>
                                        </p:tgtEl>
                                        <p:attrNameLst>
                                          <p:attrName>style.visibility</p:attrName>
                                        </p:attrNameLst>
                                      </p:cBhvr>
                                      <p:to>
                                        <p:strVal val="visible"/>
                                      </p:to>
                                    </p:set>
                                    <p:animEffect transition="in" filter="wipe(down)">
                                      <p:cBhvr>
                                        <p:cTn id="32" dur="500"/>
                                        <p:tgtEl>
                                          <p:spTgt spid="3">
                                            <p:txEl>
                                              <p:pRg st="10" end="1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nodeType="clickEffect">
                                  <p:stCondLst>
                                    <p:cond delay="0"/>
                                  </p:stCondLst>
                                  <p:childTnLst>
                                    <p:set>
                                      <p:cBhvr>
                                        <p:cTn id="36" dur="1" fill="hold">
                                          <p:stCondLst>
                                            <p:cond delay="0"/>
                                          </p:stCondLst>
                                        </p:cTn>
                                        <p:tgtEl>
                                          <p:spTgt spid="3">
                                            <p:txEl>
                                              <p:pRg st="12" end="12"/>
                                            </p:txEl>
                                          </p:spTgt>
                                        </p:tgtEl>
                                        <p:attrNameLst>
                                          <p:attrName>style.visibility</p:attrName>
                                        </p:attrNameLst>
                                      </p:cBhvr>
                                      <p:to>
                                        <p:strVal val="visible"/>
                                      </p:to>
                                    </p:set>
                                    <p:animEffect transition="in" filter="wipe(down)">
                                      <p:cBhvr>
                                        <p:cTn id="37" dur="500"/>
                                        <p:tgtEl>
                                          <p:spTgt spid="3">
                                            <p:txEl>
                                              <p:pRg st="12" end="12"/>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nodeType="clickEffect">
                                  <p:stCondLst>
                                    <p:cond delay="0"/>
                                  </p:stCondLst>
                                  <p:childTnLst>
                                    <p:set>
                                      <p:cBhvr>
                                        <p:cTn id="41" dur="1" fill="hold">
                                          <p:stCondLst>
                                            <p:cond delay="0"/>
                                          </p:stCondLst>
                                        </p:cTn>
                                        <p:tgtEl>
                                          <p:spTgt spid="3">
                                            <p:txEl>
                                              <p:pRg st="14" end="14"/>
                                            </p:txEl>
                                          </p:spTgt>
                                        </p:tgtEl>
                                        <p:attrNameLst>
                                          <p:attrName>style.visibility</p:attrName>
                                        </p:attrNameLst>
                                      </p:cBhvr>
                                      <p:to>
                                        <p:strVal val="visible"/>
                                      </p:to>
                                    </p:set>
                                    <p:animEffect transition="in" filter="wipe(down)">
                                      <p:cBhvr>
                                        <p:cTn id="42" dur="500"/>
                                        <p:tgtEl>
                                          <p:spTgt spid="3">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Objectives</a:t>
            </a:r>
            <a:endParaRPr lang="en-US" sz="3200" dirty="0"/>
          </a:p>
        </p:txBody>
      </p:sp>
      <p:sp>
        <p:nvSpPr>
          <p:cNvPr id="3" name="Content Placeholder 2"/>
          <p:cNvSpPr>
            <a:spLocks noGrp="1"/>
          </p:cNvSpPr>
          <p:nvPr>
            <p:ph idx="1"/>
          </p:nvPr>
        </p:nvSpPr>
        <p:spPr/>
        <p:txBody>
          <a:bodyPr>
            <a:normAutofit/>
          </a:bodyPr>
          <a:lstStyle/>
          <a:p>
            <a:r>
              <a:rPr lang="en-US" sz="2000" dirty="0" smtClean="0"/>
              <a:t>To develop a model for the valuation of shares and bonds.</a:t>
            </a:r>
          </a:p>
          <a:p>
            <a:endParaRPr lang="en-US" sz="2000" dirty="0" smtClean="0"/>
          </a:p>
          <a:p>
            <a:r>
              <a:rPr lang="en-US" sz="2000" dirty="0" smtClean="0"/>
              <a:t>To use this model to estimate the cost of equity and the cost of debt.</a:t>
            </a:r>
          </a:p>
          <a:p>
            <a:endParaRPr lang="en-US" sz="2000" dirty="0" smtClean="0"/>
          </a:p>
          <a:p>
            <a:r>
              <a:rPr lang="en-US" sz="2000" dirty="0" smtClean="0"/>
              <a:t>To consider further practical influences on the valuation of securities.</a:t>
            </a:r>
            <a:endParaRPr lang="en-US" sz="20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t>Weighted average cost of capital (WACC)</a:t>
            </a:r>
            <a:endParaRPr lang="en-US" sz="3200" dirty="0"/>
          </a:p>
        </p:txBody>
      </p:sp>
      <p:sp>
        <p:nvSpPr>
          <p:cNvPr id="3" name="Content Placeholder 2"/>
          <p:cNvSpPr>
            <a:spLocks noGrp="1"/>
          </p:cNvSpPr>
          <p:nvPr>
            <p:ph idx="1"/>
          </p:nvPr>
        </p:nvSpPr>
        <p:spPr/>
        <p:txBody>
          <a:bodyPr>
            <a:noAutofit/>
          </a:bodyPr>
          <a:lstStyle/>
          <a:p>
            <a:pPr algn="just">
              <a:buNone/>
            </a:pPr>
            <a:r>
              <a:rPr lang="en-US" sz="2000" dirty="0" smtClean="0"/>
              <a:t>	The </a:t>
            </a:r>
            <a:r>
              <a:rPr lang="en-US" sz="2000" b="1" dirty="0" smtClean="0"/>
              <a:t>cost of capital for investors is the return that investors require from their </a:t>
            </a:r>
            <a:r>
              <a:rPr lang="en-US" sz="2000" dirty="0" smtClean="0"/>
              <a:t>investment. Companies must be able to make a sufficient return from their own capital investments to pay the returns required by their shareholders and holders of debt capital. The cost of capital for investors therefore establishes a cost of capital for companies.</a:t>
            </a:r>
          </a:p>
          <a:p>
            <a:endParaRPr lang="en-US" sz="2000" dirty="0" smtClean="0"/>
          </a:p>
          <a:p>
            <a:pPr algn="just"/>
            <a:r>
              <a:rPr lang="en-US" sz="2000" dirty="0" smtClean="0"/>
              <a:t>For each company there is a cost of equity. This is the return required by its shareholders, in the form of dividends or share price growth</a:t>
            </a:r>
          </a:p>
          <a:p>
            <a:endParaRPr lang="en-US" sz="2000" dirty="0" smtClean="0"/>
          </a:p>
          <a:p>
            <a:r>
              <a:rPr lang="en-US" sz="2000" dirty="0" smtClean="0"/>
              <a:t>There is a cost for each item of debt finance. This is the yield required by the lender or bond investor</a:t>
            </a:r>
          </a:p>
          <a:p>
            <a:endParaRPr lang="en-US" sz="2000" dirty="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t>Weighted average cost of capital (WACC)</a:t>
            </a:r>
            <a:endParaRPr lang="en-US" sz="3200" dirty="0"/>
          </a:p>
        </p:txBody>
      </p:sp>
      <p:sp>
        <p:nvSpPr>
          <p:cNvPr id="3" name="Content Placeholder 2"/>
          <p:cNvSpPr>
            <a:spLocks noGrp="1"/>
          </p:cNvSpPr>
          <p:nvPr>
            <p:ph idx="1"/>
          </p:nvPr>
        </p:nvSpPr>
        <p:spPr>
          <a:xfrm>
            <a:off x="457200" y="1600201"/>
            <a:ext cx="8229600" cy="990600"/>
          </a:xfrm>
        </p:spPr>
        <p:txBody>
          <a:bodyPr>
            <a:normAutofit lnSpcReduction="10000"/>
          </a:bodyPr>
          <a:lstStyle/>
          <a:p>
            <a:pPr lvl="0" algn="just"/>
            <a:r>
              <a:rPr lang="en-US" sz="2000" dirty="0" smtClean="0"/>
              <a:t>Expected return is what the debt holders and shareholders expect from the company. This is the cost of capital and in turn the required rate – i.e. Weighted Average Cost of Capital (WACC)</a:t>
            </a:r>
          </a:p>
          <a:p>
            <a:pPr algn="just"/>
            <a:endParaRPr lang="en-US" sz="2000" dirty="0"/>
          </a:p>
        </p:txBody>
      </p:sp>
      <p:pic>
        <p:nvPicPr>
          <p:cNvPr id="1026" name="Picture 2"/>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3200400" y="2743200"/>
            <a:ext cx="2667000" cy="685800"/>
          </a:xfrm>
          <a:prstGeom prst="rect">
            <a:avLst/>
          </a:prstGeom>
          <a:noFill/>
          <a:ln w="9525">
            <a:noFill/>
            <a:miter lim="800000"/>
            <a:headEnd/>
            <a:tailEnd/>
          </a:ln>
        </p:spPr>
      </p:pic>
      <p:sp>
        <p:nvSpPr>
          <p:cNvPr id="5" name="Content Placeholder 2"/>
          <p:cNvSpPr txBox="1">
            <a:spLocks/>
          </p:cNvSpPr>
          <p:nvPr/>
        </p:nvSpPr>
        <p:spPr>
          <a:xfrm>
            <a:off x="609600" y="3429000"/>
            <a:ext cx="8229600" cy="990600"/>
          </a:xfrm>
          <a:prstGeom prst="rect">
            <a:avLst/>
          </a:prstGeom>
        </p:spPr>
        <p:txBody>
          <a:bodyPr vert="horz" lIns="91440" tIns="45720" rIns="91440" bIns="45720" rtlCol="0">
            <a:noAutofit/>
          </a:bodyPr>
          <a:lstStyle/>
          <a:p>
            <a:r>
              <a:rPr lang="en-US" sz="2000" dirty="0" smtClean="0"/>
              <a:t>Where,</a:t>
            </a:r>
          </a:p>
          <a:p>
            <a:r>
              <a:rPr lang="en-US" sz="2000" dirty="0" err="1" smtClean="0"/>
              <a:t>Ke</a:t>
            </a:r>
            <a:r>
              <a:rPr lang="en-US" sz="2000" dirty="0" smtClean="0"/>
              <a:t> = Cost of equity		E = Market Value of equity	</a:t>
            </a:r>
            <a:r>
              <a:rPr lang="en-US" sz="2000" dirty="0" err="1" smtClean="0"/>
              <a:t>Kd</a:t>
            </a:r>
            <a:r>
              <a:rPr lang="en-US" sz="2000" dirty="0" smtClean="0"/>
              <a:t> = Cost of Debt (always post tax)</a:t>
            </a:r>
          </a:p>
          <a:p>
            <a:r>
              <a:rPr lang="en-US" sz="2000" dirty="0" smtClean="0"/>
              <a:t>D = Market value of Debt</a:t>
            </a:r>
          </a:p>
          <a:p>
            <a:endParaRPr lang="en-US" sz="2000" dirty="0" smtClean="0"/>
          </a:p>
          <a:p>
            <a:pPr lvl="0"/>
            <a:r>
              <a:rPr lang="en-US" sz="2000" dirty="0" smtClean="0"/>
              <a:t>In case of a new project, the required rate of return for a company is the </a:t>
            </a:r>
            <a:r>
              <a:rPr lang="en-US" sz="2000" b="1" dirty="0" smtClean="0"/>
              <a:t>Marginal Cost of Capital (MCC)</a:t>
            </a:r>
          </a:p>
          <a:p>
            <a:pPr lvl="0"/>
            <a:endParaRPr lang="en-US" sz="2000" b="1" dirty="0" smtClean="0"/>
          </a:p>
          <a:p>
            <a:pPr lvl="0"/>
            <a:endParaRPr lang="en-US" sz="2000" b="1" dirty="0" smtClean="0"/>
          </a:p>
          <a:p>
            <a:pPr lvl="0"/>
            <a:endParaRPr lang="en-US" sz="2000" dirty="0" smtClean="0"/>
          </a:p>
          <a:p>
            <a:endParaRPr lang="en-US" sz="2000" dirty="0" smtClean="0"/>
          </a:p>
          <a:p>
            <a:pPr marL="342900" marR="0" lvl="0" indent="-342900" algn="just"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0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Elements of cost of capital</a:t>
            </a:r>
            <a:endParaRPr lang="en-US" sz="3200" dirty="0"/>
          </a:p>
        </p:txBody>
      </p:sp>
      <p:pic>
        <p:nvPicPr>
          <p:cNvPr id="1026" name="Picture 2"/>
          <p:cNvPicPr>
            <a:picLocks noGrp="1" noChangeAspect="1" noChangeArrowheads="1"/>
          </p:cNvPicPr>
          <p:nvPr>
            <p:ph idx="1"/>
          </p:nvPr>
        </p:nvPicPr>
        <p:blipFill>
          <a:blip r:embed="rId3"/>
          <a:srcRect/>
          <a:stretch>
            <a:fillRect/>
          </a:stretch>
        </p:blipFill>
        <p:spPr bwMode="auto">
          <a:xfrm>
            <a:off x="685800" y="1752600"/>
            <a:ext cx="7696200" cy="3429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t>Weighted average cost of capital (WACC)</a:t>
            </a:r>
            <a:endParaRPr lang="en-US" sz="3200" dirty="0"/>
          </a:p>
        </p:txBody>
      </p:sp>
      <p:sp>
        <p:nvSpPr>
          <p:cNvPr id="3" name="Content Placeholder 2"/>
          <p:cNvSpPr>
            <a:spLocks noGrp="1"/>
          </p:cNvSpPr>
          <p:nvPr>
            <p:ph idx="1"/>
          </p:nvPr>
        </p:nvSpPr>
        <p:spPr/>
        <p:txBody>
          <a:bodyPr>
            <a:noAutofit/>
          </a:bodyPr>
          <a:lstStyle/>
          <a:p>
            <a:pPr algn="just"/>
            <a:r>
              <a:rPr lang="en-US" sz="2000" dirty="0" smtClean="0"/>
              <a:t>When there are preference shares, there is also a cost of preference share capital, which is the dividend yield required by the shareholders.</a:t>
            </a:r>
          </a:p>
          <a:p>
            <a:pPr algn="just"/>
            <a:endParaRPr lang="en-US" sz="2000" dirty="0" smtClean="0"/>
          </a:p>
          <a:p>
            <a:pPr algn="just">
              <a:buNone/>
            </a:pPr>
            <a:r>
              <a:rPr lang="en-US" sz="2000" dirty="0" smtClean="0"/>
              <a:t>	The </a:t>
            </a:r>
            <a:r>
              <a:rPr lang="en-US" sz="2000" b="1" dirty="0" smtClean="0"/>
              <a:t>cost of capital for a company is the return that it must make on its investments </a:t>
            </a:r>
            <a:r>
              <a:rPr lang="en-US" sz="2000" dirty="0" smtClean="0"/>
              <a:t>so that it can afford to pay its investors the returns that they require.</a:t>
            </a:r>
          </a:p>
          <a:p>
            <a:endParaRPr lang="en-US" sz="2000" dirty="0" smtClean="0"/>
          </a:p>
          <a:p>
            <a:pPr algn="just">
              <a:buNone/>
            </a:pPr>
            <a:r>
              <a:rPr lang="en-US" sz="2000" dirty="0" smtClean="0"/>
              <a:t>	The cost of capital for investors and the cost of capital for companies should theoretically be the same. However, they are different because of the differing tax positions of investors and companies.</a:t>
            </a:r>
          </a:p>
          <a:p>
            <a:endParaRPr lang="en-US" sz="20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t>Weighted average cost of capital (WACC)</a:t>
            </a:r>
            <a:endParaRPr lang="en-US" sz="3200" dirty="0"/>
          </a:p>
        </p:txBody>
      </p:sp>
      <p:sp>
        <p:nvSpPr>
          <p:cNvPr id="3" name="Content Placeholder 2"/>
          <p:cNvSpPr>
            <a:spLocks noGrp="1"/>
          </p:cNvSpPr>
          <p:nvPr>
            <p:ph idx="1"/>
          </p:nvPr>
        </p:nvSpPr>
        <p:spPr/>
        <p:txBody>
          <a:bodyPr>
            <a:normAutofit/>
          </a:bodyPr>
          <a:lstStyle/>
          <a:p>
            <a:r>
              <a:rPr lang="en-US" sz="2000" dirty="0" smtClean="0"/>
              <a:t>The cost of capital for investors is measured as a pre-tax cost of capital. This is a return ignoring taxation.</a:t>
            </a:r>
          </a:p>
          <a:p>
            <a:endParaRPr lang="en-US" sz="2000" dirty="0" smtClean="0"/>
          </a:p>
          <a:p>
            <a:pPr algn="just">
              <a:buNone/>
            </a:pPr>
            <a:r>
              <a:rPr lang="en-US" sz="2000" dirty="0" smtClean="0"/>
              <a:t>	The </a:t>
            </a:r>
            <a:r>
              <a:rPr lang="en-US" sz="2000" b="1" dirty="0" smtClean="0"/>
              <a:t>weighted average cost of capital is the average cost of all the sources of capital </a:t>
            </a:r>
            <a:r>
              <a:rPr lang="en-US" sz="2000" dirty="0" smtClean="0"/>
              <a:t>that a company uses. This average is weighted, to allow for the relative proportions of the different types of capital in the company’s capital structure.</a:t>
            </a:r>
          </a:p>
          <a:p>
            <a:endParaRPr lang="en-US" sz="20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t>WACC and capital investment appraisal</a:t>
            </a:r>
            <a:endParaRPr lang="en-US" sz="3200" dirty="0"/>
          </a:p>
        </p:txBody>
      </p:sp>
      <p:sp>
        <p:nvSpPr>
          <p:cNvPr id="3" name="Content Placeholder 2"/>
          <p:cNvSpPr>
            <a:spLocks noGrp="1"/>
          </p:cNvSpPr>
          <p:nvPr>
            <p:ph idx="1"/>
          </p:nvPr>
        </p:nvSpPr>
        <p:spPr/>
        <p:txBody>
          <a:bodyPr>
            <a:noAutofit/>
          </a:bodyPr>
          <a:lstStyle/>
          <a:p>
            <a:pPr algn="just">
              <a:buNone/>
            </a:pPr>
            <a:r>
              <a:rPr lang="en-US" sz="2000" dirty="0" smtClean="0"/>
              <a:t>	One approach to the evaluation of capital investments by companies is that all their investment projects should be expected to provide a return equal to or in excess of the WACC. If all their investment projects earn a return in excess of the WACC, the company will earn sufficient returns overall to meet the cost of its capital and provide its investors with the returns they require.</a:t>
            </a:r>
          </a:p>
          <a:p>
            <a:pPr>
              <a:buNone/>
            </a:pPr>
            <a:endParaRPr lang="en-US" sz="2000" dirty="0" smtClean="0"/>
          </a:p>
          <a:p>
            <a:pPr algn="just">
              <a:buNone/>
            </a:pPr>
            <a:r>
              <a:rPr lang="en-US" sz="2000" dirty="0" smtClean="0"/>
              <a:t>	This principle is often applied in practice. The general rule is that when capital investment projects are evaluated using the NPV method, the cost of capital to be used is the WACC. This is on the assumption that the capital project </a:t>
            </a:r>
            <a:r>
              <a:rPr lang="en-US" sz="2000" b="1" dirty="0" smtClean="0"/>
              <a:t>will not alter the risk profile of the company’s investments and the risk with the new project is similar to the </a:t>
            </a:r>
            <a:r>
              <a:rPr lang="en-US" sz="2000" dirty="0" smtClean="0"/>
              <a:t>risks with the rest of the company’s business operations.</a:t>
            </a:r>
            <a:endParaRPr lang="en-US" sz="20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WACC and capital investment appraisal</a:t>
            </a:r>
            <a:endParaRPr lang="en-US" sz="3200" dirty="0"/>
          </a:p>
        </p:txBody>
      </p:sp>
      <p:sp>
        <p:nvSpPr>
          <p:cNvPr id="3" name="Content Placeholder 2"/>
          <p:cNvSpPr>
            <a:spLocks noGrp="1"/>
          </p:cNvSpPr>
          <p:nvPr>
            <p:ph idx="1"/>
          </p:nvPr>
        </p:nvSpPr>
        <p:spPr/>
        <p:txBody>
          <a:bodyPr>
            <a:noAutofit/>
          </a:bodyPr>
          <a:lstStyle/>
          <a:p>
            <a:pPr algn="just">
              <a:buNone/>
            </a:pPr>
            <a:r>
              <a:rPr lang="en-US" sz="2000" dirty="0" smtClean="0"/>
              <a:t>	The principle is often applied when the financing for a new capital investment </a:t>
            </a:r>
            <a:r>
              <a:rPr lang="en-US" sz="2000" b="1" dirty="0" smtClean="0"/>
              <a:t>changes the company’s WACC. On the assumption that the capital project will not alter the risk </a:t>
            </a:r>
            <a:r>
              <a:rPr lang="en-US" sz="2000" dirty="0" smtClean="0"/>
              <a:t>profile of the company’s investments, the NPV of the new project should be calculated using the new WACC that will exist after the project has been undertaken and financed. </a:t>
            </a:r>
          </a:p>
          <a:p>
            <a:pPr>
              <a:buNone/>
            </a:pPr>
            <a:endParaRPr lang="en-US" sz="2000" dirty="0" smtClean="0"/>
          </a:p>
          <a:p>
            <a:pPr algn="just">
              <a:buNone/>
            </a:pPr>
            <a:r>
              <a:rPr lang="en-US" sz="2000" dirty="0" smtClean="0"/>
              <a:t>	An alternative approach to the evaluation of capital investment projects, which does not use these assumptions, is the adjusted present value method or APV method. </a:t>
            </a:r>
            <a:endParaRPr lang="en-US" sz="20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t>Comparing the cost of equity and the cost of debt</a:t>
            </a:r>
            <a:endParaRPr lang="en-US" sz="3200" dirty="0"/>
          </a:p>
        </p:txBody>
      </p:sp>
      <p:sp>
        <p:nvSpPr>
          <p:cNvPr id="3" name="Content Placeholder 2"/>
          <p:cNvSpPr>
            <a:spLocks noGrp="1"/>
          </p:cNvSpPr>
          <p:nvPr>
            <p:ph idx="1"/>
          </p:nvPr>
        </p:nvSpPr>
        <p:spPr/>
        <p:txBody>
          <a:bodyPr>
            <a:noAutofit/>
          </a:bodyPr>
          <a:lstStyle/>
          <a:p>
            <a:pPr algn="just">
              <a:buNone/>
            </a:pPr>
            <a:r>
              <a:rPr lang="en-US" sz="2000" dirty="0" smtClean="0"/>
              <a:t>	For investors and for companies, the cost of their equity is always higher than the cost of their debt capital. This is because equity investment in a company is always more risky than investment in the debt capital of the same company.</a:t>
            </a:r>
          </a:p>
          <a:p>
            <a:pPr>
              <a:buNone/>
            </a:pPr>
            <a:endParaRPr lang="en-US" sz="2000" dirty="0" smtClean="0"/>
          </a:p>
          <a:p>
            <a:pPr algn="just">
              <a:buNone/>
            </a:pPr>
            <a:r>
              <a:rPr lang="en-US" sz="2000" dirty="0" smtClean="0"/>
              <a:t>	In addition, from a company’s perspective, the cost of debt is also reduced by the tax relief on interest payments. This makes debt finance even lower than the cost of equity. </a:t>
            </a:r>
          </a:p>
          <a:p>
            <a:pPr algn="just">
              <a:buNone/>
            </a:pPr>
            <a:endParaRPr lang="en-US" sz="2000" dirty="0" smtClean="0"/>
          </a:p>
          <a:p>
            <a:pPr algn="just">
              <a:buNone/>
            </a:pPr>
            <a:r>
              <a:rPr lang="en-US" sz="2000" dirty="0" smtClean="0"/>
              <a:t>	The effect of more debt capital, and higher financial gearing, on the WACC is considered in more detail later.</a:t>
            </a:r>
            <a:endParaRPr lang="en-US" sz="20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Security valuation and cost of capital</a:t>
            </a:r>
            <a:endParaRPr lang="en-US" sz="3200" dirty="0"/>
          </a:p>
        </p:txBody>
      </p:sp>
      <p:pic>
        <p:nvPicPr>
          <p:cNvPr id="1026" name="Picture 2"/>
          <p:cNvPicPr>
            <a:picLocks noGrp="1" noChangeAspect="1" noChangeArrowheads="1"/>
          </p:cNvPicPr>
          <p:nvPr>
            <p:ph idx="1"/>
          </p:nvPr>
        </p:nvPicPr>
        <p:blipFill>
          <a:blip r:embed="rId2"/>
          <a:srcRect/>
          <a:stretch>
            <a:fillRect/>
          </a:stretch>
        </p:blipFill>
        <p:spPr bwMode="auto">
          <a:xfrm>
            <a:off x="1676400" y="1219200"/>
            <a:ext cx="6248400" cy="5638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noFill/>
          <a:ln/>
        </p:spPr>
        <p:txBody>
          <a:bodyPr anchor="ctr">
            <a:normAutofit fontScale="90000"/>
          </a:bodyPr>
          <a:lstStyle/>
          <a:p>
            <a:r>
              <a:rPr lang="en-US" dirty="0"/>
              <a:t>Estimating Inputs: Discount Rates</a:t>
            </a:r>
          </a:p>
        </p:txBody>
      </p:sp>
      <p:sp>
        <p:nvSpPr>
          <p:cNvPr id="39939" name="Rectangle 3"/>
          <p:cNvSpPr>
            <a:spLocks noGrp="1" noChangeArrowheads="1"/>
          </p:cNvSpPr>
          <p:nvPr>
            <p:ph type="body" idx="1"/>
          </p:nvPr>
        </p:nvSpPr>
        <p:spPr>
          <a:noFill/>
          <a:ln/>
        </p:spPr>
        <p:txBody>
          <a:bodyPr>
            <a:noAutofit/>
          </a:bodyPr>
          <a:lstStyle/>
          <a:p>
            <a:pPr algn="just"/>
            <a:r>
              <a:rPr lang="en-US" sz="2000" b="1" dirty="0"/>
              <a:t>Critical ingredient</a:t>
            </a:r>
            <a:r>
              <a:rPr lang="en-US" sz="2000" dirty="0"/>
              <a:t> in discounted </a:t>
            </a:r>
            <a:r>
              <a:rPr lang="en-US" sz="2000" dirty="0" smtClean="0"/>
              <a:t>cash flow </a:t>
            </a:r>
            <a:r>
              <a:rPr lang="en-US" sz="2000" dirty="0"/>
              <a:t>valuation. Errors in estimating the discount rate or mismatching </a:t>
            </a:r>
            <a:r>
              <a:rPr lang="en-US" sz="2000" dirty="0" smtClean="0"/>
              <a:t>cash flows </a:t>
            </a:r>
            <a:r>
              <a:rPr lang="en-US" sz="2000" dirty="0"/>
              <a:t>and discount rates can lead to serious errors in valuation. </a:t>
            </a:r>
          </a:p>
          <a:p>
            <a:r>
              <a:rPr lang="en-US" sz="2000" dirty="0"/>
              <a:t>At an intuitive level, the discount rate used should be consistent with both the </a:t>
            </a:r>
            <a:r>
              <a:rPr lang="en-US" sz="2000" b="1" dirty="0"/>
              <a:t>riskiness</a:t>
            </a:r>
            <a:r>
              <a:rPr lang="en-US" sz="2000" dirty="0"/>
              <a:t> and the </a:t>
            </a:r>
            <a:r>
              <a:rPr lang="en-US" sz="2000" b="1" dirty="0"/>
              <a:t>type of </a:t>
            </a:r>
            <a:r>
              <a:rPr lang="en-US" sz="2000" b="1" dirty="0" smtClean="0"/>
              <a:t>cash flow</a:t>
            </a:r>
            <a:r>
              <a:rPr lang="en-US" sz="2000" dirty="0" smtClean="0"/>
              <a:t> </a:t>
            </a:r>
            <a:r>
              <a:rPr lang="en-US" sz="2000" dirty="0"/>
              <a:t>being discounted.</a:t>
            </a:r>
          </a:p>
          <a:p>
            <a:pPr lvl="1"/>
            <a:r>
              <a:rPr lang="en-US" sz="2000" u="sng" dirty="0"/>
              <a:t>Equity versus Firm</a:t>
            </a:r>
            <a:r>
              <a:rPr lang="en-US" sz="2000" dirty="0"/>
              <a:t>: If the cash flows being discounted are cash flows to equity, the appropriate discount rate is a cost of equity. If the cash flows are cash flows to the firm, the appropriate discount rate is the cost of capital.</a:t>
            </a:r>
          </a:p>
          <a:p>
            <a:pPr lvl="1" algn="just"/>
            <a:r>
              <a:rPr lang="en-US" sz="2000" u="sng" dirty="0"/>
              <a:t>Currency</a:t>
            </a:r>
            <a:r>
              <a:rPr lang="en-US" sz="2000" dirty="0"/>
              <a:t>: The currency in which the cash flows are estimated should also be the currency in which the discount rate is estimated.</a:t>
            </a:r>
          </a:p>
          <a:p>
            <a:pPr lvl="1" algn="just"/>
            <a:r>
              <a:rPr lang="en-US" sz="2000" u="sng" dirty="0"/>
              <a:t>Nominal versus Real</a:t>
            </a:r>
            <a:r>
              <a:rPr lang="en-US" sz="2000" dirty="0"/>
              <a:t>: If the cash flows being discounted are nominal cash flows (i.e., reflect expected inflation), the discount rate should be nominal</a:t>
            </a: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noFill/>
        </p:spPr>
        <p:txBody>
          <a:bodyPr lIns="90488" tIns="44450" rIns="90488" bIns="44450" anchor="ctr">
            <a:normAutofit/>
          </a:bodyPr>
          <a:lstStyle/>
          <a:p>
            <a:pPr eaLnBrk="1" hangingPunct="1"/>
            <a:r>
              <a:rPr lang="en-US" sz="3200" dirty="0" smtClean="0"/>
              <a:t>WHAT GOES INTO THE DISCOUNT RATE?</a:t>
            </a:r>
          </a:p>
        </p:txBody>
      </p:sp>
      <p:sp>
        <p:nvSpPr>
          <p:cNvPr id="32771" name="Rectangle 3"/>
          <p:cNvSpPr>
            <a:spLocks noGrp="1" noChangeArrowheads="1"/>
          </p:cNvSpPr>
          <p:nvPr>
            <p:ph type="body" idx="1"/>
          </p:nvPr>
        </p:nvSpPr>
        <p:spPr>
          <a:noFill/>
        </p:spPr>
        <p:txBody>
          <a:bodyPr lIns="90488" tIns="44450" rIns="90488" bIns="44450">
            <a:normAutofit/>
          </a:bodyPr>
          <a:lstStyle/>
          <a:p>
            <a:pPr algn="just" eaLnBrk="1" hangingPunct="1"/>
            <a:r>
              <a:rPr lang="en-US" sz="2000" dirty="0" smtClean="0"/>
              <a:t>The discount rate should reflect the cost of capital or the cost of funds used to finance the business.</a:t>
            </a:r>
          </a:p>
          <a:p>
            <a:pPr algn="just" eaLnBrk="1" hangingPunct="1"/>
            <a:endParaRPr lang="en-US" sz="2000" dirty="0" smtClean="0"/>
          </a:p>
          <a:p>
            <a:pPr algn="just" eaLnBrk="1" hangingPunct="1"/>
            <a:endParaRPr lang="en-US" sz="2000" dirty="0" smtClean="0"/>
          </a:p>
          <a:p>
            <a:pPr algn="just" eaLnBrk="1" hangingPunct="1"/>
            <a:r>
              <a:rPr lang="en-US" sz="2000" dirty="0" smtClean="0"/>
              <a:t>An investment is not acceptable unless it generates a return sufficient to cover the cost of funds.</a:t>
            </a: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t>DIVIDEND VALUATION MODEL </a:t>
            </a:r>
            <a:br>
              <a:rPr lang="en-US" sz="3200" b="1" dirty="0" smtClean="0"/>
            </a:br>
            <a:r>
              <a:rPr lang="en-US" sz="3200" b="1" dirty="0" smtClean="0"/>
              <a:t>The theoretical model</a:t>
            </a:r>
            <a:endParaRPr lang="en-US" sz="3200" dirty="0"/>
          </a:p>
        </p:txBody>
      </p:sp>
      <p:sp>
        <p:nvSpPr>
          <p:cNvPr id="3" name="Content Placeholder 2"/>
          <p:cNvSpPr>
            <a:spLocks noGrp="1"/>
          </p:cNvSpPr>
          <p:nvPr>
            <p:ph idx="1"/>
          </p:nvPr>
        </p:nvSpPr>
        <p:spPr>
          <a:xfrm>
            <a:off x="457200" y="1600201"/>
            <a:ext cx="8229600" cy="2895600"/>
          </a:xfrm>
        </p:spPr>
        <p:txBody>
          <a:bodyPr>
            <a:normAutofit lnSpcReduction="10000"/>
          </a:bodyPr>
          <a:lstStyle/>
          <a:p>
            <a:pPr>
              <a:buNone/>
            </a:pPr>
            <a:r>
              <a:rPr lang="en-US" sz="2000" dirty="0" smtClean="0"/>
              <a:t>The dividend valuation model states that:</a:t>
            </a:r>
          </a:p>
          <a:p>
            <a:endParaRPr lang="en-US" sz="2000" dirty="0" smtClean="0"/>
          </a:p>
          <a:p>
            <a:pPr algn="just">
              <a:buNone/>
            </a:pPr>
            <a:r>
              <a:rPr lang="en-US" sz="2000" dirty="0" smtClean="0"/>
              <a:t>	“</a:t>
            </a:r>
            <a:r>
              <a:rPr lang="en-US" sz="2000" b="1" dirty="0" smtClean="0"/>
              <a:t>the market value of a share or other security is equal to the present value of the future expected cash flows from the security discounted at the investor's required rate of return”.</a:t>
            </a:r>
          </a:p>
          <a:p>
            <a:pPr algn="just">
              <a:buNone/>
            </a:pPr>
            <a:endParaRPr lang="en-US" sz="2000" b="1" dirty="0" smtClean="0"/>
          </a:p>
          <a:p>
            <a:pPr algn="just"/>
            <a:endParaRPr lang="en-US" sz="2000" b="1" dirty="0" smtClean="0"/>
          </a:p>
          <a:p>
            <a:r>
              <a:rPr lang="en-US" sz="2000" dirty="0" smtClean="0"/>
              <a:t>In terms of a formula for a share valuation this can be expressed as follows: </a:t>
            </a:r>
          </a:p>
          <a:p>
            <a:endParaRPr lang="en-US" sz="2000" dirty="0" smtClean="0"/>
          </a:p>
          <a:p>
            <a:endParaRPr lang="en-US" sz="2000" dirty="0" smtClean="0"/>
          </a:p>
        </p:txBody>
      </p:sp>
      <p:pic>
        <p:nvPicPr>
          <p:cNvPr id="2051" name="Picture 3"/>
          <p:cNvPicPr>
            <a:picLocks noChangeAspect="1" noChangeArrowheads="1"/>
          </p:cNvPicPr>
          <p:nvPr/>
        </p:nvPicPr>
        <p:blipFill>
          <a:blip r:embed="rId3"/>
          <a:srcRect/>
          <a:stretch>
            <a:fillRect/>
          </a:stretch>
        </p:blipFill>
        <p:spPr bwMode="auto">
          <a:xfrm>
            <a:off x="1828800" y="4572000"/>
            <a:ext cx="5181600" cy="685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b="1" dirty="0" smtClean="0"/>
              <a:t>DIVIDEND VALUATION MODEL </a:t>
            </a:r>
            <a:br>
              <a:rPr lang="en-US" sz="3200" b="1" dirty="0" smtClean="0"/>
            </a:br>
            <a:r>
              <a:rPr lang="en-US" sz="3200" b="1" dirty="0" smtClean="0"/>
              <a:t>The theoretical model</a:t>
            </a:r>
            <a:endParaRPr lang="en-US" sz="3200" dirty="0"/>
          </a:p>
        </p:txBody>
      </p:sp>
      <p:sp>
        <p:nvSpPr>
          <p:cNvPr id="3" name="Content Placeholder 2"/>
          <p:cNvSpPr>
            <a:spLocks noGrp="1"/>
          </p:cNvSpPr>
          <p:nvPr>
            <p:ph idx="1"/>
          </p:nvPr>
        </p:nvSpPr>
        <p:spPr>
          <a:xfrm>
            <a:off x="457200" y="1600201"/>
            <a:ext cx="8229600" cy="838200"/>
          </a:xfrm>
        </p:spPr>
        <p:txBody>
          <a:bodyPr>
            <a:noAutofit/>
          </a:bodyPr>
          <a:lstStyle/>
          <a:p>
            <a:pPr lvl="0" algn="just"/>
            <a:r>
              <a:rPr lang="en-US" sz="2000" dirty="0" smtClean="0"/>
              <a:t>As per the model, the present value of all future </a:t>
            </a:r>
            <a:r>
              <a:rPr lang="en-US" sz="2000" b="1" dirty="0" smtClean="0"/>
              <a:t>CASH dividend</a:t>
            </a:r>
            <a:r>
              <a:rPr lang="en-US" sz="2000" dirty="0" smtClean="0"/>
              <a:t> expected discounted @ </a:t>
            </a:r>
            <a:r>
              <a:rPr lang="en-US" sz="2000" b="1" dirty="0" smtClean="0"/>
              <a:t>shareholder required rate of return</a:t>
            </a:r>
            <a:r>
              <a:rPr lang="en-US" sz="2000" dirty="0" smtClean="0"/>
              <a:t> would give the market value of equity.</a:t>
            </a:r>
          </a:p>
          <a:p>
            <a:pPr algn="just"/>
            <a:r>
              <a:rPr lang="en-US" sz="2000" dirty="0" smtClean="0"/>
              <a:t>Ex-div market value is the market value assuming that a dividend has just been paid.</a:t>
            </a:r>
            <a:endParaRPr lang="en-US" sz="2000" dirty="0"/>
          </a:p>
        </p:txBody>
      </p:sp>
      <p:pic>
        <p:nvPicPr>
          <p:cNvPr id="3075" name="Picture 3"/>
          <p:cNvPicPr>
            <a:picLocks noChangeAspect="1" noChangeArrowheads="1"/>
          </p:cNvPicPr>
          <p:nvPr/>
        </p:nvPicPr>
        <p:blipFill>
          <a:blip r:embed="rId3"/>
          <a:srcRect/>
          <a:stretch>
            <a:fillRect/>
          </a:stretch>
        </p:blipFill>
        <p:spPr bwMode="auto">
          <a:xfrm>
            <a:off x="1371600" y="3429000"/>
            <a:ext cx="6019800" cy="457200"/>
          </a:xfrm>
          <a:prstGeom prst="rect">
            <a:avLst/>
          </a:prstGeom>
          <a:noFill/>
          <a:ln w="9525">
            <a:noFill/>
            <a:miter lim="800000"/>
            <a:headEnd/>
            <a:tailEnd/>
          </a:ln>
        </p:spPr>
      </p:pic>
      <p:pic>
        <p:nvPicPr>
          <p:cNvPr id="3076" name="Picture 4"/>
          <p:cNvPicPr>
            <a:picLocks noChangeAspect="1" noChangeArrowheads="1"/>
          </p:cNvPicPr>
          <p:nvPr/>
        </p:nvPicPr>
        <p:blipFill>
          <a:blip r:embed="rId4"/>
          <a:srcRect/>
          <a:stretch>
            <a:fillRect/>
          </a:stretch>
        </p:blipFill>
        <p:spPr bwMode="auto">
          <a:xfrm>
            <a:off x="1447800" y="4114800"/>
            <a:ext cx="4648200" cy="1524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b="1" dirty="0" smtClean="0"/>
              <a:t>DIVIDEND VALUATION MODEL </a:t>
            </a:r>
            <a:br>
              <a:rPr lang="en-US" sz="3200" b="1" dirty="0" smtClean="0"/>
            </a:br>
            <a:r>
              <a:rPr lang="en-US" sz="3200" b="1" dirty="0" smtClean="0"/>
              <a:t>The theoretical model</a:t>
            </a:r>
            <a:endParaRPr lang="en-US" sz="3200" dirty="0"/>
          </a:p>
        </p:txBody>
      </p:sp>
      <p:sp>
        <p:nvSpPr>
          <p:cNvPr id="3" name="Content Placeholder 2"/>
          <p:cNvSpPr>
            <a:spLocks noGrp="1"/>
          </p:cNvSpPr>
          <p:nvPr>
            <p:ph idx="1"/>
          </p:nvPr>
        </p:nvSpPr>
        <p:spPr>
          <a:xfrm>
            <a:off x="457200" y="1600201"/>
            <a:ext cx="8229600" cy="533399"/>
          </a:xfrm>
        </p:spPr>
        <p:txBody>
          <a:bodyPr>
            <a:normAutofit/>
          </a:bodyPr>
          <a:lstStyle/>
          <a:p>
            <a:r>
              <a:rPr lang="en-US" sz="2000" dirty="0" smtClean="0"/>
              <a:t>The model then becomes:</a:t>
            </a:r>
            <a:endParaRPr lang="en-US" sz="2000" dirty="0"/>
          </a:p>
        </p:txBody>
      </p:sp>
      <p:pic>
        <p:nvPicPr>
          <p:cNvPr id="4098" name="Picture 2"/>
          <p:cNvPicPr>
            <a:picLocks noChangeAspect="1" noChangeArrowheads="1"/>
          </p:cNvPicPr>
          <p:nvPr/>
        </p:nvPicPr>
        <p:blipFill>
          <a:blip r:embed="rId3"/>
          <a:srcRect/>
          <a:stretch>
            <a:fillRect/>
          </a:stretch>
        </p:blipFill>
        <p:spPr bwMode="auto">
          <a:xfrm>
            <a:off x="762000" y="2286000"/>
            <a:ext cx="5867400" cy="990600"/>
          </a:xfrm>
          <a:prstGeom prst="rect">
            <a:avLst/>
          </a:prstGeom>
          <a:noFill/>
          <a:ln w="9525">
            <a:noFill/>
            <a:miter lim="800000"/>
            <a:headEnd/>
            <a:tailEnd/>
          </a:ln>
        </p:spPr>
      </p:pic>
      <p:pic>
        <p:nvPicPr>
          <p:cNvPr id="4099" name="Picture 3"/>
          <p:cNvPicPr>
            <a:picLocks noChangeAspect="1" noChangeArrowheads="1"/>
          </p:cNvPicPr>
          <p:nvPr/>
        </p:nvPicPr>
        <p:blipFill>
          <a:blip r:embed="rId4"/>
          <a:srcRect/>
          <a:stretch>
            <a:fillRect/>
          </a:stretch>
        </p:blipFill>
        <p:spPr bwMode="auto">
          <a:xfrm>
            <a:off x="990600" y="4495800"/>
            <a:ext cx="2819400" cy="914400"/>
          </a:xfrm>
          <a:prstGeom prst="rect">
            <a:avLst/>
          </a:prstGeom>
          <a:noFill/>
          <a:ln w="9525">
            <a:noFill/>
            <a:miter lim="800000"/>
            <a:headEnd/>
            <a:tailEnd/>
          </a:ln>
        </p:spPr>
      </p:pic>
      <p:sp>
        <p:nvSpPr>
          <p:cNvPr id="6" name="Content Placeholder 2"/>
          <p:cNvSpPr txBox="1">
            <a:spLocks/>
          </p:cNvSpPr>
          <p:nvPr/>
        </p:nvSpPr>
        <p:spPr>
          <a:xfrm>
            <a:off x="381000" y="3657600"/>
            <a:ext cx="8229600" cy="533399"/>
          </a:xfrm>
          <a:prstGeom prst="rect">
            <a:avLst/>
          </a:prstGeom>
        </p:spPr>
        <p:txBody>
          <a:bodyPr vert="horz" lIns="91440" tIns="45720" rIns="91440" bIns="45720" rtlCol="0">
            <a:noAutofit/>
          </a:bodyPr>
          <a:lstStyle/>
          <a:p>
            <a:pPr marL="342900" lvl="0" indent="-342900">
              <a:spcBef>
                <a:spcPct val="20000"/>
              </a:spcBef>
              <a:buFont typeface="Arial" pitchFamily="34" charset="0"/>
              <a:buChar char="•"/>
            </a:pPr>
            <a:r>
              <a:rPr lang="en-US" sz="2000" dirty="0" smtClean="0"/>
              <a:t>If the dividend is assumed to be constant this is a perpetuity that simplifies to:</a:t>
            </a:r>
            <a:endParaRPr kumimoji="0" lang="en-US" sz="20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976</TotalTime>
  <Words>687</Words>
  <Application>Microsoft Office PowerPoint</Application>
  <PresentationFormat>On-screen Show (4:3)</PresentationFormat>
  <Paragraphs>95</Paragraphs>
  <Slides>17</Slides>
  <Notes>1</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Office Theme</vt:lpstr>
      <vt:lpstr>Investment Analysis  </vt:lpstr>
      <vt:lpstr>Outline</vt:lpstr>
      <vt:lpstr>Objectives</vt:lpstr>
      <vt:lpstr>Weighted average cost of capital (WACC)</vt:lpstr>
      <vt:lpstr>Weighted average cost of capital (WACC)</vt:lpstr>
      <vt:lpstr>Elements of cost of capital</vt:lpstr>
      <vt:lpstr>Weighted average cost of capital (WACC)</vt:lpstr>
      <vt:lpstr>Weighted average cost of capital (WACC)</vt:lpstr>
      <vt:lpstr>WACC and capital investment appraisal</vt:lpstr>
      <vt:lpstr>WACC and capital investment appraisal</vt:lpstr>
      <vt:lpstr>Comparing the cost of equity and the cost of debt</vt:lpstr>
      <vt:lpstr>Security valuation and cost of capital</vt:lpstr>
      <vt:lpstr>Estimating Inputs: Discount Rates</vt:lpstr>
      <vt:lpstr>WHAT GOES INTO THE DISCOUNT RATE?</vt:lpstr>
      <vt:lpstr>DIVIDEND VALUATION MODEL  The theoretical model</vt:lpstr>
      <vt:lpstr>DIVIDEND VALUATION MODEL  The theoretical model</vt:lpstr>
      <vt:lpstr>DIVIDEND VALUATION MODEL  The theoretical model</vt:lpstr>
    </vt:vector>
  </TitlesOfParts>
  <Company>PricewaterhouseCoopers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Investment Analysis &amp; Portfolio Management</dc:title>
  <dc:creator>Windows User</dc:creator>
  <cp:lastModifiedBy>NTS</cp:lastModifiedBy>
  <cp:revision>158</cp:revision>
  <dcterms:created xsi:type="dcterms:W3CDTF">2013-05-28T09:18:01Z</dcterms:created>
  <dcterms:modified xsi:type="dcterms:W3CDTF">2013-06-07T15:38:21Z</dcterms:modified>
</cp:coreProperties>
</file>