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9"/>
  </p:notesMasterIdLst>
  <p:sldIdLst>
    <p:sldId id="256" r:id="rId2"/>
    <p:sldId id="257" r:id="rId3"/>
    <p:sldId id="267" r:id="rId4"/>
    <p:sldId id="299" r:id="rId5"/>
    <p:sldId id="301" r:id="rId6"/>
    <p:sldId id="305" r:id="rId7"/>
    <p:sldId id="307" r:id="rId8"/>
    <p:sldId id="280" r:id="rId9"/>
    <p:sldId id="311" r:id="rId10"/>
    <p:sldId id="281" r:id="rId11"/>
    <p:sldId id="297" r:id="rId12"/>
    <p:sldId id="312" r:id="rId13"/>
    <p:sldId id="303" r:id="rId14"/>
    <p:sldId id="309" r:id="rId15"/>
    <p:sldId id="258" r:id="rId16"/>
    <p:sldId id="261" r:id="rId17"/>
    <p:sldId id="289" r:id="rId18"/>
    <p:sldId id="290" r:id="rId19"/>
    <p:sldId id="291" r:id="rId20"/>
    <p:sldId id="292" r:id="rId21"/>
    <p:sldId id="263" r:id="rId22"/>
    <p:sldId id="273" r:id="rId23"/>
    <p:sldId id="264" r:id="rId24"/>
    <p:sldId id="274" r:id="rId25"/>
    <p:sldId id="265" r:id="rId26"/>
    <p:sldId id="269" r:id="rId27"/>
    <p:sldId id="277" r:id="rId28"/>
    <p:sldId id="278" r:id="rId29"/>
    <p:sldId id="286" r:id="rId30"/>
    <p:sldId id="279" r:id="rId31"/>
    <p:sldId id="288" r:id="rId32"/>
    <p:sldId id="283" r:id="rId33"/>
    <p:sldId id="284" r:id="rId34"/>
    <p:sldId id="285" r:id="rId35"/>
    <p:sldId id="294" r:id="rId36"/>
    <p:sldId id="295" r:id="rId37"/>
    <p:sldId id="31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889E58-0223-4B49-B43E-4C8BF42550FA}" type="slidenum">
              <a:rPr lang="en-US"/>
              <a:pPr/>
              <a:t>4</a:t>
            </a:fld>
            <a:endParaRPr lang="en-US"/>
          </a:p>
        </p:txBody>
      </p:sp>
      <p:sp>
        <p:nvSpPr>
          <p:cNvPr id="569346" name="Rectangle 2"/>
          <p:cNvSpPr>
            <a:spLocks noGrp="1" noRot="1" noChangeAspect="1" noChangeArrowheads="1" noTextEdit="1"/>
          </p:cNvSpPr>
          <p:nvPr>
            <p:ph type="sldImg"/>
          </p:nvPr>
        </p:nvSpPr>
        <p:spPr>
          <a:ln/>
        </p:spPr>
      </p:sp>
      <p:sp>
        <p:nvSpPr>
          <p:cNvPr id="569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12586-B4D4-4C57-B9BD-476D16028F0B}" type="slidenum">
              <a:rPr lang="en-US"/>
              <a:pPr/>
              <a:t>5</a:t>
            </a:fld>
            <a:endParaRPr lang="en-US"/>
          </a:p>
        </p:txBody>
      </p:sp>
      <p:sp>
        <p:nvSpPr>
          <p:cNvPr id="416770" name="Rectangle 2"/>
          <p:cNvSpPr>
            <a:spLocks noGrp="1" noChangeArrowheads="1"/>
          </p:cNvSpPr>
          <p:nvPr>
            <p:ph type="body" idx="1"/>
          </p:nvPr>
        </p:nvSpPr>
        <p:spPr>
          <a:xfrm>
            <a:off x="914400" y="4343400"/>
            <a:ext cx="5029200" cy="4114800"/>
          </a:xfrm>
          <a:ln/>
        </p:spPr>
        <p:txBody>
          <a:bodyPr lIns="90488" tIns="44450" rIns="90488" bIns="44450"/>
          <a:lstStyle/>
          <a:p>
            <a:endParaRPr lang="en-US"/>
          </a:p>
        </p:txBody>
      </p:sp>
      <p:sp>
        <p:nvSpPr>
          <p:cNvPr id="41677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091E64-E208-4E0E-98AE-A78CAF5BCDEB}" type="slidenum">
              <a:rPr lang="en-US"/>
              <a:pPr/>
              <a:t>6</a:t>
            </a:fld>
            <a:endParaRPr lang="en-US"/>
          </a:p>
        </p:txBody>
      </p:sp>
      <p:sp>
        <p:nvSpPr>
          <p:cNvPr id="574466" name="Rectangle 2"/>
          <p:cNvSpPr>
            <a:spLocks noGrp="1" noRot="1" noChangeAspect="1" noChangeArrowheads="1" noTextEdit="1"/>
          </p:cNvSpPr>
          <p:nvPr>
            <p:ph type="sldImg"/>
          </p:nvPr>
        </p:nvSpPr>
        <p:spPr>
          <a:ln/>
        </p:spPr>
      </p:sp>
      <p:sp>
        <p:nvSpPr>
          <p:cNvPr id="574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D36119-DB5F-4A1F-B939-BA1ABEB5CB3A}" type="slidenum">
              <a:rPr lang="en-US"/>
              <a:pPr/>
              <a:t>7</a:t>
            </a:fld>
            <a:endParaRPr lang="en-US"/>
          </a:p>
        </p:txBody>
      </p:sp>
      <p:sp>
        <p:nvSpPr>
          <p:cNvPr id="455682" name="Rectangle 2"/>
          <p:cNvSpPr>
            <a:spLocks noGrp="1" noChangeArrowheads="1"/>
          </p:cNvSpPr>
          <p:nvPr>
            <p:ph type="body" idx="1"/>
          </p:nvPr>
        </p:nvSpPr>
        <p:spPr>
          <a:xfrm>
            <a:off x="914400" y="4343400"/>
            <a:ext cx="5029200" cy="4114800"/>
          </a:xfrm>
          <a:ln/>
        </p:spPr>
        <p:txBody>
          <a:bodyPr lIns="90488" tIns="44450" rIns="90488" bIns="44450"/>
          <a:lstStyle/>
          <a:p>
            <a:endParaRPr lang="en-US"/>
          </a:p>
        </p:txBody>
      </p:sp>
      <p:sp>
        <p:nvSpPr>
          <p:cNvPr id="455683"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39BA26-FE07-4177-B47A-94B44588CD48}" type="slidenum">
              <a:rPr lang="en-US"/>
              <a:pPr/>
              <a:t>9</a:t>
            </a:fld>
            <a:endParaRPr lang="en-US"/>
          </a:p>
        </p:txBody>
      </p:sp>
      <p:sp>
        <p:nvSpPr>
          <p:cNvPr id="579586" name="Rectangle 2"/>
          <p:cNvSpPr>
            <a:spLocks noGrp="1" noRot="1" noChangeAspect="1" noChangeArrowheads="1" noTextEdit="1"/>
          </p:cNvSpPr>
          <p:nvPr>
            <p:ph type="sldImg"/>
          </p:nvPr>
        </p:nvSpPr>
        <p:spPr>
          <a:ln/>
        </p:spPr>
      </p:sp>
      <p:sp>
        <p:nvSpPr>
          <p:cNvPr id="579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16A61F6B-087F-4A7A-865D-FEA751339B64}" type="slidenum">
              <a:rPr lang="en-US"/>
              <a:pPr/>
              <a:t>10</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r>
              <a:rPr lang="en-US" b="1" i="1"/>
              <a:t>www:</a:t>
            </a:r>
            <a:r>
              <a:rPr lang="en-US" i="1"/>
              <a:t> Click on the web surfer icon to find out about upcoming stock splits and dividends</a:t>
            </a:r>
            <a:endParaRPr lang="en-US" b="1" i="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9188A5-F5A8-415F-A83C-7BAC48B61083}" type="slidenum">
              <a:rPr lang="en-US"/>
              <a:pPr/>
              <a:t>12</a:t>
            </a:fld>
            <a:endParaRPr lang="en-US"/>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A92481-ABAE-4B4E-B8AB-2B525FB9F5E6}" type="slidenum">
              <a:rPr lang="en-US"/>
              <a:pPr/>
              <a:t>13</a:t>
            </a:fld>
            <a:endParaRPr lang="en-US"/>
          </a:p>
        </p:txBody>
      </p:sp>
      <p:sp>
        <p:nvSpPr>
          <p:cNvPr id="571394" name="Rectangle 2"/>
          <p:cNvSpPr>
            <a:spLocks noGrp="1" noRot="1" noChangeAspect="1" noChangeArrowheads="1" noTextEdit="1"/>
          </p:cNvSpPr>
          <p:nvPr>
            <p:ph type="sldImg"/>
          </p:nvPr>
        </p:nvSpPr>
        <p:spPr>
          <a:ln/>
        </p:spPr>
      </p:sp>
      <p:sp>
        <p:nvSpPr>
          <p:cNvPr id="571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5BED74-1D2B-44F2-96C1-750EEBF00093}" type="slidenum">
              <a:rPr lang="en-US"/>
              <a:pPr/>
              <a:t>14</a:t>
            </a:fld>
            <a:endParaRPr lang="en-US"/>
          </a:p>
        </p:txBody>
      </p:sp>
      <p:sp>
        <p:nvSpPr>
          <p:cNvPr id="576514" name="Rectangle 2"/>
          <p:cNvSpPr>
            <a:spLocks noGrp="1" noRot="1" noChangeAspect="1" noChangeArrowheads="1" noTextEdit="1"/>
          </p:cNvSpPr>
          <p:nvPr>
            <p:ph type="sldImg"/>
          </p:nvPr>
        </p:nvSpPr>
        <p:spPr>
          <a:ln/>
        </p:spPr>
      </p:sp>
      <p:sp>
        <p:nvSpPr>
          <p:cNvPr id="576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7B1E5184-9DFC-401E-B39C-849DC0D9427E}" type="slidenum">
              <a:rPr lang="en-US"/>
              <a:pPr/>
              <a:t>17</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dirty="0"/>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07024D40-6C96-4288-953A-C8368FD9D2AC}" type="slidenum">
              <a:rPr lang="en-US"/>
              <a:pPr/>
              <a:t>18</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A2ADD197-AED6-4F35-A911-A196C38E1A16}" type="slidenum">
              <a:rPr lang="en-US"/>
              <a:pPr/>
              <a:t>19</a:t>
            </a:fld>
            <a:endParaRPr lang="en-US"/>
          </a:p>
        </p:txBody>
      </p:sp>
      <p:sp>
        <p:nvSpPr>
          <p:cNvPr id="60418" name="Rectangle 1026"/>
          <p:cNvSpPr>
            <a:spLocks noGrp="1" noRot="1" noChangeAspect="1" noChangeArrowheads="1" noTextEdit="1"/>
          </p:cNvSpPr>
          <p:nvPr>
            <p:ph type="sldImg"/>
          </p:nvPr>
        </p:nvSpPr>
        <p:spPr>
          <a:ln/>
        </p:spPr>
      </p:sp>
      <p:sp>
        <p:nvSpPr>
          <p:cNvPr id="60419" name="Rectangle 1027"/>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1F0319A7-B4CE-4B6D-8688-FE3EBFEC52F9}" type="slidenum">
              <a:rPr lang="en-US"/>
              <a:pPr/>
              <a:t>20</a:t>
            </a:fld>
            <a:endParaRPr lang="en-US"/>
          </a:p>
        </p:txBody>
      </p:sp>
      <p:sp>
        <p:nvSpPr>
          <p:cNvPr id="62466" name="Rectangle 1026"/>
          <p:cNvSpPr>
            <a:spLocks noGrp="1" noRot="1" noChangeAspect="1" noChangeArrowheads="1" noTextEdit="1"/>
          </p:cNvSpPr>
          <p:nvPr>
            <p:ph type="sldImg"/>
          </p:nvPr>
        </p:nvSpPr>
        <p:spPr>
          <a:ln/>
        </p:spPr>
      </p:sp>
      <p:sp>
        <p:nvSpPr>
          <p:cNvPr id="6246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76815FA7-5721-46CA-88C9-4A4DA4115C0C}" type="slidenum">
              <a:rPr lang="en-US"/>
              <a:pPr/>
              <a:t>25</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r>
              <a:rPr lang="en-US"/>
              <a:t>If a firm changes its policy, it will just have different investors. Consequently, dividend policy won’t affect the value of the stock.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1F986435-1F8E-4F98-8D36-E9A8660865D1}" type="slidenum">
              <a:rPr lang="en-US"/>
              <a:pPr/>
              <a:t>26</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r>
              <a:rPr lang="en-US"/>
              <a:t>We will talk about the residual policy and the compromise policy in more detail</a:t>
            </a:r>
          </a:p>
          <a:p>
            <a:endParaRPr lang="en-US"/>
          </a:p>
          <a:p>
            <a:r>
              <a:rPr lang="en-US"/>
              <a:t>Given the information content of dividends, will a constant growth policy be good for the stockholders?</a:t>
            </a:r>
          </a:p>
          <a:p>
            <a:endParaRPr lang="en-US"/>
          </a:p>
          <a:p>
            <a:r>
              <a:rPr lang="en-US"/>
              <a:t>Given the information content of dividends – will a constant payout ratio be good for stockholders?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BA2806A1-EE90-4149-AA6E-177BE246ADB5}" type="slidenum">
              <a:rPr lang="en-US"/>
              <a:pPr/>
              <a:t>28</a:t>
            </a:fld>
            <a:endParaRPr lang="en-US"/>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r>
              <a:rPr lang="en-US"/>
              <a:t>Remind students how to get % debt and % equity given D/E:</a:t>
            </a:r>
          </a:p>
          <a:p>
            <a:endParaRPr lang="en-US"/>
          </a:p>
          <a:p>
            <a:r>
              <a:rPr lang="en-US"/>
              <a:t>If D/E = 2/3, then V = 2 + 3 = 5, so D/V = 2/5 = 40% and E/V = 3/5 = 60%</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3A12A37F-E25B-4CDB-B0A4-67A5D008130C}" type="slidenum">
              <a:rPr lang="en-US"/>
              <a:pPr/>
              <a:t>31</a:t>
            </a:fld>
            <a:endParaRPr lang="en-US"/>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54F96AF9-4DCF-4479-B373-8A150DC511F0}" type="slidenum">
              <a:rPr lang="en-US"/>
              <a:pPr/>
              <a:t>32</a:t>
            </a:fld>
            <a:endParaRPr lang="en-US"/>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14.</a:t>
            </a:r>
            <a:fld id="{29F5F490-D7CB-44E1-B462-19CAA8EA4F6B}" type="slidenum">
              <a:rPr lang="en-US"/>
              <a:pPr/>
              <a:t>34</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6/4/2013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tocksplits.ne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a:t>
            </a:r>
            <a:r>
              <a:rPr lang="en-US" smtClean="0">
                <a:latin typeface="Arial" pitchFamily="34" charset="0"/>
                <a:cs typeface="Arial" pitchFamily="34" charset="0"/>
              </a:rPr>
              <a:t>: 12</a:t>
            </a:r>
            <a:endParaRPr lang="en-US" dirty="0" smtClean="0">
              <a:latin typeface="Arial" pitchFamily="34" charset="0"/>
              <a:cs typeface="Arial" pitchFamily="34" charset="0"/>
            </a:endParaRP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400" dirty="0" smtClean="0">
              <a:latin typeface="Arial" pitchFamily="34" charset="0"/>
              <a:cs typeface="Arial" pitchFamily="34" charset="0"/>
            </a:endParaRPr>
          </a:p>
          <a:p>
            <a:pPr marL="342900" lvl="1" indent="-342900">
              <a:buFont typeface="Arial" pitchFamily="34" charset="0"/>
              <a:buChar char="•"/>
            </a:pPr>
            <a:r>
              <a:rPr lang="en-US" sz="1800" dirty="0" smtClean="0">
                <a:latin typeface="Arial" pitchFamily="34" charset="0"/>
                <a:cs typeface="Arial" pitchFamily="34" charset="0"/>
              </a:rPr>
              <a:t>Dividend</a:t>
            </a:r>
          </a:p>
          <a:p>
            <a:pPr marL="342900" lvl="1" indent="-342900">
              <a:buFont typeface="Arial" pitchFamily="34" charset="0"/>
              <a:buChar char="•"/>
            </a:pPr>
            <a:r>
              <a:rPr lang="en-US" sz="1800" dirty="0" smtClean="0">
                <a:latin typeface="Arial" pitchFamily="34" charset="0"/>
                <a:cs typeface="Arial" pitchFamily="34" charset="0"/>
              </a:rPr>
              <a:t>Types of Dividend </a:t>
            </a:r>
          </a:p>
          <a:p>
            <a:pPr marL="342900" lvl="1" indent="-342900">
              <a:buFont typeface="Arial" pitchFamily="34" charset="0"/>
              <a:buChar char="•"/>
            </a:pPr>
            <a:r>
              <a:rPr lang="en-US" sz="1800" dirty="0" smtClean="0">
                <a:latin typeface="Arial" pitchFamily="34" charset="0"/>
                <a:cs typeface="Arial" pitchFamily="34" charset="0"/>
              </a:rPr>
              <a:t>Dividends a financing decision</a:t>
            </a:r>
          </a:p>
          <a:p>
            <a:pPr marL="342900" lvl="1" indent="-342900">
              <a:buFont typeface="Arial" pitchFamily="34" charset="0"/>
              <a:buChar char="•"/>
            </a:pPr>
            <a:r>
              <a:rPr lang="en-US" sz="1800" dirty="0" smtClean="0">
                <a:latin typeface="Arial" pitchFamily="34" charset="0"/>
                <a:cs typeface="Arial" pitchFamily="34" charset="0"/>
              </a:rPr>
              <a:t>Dividend payments</a:t>
            </a:r>
          </a:p>
          <a:p>
            <a:pPr marL="342900" lvl="1" indent="-342900">
              <a:buFont typeface="Arial" pitchFamily="34" charset="0"/>
              <a:buChar char="•"/>
            </a:pPr>
            <a:r>
              <a:rPr lang="en-US" sz="1800" dirty="0" smtClean="0">
                <a:latin typeface="Arial" pitchFamily="34" charset="0"/>
                <a:cs typeface="Arial" pitchFamily="34" charset="0"/>
              </a:rPr>
              <a:t>Stock dividend</a:t>
            </a:r>
          </a:p>
          <a:p>
            <a:pPr marL="342900" lvl="1" indent="-342900">
              <a:buFont typeface="Arial" pitchFamily="34" charset="0"/>
              <a:buChar char="•"/>
            </a:pPr>
            <a:r>
              <a:rPr lang="en-US" sz="1800" dirty="0" smtClean="0">
                <a:latin typeface="Arial" pitchFamily="34" charset="0"/>
                <a:cs typeface="Arial" pitchFamily="34" charset="0"/>
              </a:rPr>
              <a:t>Dividend versus interest obligations</a:t>
            </a:r>
          </a:p>
          <a:p>
            <a:pPr marL="342900" lvl="1" indent="-342900">
              <a:buFont typeface="Arial" pitchFamily="34" charset="0"/>
              <a:buChar char="•"/>
            </a:pPr>
            <a:r>
              <a:rPr lang="en-US" sz="1800" dirty="0" smtClean="0">
                <a:latin typeface="Arial" pitchFamily="34" charset="0"/>
                <a:cs typeface="Arial" pitchFamily="34" charset="0"/>
              </a:rPr>
              <a:t>Dividend policy</a:t>
            </a:r>
          </a:p>
          <a:p>
            <a:pPr marL="342900" lvl="1" indent="-342900">
              <a:buFont typeface="Arial" pitchFamily="34" charset="0"/>
              <a:buChar char="•"/>
            </a:pPr>
            <a:r>
              <a:rPr lang="en-US" sz="1800" dirty="0" smtClean="0">
                <a:latin typeface="Arial" pitchFamily="34" charset="0"/>
                <a:cs typeface="Arial" pitchFamily="34" charset="0"/>
              </a:rPr>
              <a:t>Dividend policy in practice</a:t>
            </a:r>
          </a:p>
          <a:p>
            <a:pPr marL="342900" lvl="1" indent="-342900">
              <a:buFont typeface="Arial" pitchFamily="34" charset="0"/>
              <a:buChar char="•"/>
            </a:pPr>
            <a:r>
              <a:rPr lang="en-US" sz="1800" dirty="0" smtClean="0">
                <a:latin typeface="Arial" pitchFamily="34" charset="0"/>
                <a:cs typeface="Arial" pitchFamily="34" charset="0"/>
              </a:rPr>
              <a:t>Alternatives to paying a dividend</a:t>
            </a: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Definitions</a:t>
            </a:r>
            <a:endParaRPr lang="en-US" sz="3200" dirty="0"/>
          </a:p>
        </p:txBody>
      </p:sp>
      <p:sp>
        <p:nvSpPr>
          <p:cNvPr id="3" name="Content Placeholder 2"/>
          <p:cNvSpPr>
            <a:spLocks noGrp="1"/>
          </p:cNvSpPr>
          <p:nvPr>
            <p:ph idx="1"/>
          </p:nvPr>
        </p:nvSpPr>
        <p:spPr/>
        <p:txBody>
          <a:bodyPr>
            <a:normAutofit/>
          </a:bodyPr>
          <a:lstStyle/>
          <a:p>
            <a:r>
              <a:rPr lang="en-US" sz="2400" dirty="0" smtClean="0"/>
              <a:t>A </a:t>
            </a:r>
            <a:r>
              <a:rPr lang="en-US" sz="2400" b="1" dirty="0" smtClean="0"/>
              <a:t>scrip dividend </a:t>
            </a:r>
            <a:r>
              <a:rPr lang="en-US" sz="2000" b="1" dirty="0" smtClean="0"/>
              <a:t>is a dividend payment which takes the form of new share </a:t>
            </a:r>
            <a:r>
              <a:rPr lang="en-US" sz="2000" dirty="0" smtClean="0"/>
              <a:t>instead of cash, it converts profit reserves into issued share capital.</a:t>
            </a:r>
          </a:p>
          <a:p>
            <a:endParaRPr lang="en-US" sz="2000" dirty="0" smtClean="0"/>
          </a:p>
          <a:p>
            <a:r>
              <a:rPr lang="en-US" sz="2400" dirty="0" smtClean="0"/>
              <a:t>A </a:t>
            </a:r>
            <a:r>
              <a:rPr lang="en-US" sz="2400" b="1" dirty="0" smtClean="0"/>
              <a:t>scrip or bonus issue </a:t>
            </a:r>
            <a:r>
              <a:rPr lang="en-US" sz="2000" b="1" dirty="0" smtClean="0"/>
              <a:t>(also referred to as capitalization issue) involves the issue of new shares to existing shareholders in proportion to their existing holdings.</a:t>
            </a: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lstStyle/>
          <a:p>
            <a:r>
              <a:rPr lang="en-US"/>
              <a:t>Types of Dividends</a:t>
            </a:r>
            <a:endParaRPr lang="en-US" sz="2000">
              <a:solidFill>
                <a:srgbClr val="99CC00"/>
              </a:solidFill>
            </a:endParaRPr>
          </a:p>
        </p:txBody>
      </p:sp>
      <p:sp>
        <p:nvSpPr>
          <p:cNvPr id="516099" name="Rectangle 3"/>
          <p:cNvSpPr>
            <a:spLocks noGrp="1" noChangeArrowheads="1"/>
          </p:cNvSpPr>
          <p:nvPr>
            <p:ph type="body" idx="1"/>
          </p:nvPr>
        </p:nvSpPr>
        <p:spPr>
          <a:xfrm>
            <a:off x="457200" y="2133600"/>
            <a:ext cx="8229600" cy="3992563"/>
          </a:xfrm>
        </p:spPr>
        <p:txBody>
          <a:bodyPr/>
          <a:lstStyle/>
          <a:p>
            <a:r>
              <a:rPr lang="en-US" sz="2200"/>
              <a:t>Dividends are a permanent distribution of residual earnings/property of the corporation to its owners.</a:t>
            </a:r>
          </a:p>
          <a:p>
            <a:r>
              <a:rPr lang="en-US" sz="2200"/>
              <a:t>Dividends can be in the form of:</a:t>
            </a:r>
          </a:p>
          <a:p>
            <a:pPr lvl="1"/>
            <a:r>
              <a:rPr lang="en-US" sz="2000"/>
              <a:t>Cash</a:t>
            </a:r>
          </a:p>
          <a:p>
            <a:pPr lvl="1"/>
            <a:r>
              <a:rPr lang="en-US" sz="2000"/>
              <a:t>Additional Shares of Stock (stock dividend)</a:t>
            </a:r>
          </a:p>
          <a:p>
            <a:pPr lvl="1"/>
            <a:r>
              <a:rPr lang="en-US" sz="2000"/>
              <a:t>Property</a:t>
            </a:r>
          </a:p>
          <a:p>
            <a:r>
              <a:rPr lang="en-US" sz="2200"/>
              <a:t>If a firm is dissolved, at the end of the process, a final dividend of any residual amount is made to the shareholders – this is known as a </a:t>
            </a:r>
            <a:r>
              <a:rPr lang="en-US" sz="2200" i="1"/>
              <a:t>liquidating dividend</a:t>
            </a:r>
            <a:r>
              <a:rPr lang="en-US" sz="2200"/>
              <a:t>.</a:t>
            </a:r>
          </a:p>
          <a:p>
            <a:endParaRPr lang="en-US" sz="1500" i="1"/>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16099">
                                            <p:txEl>
                                              <p:pRg st="0" end="0"/>
                                            </p:txEl>
                                          </p:spTgt>
                                        </p:tgtEl>
                                        <p:attrNameLst>
                                          <p:attrName>style.visibility</p:attrName>
                                        </p:attrNameLst>
                                      </p:cBhvr>
                                      <p:to>
                                        <p:strVal val="visible"/>
                                      </p:to>
                                    </p:set>
                                    <p:anim calcmode="lin" valueType="num">
                                      <p:cBhvr>
                                        <p:cTn id="7" dur="500" decel="50000" fill="hold">
                                          <p:stCondLst>
                                            <p:cond delay="0"/>
                                          </p:stCondLst>
                                        </p:cTn>
                                        <p:tgtEl>
                                          <p:spTgt spid="516099">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6099">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6099">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516099">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6099">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6099">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6099">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609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516099">
                                            <p:txEl>
                                              <p:pRg st="1" end="1"/>
                                            </p:txEl>
                                          </p:spTgt>
                                        </p:tgtEl>
                                        <p:attrNameLst>
                                          <p:attrName>style.visibility</p:attrName>
                                        </p:attrNameLst>
                                      </p:cBhvr>
                                      <p:to>
                                        <p:strVal val="visible"/>
                                      </p:to>
                                    </p:set>
                                    <p:anim calcmode="lin" valueType="num">
                                      <p:cBhvr>
                                        <p:cTn id="19" dur="500" decel="50000" fill="hold">
                                          <p:stCondLst>
                                            <p:cond delay="0"/>
                                          </p:stCondLst>
                                        </p:cTn>
                                        <p:tgtEl>
                                          <p:spTgt spid="516099">
                                            <p:txEl>
                                              <p:pRg st="1" end="1"/>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516099">
                                            <p:txEl>
                                              <p:pRg st="1" end="1"/>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516099">
                                            <p:txEl>
                                              <p:pRg st="1" end="1"/>
                                            </p:txEl>
                                          </p:spTgt>
                                        </p:tgtEl>
                                        <p:attrNameLst>
                                          <p:attrName>ppt_w</p:attrName>
                                        </p:attrNameLst>
                                      </p:cBhvr>
                                      <p:tavLst>
                                        <p:tav tm="0">
                                          <p:val>
                                            <p:strVal val="#ppt_w*.05"/>
                                          </p:val>
                                        </p:tav>
                                        <p:tav tm="100000">
                                          <p:val>
                                            <p:strVal val="#ppt_w"/>
                                          </p:val>
                                        </p:tav>
                                      </p:tavLst>
                                    </p:anim>
                                    <p:anim calcmode="lin" valueType="num">
                                      <p:cBhvr>
                                        <p:cTn id="22" dur="1000" fill="hold"/>
                                        <p:tgtEl>
                                          <p:spTgt spid="516099">
                                            <p:txEl>
                                              <p:pRg st="1" end="1"/>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516099">
                                            <p:txEl>
                                              <p:pRg st="1" end="1"/>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516099">
                                            <p:txEl>
                                              <p:pRg st="1" end="1"/>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516099">
                                            <p:txEl>
                                              <p:pRg st="1" end="1"/>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51609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516099">
                                            <p:txEl>
                                              <p:pRg st="2" end="2"/>
                                            </p:txEl>
                                          </p:spTgt>
                                        </p:tgtEl>
                                        <p:attrNameLst>
                                          <p:attrName>style.visibility</p:attrName>
                                        </p:attrNameLst>
                                      </p:cBhvr>
                                      <p:to>
                                        <p:strVal val="visible"/>
                                      </p:to>
                                    </p:set>
                                    <p:anim calcmode="lin" valueType="num">
                                      <p:cBhvr>
                                        <p:cTn id="31" dur="500" decel="50000" fill="hold">
                                          <p:stCondLst>
                                            <p:cond delay="0"/>
                                          </p:stCondLst>
                                        </p:cTn>
                                        <p:tgtEl>
                                          <p:spTgt spid="516099">
                                            <p:txEl>
                                              <p:pRg st="2" end="2"/>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516099">
                                            <p:txEl>
                                              <p:pRg st="2" end="2"/>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516099">
                                            <p:txEl>
                                              <p:pRg st="2" end="2"/>
                                            </p:txEl>
                                          </p:spTgt>
                                        </p:tgtEl>
                                        <p:attrNameLst>
                                          <p:attrName>ppt_w</p:attrName>
                                        </p:attrNameLst>
                                      </p:cBhvr>
                                      <p:tavLst>
                                        <p:tav tm="0">
                                          <p:val>
                                            <p:strVal val="#ppt_w*.05"/>
                                          </p:val>
                                        </p:tav>
                                        <p:tav tm="100000">
                                          <p:val>
                                            <p:strVal val="#ppt_w"/>
                                          </p:val>
                                        </p:tav>
                                      </p:tavLst>
                                    </p:anim>
                                    <p:anim calcmode="lin" valueType="num">
                                      <p:cBhvr>
                                        <p:cTn id="34" dur="1000" fill="hold"/>
                                        <p:tgtEl>
                                          <p:spTgt spid="516099">
                                            <p:txEl>
                                              <p:pRg st="2" end="2"/>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516099">
                                            <p:txEl>
                                              <p:pRg st="2" end="2"/>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516099">
                                            <p:txEl>
                                              <p:pRg st="2" end="2"/>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516099">
                                            <p:txEl>
                                              <p:pRg st="2" end="2"/>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516099">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516099">
                                            <p:txEl>
                                              <p:pRg st="3" end="3"/>
                                            </p:txEl>
                                          </p:spTgt>
                                        </p:tgtEl>
                                        <p:attrNameLst>
                                          <p:attrName>style.visibility</p:attrName>
                                        </p:attrNameLst>
                                      </p:cBhvr>
                                      <p:to>
                                        <p:strVal val="visible"/>
                                      </p:to>
                                    </p:set>
                                    <p:anim calcmode="lin" valueType="num">
                                      <p:cBhvr>
                                        <p:cTn id="43" dur="500" decel="50000" fill="hold">
                                          <p:stCondLst>
                                            <p:cond delay="0"/>
                                          </p:stCondLst>
                                        </p:cTn>
                                        <p:tgtEl>
                                          <p:spTgt spid="516099">
                                            <p:txEl>
                                              <p:pRg st="3" end="3"/>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516099">
                                            <p:txEl>
                                              <p:pRg st="3" end="3"/>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516099">
                                            <p:txEl>
                                              <p:pRg st="3" end="3"/>
                                            </p:txEl>
                                          </p:spTgt>
                                        </p:tgtEl>
                                        <p:attrNameLst>
                                          <p:attrName>ppt_w</p:attrName>
                                        </p:attrNameLst>
                                      </p:cBhvr>
                                      <p:tavLst>
                                        <p:tav tm="0">
                                          <p:val>
                                            <p:strVal val="#ppt_w*.05"/>
                                          </p:val>
                                        </p:tav>
                                        <p:tav tm="100000">
                                          <p:val>
                                            <p:strVal val="#ppt_w"/>
                                          </p:val>
                                        </p:tav>
                                      </p:tavLst>
                                    </p:anim>
                                    <p:anim calcmode="lin" valueType="num">
                                      <p:cBhvr>
                                        <p:cTn id="46" dur="1000" fill="hold"/>
                                        <p:tgtEl>
                                          <p:spTgt spid="516099">
                                            <p:txEl>
                                              <p:pRg st="3" end="3"/>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516099">
                                            <p:txEl>
                                              <p:pRg st="3" end="3"/>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516099">
                                            <p:txEl>
                                              <p:pRg st="3" end="3"/>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516099">
                                            <p:txEl>
                                              <p:pRg st="3" end="3"/>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516099">
                                            <p:txEl>
                                              <p:pRg st="3" end="3"/>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516099">
                                            <p:txEl>
                                              <p:pRg st="4" end="4"/>
                                            </p:txEl>
                                          </p:spTgt>
                                        </p:tgtEl>
                                        <p:attrNameLst>
                                          <p:attrName>style.visibility</p:attrName>
                                        </p:attrNameLst>
                                      </p:cBhvr>
                                      <p:to>
                                        <p:strVal val="visible"/>
                                      </p:to>
                                    </p:set>
                                    <p:anim calcmode="lin" valueType="num">
                                      <p:cBhvr>
                                        <p:cTn id="55" dur="500" decel="50000" fill="hold">
                                          <p:stCondLst>
                                            <p:cond delay="0"/>
                                          </p:stCondLst>
                                        </p:cTn>
                                        <p:tgtEl>
                                          <p:spTgt spid="516099">
                                            <p:txEl>
                                              <p:pRg st="4" end="4"/>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16099">
                                            <p:txEl>
                                              <p:pRg st="4" end="4"/>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16099">
                                            <p:txEl>
                                              <p:pRg st="4" end="4"/>
                                            </p:txEl>
                                          </p:spTgt>
                                        </p:tgtEl>
                                        <p:attrNameLst>
                                          <p:attrName>ppt_w</p:attrName>
                                        </p:attrNameLst>
                                      </p:cBhvr>
                                      <p:tavLst>
                                        <p:tav tm="0">
                                          <p:val>
                                            <p:strVal val="#ppt_w*.05"/>
                                          </p:val>
                                        </p:tav>
                                        <p:tav tm="100000">
                                          <p:val>
                                            <p:strVal val="#ppt_w"/>
                                          </p:val>
                                        </p:tav>
                                      </p:tavLst>
                                    </p:anim>
                                    <p:anim calcmode="lin" valueType="num">
                                      <p:cBhvr>
                                        <p:cTn id="58" dur="1000" fill="hold"/>
                                        <p:tgtEl>
                                          <p:spTgt spid="516099">
                                            <p:txEl>
                                              <p:pRg st="4" end="4"/>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16099">
                                            <p:txEl>
                                              <p:pRg st="4" end="4"/>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16099">
                                            <p:txEl>
                                              <p:pRg st="4" end="4"/>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16099">
                                            <p:txEl>
                                              <p:pRg st="4" end="4"/>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16099">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516099">
                                            <p:txEl>
                                              <p:pRg st="5" end="5"/>
                                            </p:txEl>
                                          </p:spTgt>
                                        </p:tgtEl>
                                        <p:attrNameLst>
                                          <p:attrName>style.visibility</p:attrName>
                                        </p:attrNameLst>
                                      </p:cBhvr>
                                      <p:to>
                                        <p:strVal val="visible"/>
                                      </p:to>
                                    </p:set>
                                    <p:anim calcmode="lin" valueType="num">
                                      <p:cBhvr>
                                        <p:cTn id="67" dur="500" decel="50000" fill="hold">
                                          <p:stCondLst>
                                            <p:cond delay="0"/>
                                          </p:stCondLst>
                                        </p:cTn>
                                        <p:tgtEl>
                                          <p:spTgt spid="516099">
                                            <p:txEl>
                                              <p:pRg st="5" end="5"/>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516099">
                                            <p:txEl>
                                              <p:pRg st="5" end="5"/>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516099">
                                            <p:txEl>
                                              <p:pRg st="5" end="5"/>
                                            </p:txEl>
                                          </p:spTgt>
                                        </p:tgtEl>
                                        <p:attrNameLst>
                                          <p:attrName>ppt_w</p:attrName>
                                        </p:attrNameLst>
                                      </p:cBhvr>
                                      <p:tavLst>
                                        <p:tav tm="0">
                                          <p:val>
                                            <p:strVal val="#ppt_w*.05"/>
                                          </p:val>
                                        </p:tav>
                                        <p:tav tm="100000">
                                          <p:val>
                                            <p:strVal val="#ppt_w"/>
                                          </p:val>
                                        </p:tav>
                                      </p:tavLst>
                                    </p:anim>
                                    <p:anim calcmode="lin" valueType="num">
                                      <p:cBhvr>
                                        <p:cTn id="70" dur="1000" fill="hold"/>
                                        <p:tgtEl>
                                          <p:spTgt spid="516099">
                                            <p:txEl>
                                              <p:pRg st="5" end="5"/>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516099">
                                            <p:txEl>
                                              <p:pRg st="5" end="5"/>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516099">
                                            <p:txEl>
                                              <p:pRg st="5" end="5"/>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516099">
                                            <p:txEl>
                                              <p:pRg st="5" end="5"/>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516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8" name="Rectangle 4"/>
          <p:cNvSpPr>
            <a:spLocks noGrp="1" noChangeArrowheads="1"/>
          </p:cNvSpPr>
          <p:nvPr>
            <p:ph type="body" idx="1"/>
          </p:nvPr>
        </p:nvSpPr>
        <p:spPr>
          <a:noFill/>
          <a:ln/>
        </p:spPr>
        <p:txBody>
          <a:bodyPr lIns="90488" tIns="44450" rIns="90488" bIns="44450"/>
          <a:lstStyle/>
          <a:p>
            <a:pPr lvl="1"/>
            <a:r>
              <a:rPr lang="en-US" sz="1800" dirty="0"/>
              <a:t>In the absence of dividends, corporate earnings accrue to the benefit of shareholders as retained earnings and are automatically reinvested in the firm.</a:t>
            </a:r>
          </a:p>
          <a:p>
            <a:pPr lvl="1"/>
            <a:r>
              <a:rPr lang="en-US" sz="1800" dirty="0"/>
              <a:t>When a cash dividend is declared, those funds leave the firm permanently and irreversibly.</a:t>
            </a:r>
          </a:p>
          <a:p>
            <a:pPr lvl="1"/>
            <a:r>
              <a:rPr lang="en-US" sz="1800" dirty="0"/>
              <a:t>Distribution of earnings as dividends may starve the company of funds required for growth and expansion, and this may cause the firm to seek additional external capital.</a:t>
            </a:r>
          </a:p>
          <a:p>
            <a:endParaRPr lang="en-US" sz="2000" dirty="0"/>
          </a:p>
        </p:txBody>
      </p:sp>
      <p:grpSp>
        <p:nvGrpSpPr>
          <p:cNvPr id="2" name="Group 16"/>
          <p:cNvGrpSpPr>
            <a:grpSpLocks/>
          </p:cNvGrpSpPr>
          <p:nvPr/>
        </p:nvGrpSpPr>
        <p:grpSpPr bwMode="auto">
          <a:xfrm>
            <a:off x="1295400" y="3962400"/>
            <a:ext cx="6705600" cy="2133600"/>
            <a:chOff x="768" y="2256"/>
            <a:chExt cx="4368" cy="1440"/>
          </a:xfrm>
        </p:grpSpPr>
        <p:sp>
          <p:nvSpPr>
            <p:cNvPr id="415754" name="Rectangle 10"/>
            <p:cNvSpPr>
              <a:spLocks noChangeArrowheads="1"/>
            </p:cNvSpPr>
            <p:nvPr/>
          </p:nvSpPr>
          <p:spPr bwMode="auto">
            <a:xfrm>
              <a:off x="768" y="2256"/>
              <a:ext cx="4368" cy="1440"/>
            </a:xfrm>
            <a:prstGeom prst="rect">
              <a:avLst/>
            </a:prstGeom>
            <a:solidFill>
              <a:srgbClr val="CCFF99"/>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415749" name="Rectangle 5"/>
            <p:cNvSpPr>
              <a:spLocks noChangeArrowheads="1"/>
            </p:cNvSpPr>
            <p:nvPr/>
          </p:nvSpPr>
          <p:spPr bwMode="auto">
            <a:xfrm>
              <a:off x="956" y="2821"/>
              <a:ext cx="2138" cy="306"/>
            </a:xfrm>
            <a:prstGeom prst="rect">
              <a:avLst/>
            </a:prstGeom>
            <a:noFill/>
            <a:ln w="12700">
              <a:noFill/>
              <a:miter lim="800000"/>
              <a:headEnd/>
              <a:tailEnd/>
            </a:ln>
            <a:effectLst/>
          </p:spPr>
          <p:txBody>
            <a:bodyPr wrap="none" lIns="90488" tIns="44450" rIns="90488" bIns="44450">
              <a:spAutoFit/>
            </a:bodyPr>
            <a:lstStyle/>
            <a:p>
              <a:pPr eaLnBrk="0" hangingPunct="0"/>
              <a:r>
                <a:rPr lang="en-US" sz="2000"/>
                <a:t>Corporate Profits After Tax</a:t>
              </a:r>
              <a:r>
                <a:rPr lang="en-US" sz="2400"/>
                <a:t> </a:t>
              </a:r>
            </a:p>
          </p:txBody>
        </p:sp>
        <p:grpSp>
          <p:nvGrpSpPr>
            <p:cNvPr id="3" name="Group 12"/>
            <p:cNvGrpSpPr>
              <a:grpSpLocks/>
            </p:cNvGrpSpPr>
            <p:nvPr/>
          </p:nvGrpSpPr>
          <p:grpSpPr bwMode="auto">
            <a:xfrm>
              <a:off x="2991" y="2587"/>
              <a:ext cx="1954" cy="791"/>
              <a:chOff x="2939" y="2587"/>
              <a:chExt cx="1954" cy="791"/>
            </a:xfrm>
          </p:grpSpPr>
          <p:sp>
            <p:nvSpPr>
              <p:cNvPr id="415750" name="Rectangle 6"/>
              <p:cNvSpPr>
                <a:spLocks noChangeArrowheads="1"/>
              </p:cNvSpPr>
              <p:nvPr/>
            </p:nvSpPr>
            <p:spPr bwMode="auto">
              <a:xfrm>
                <a:off x="3413" y="2587"/>
                <a:ext cx="1480" cy="266"/>
              </a:xfrm>
              <a:prstGeom prst="rect">
                <a:avLst/>
              </a:prstGeom>
              <a:noFill/>
              <a:ln w="12700">
                <a:noFill/>
                <a:miter lim="800000"/>
                <a:headEnd/>
                <a:tailEnd/>
              </a:ln>
              <a:effectLst/>
            </p:spPr>
            <p:txBody>
              <a:bodyPr wrap="none" lIns="90488" tIns="44450" rIns="90488" bIns="44450">
                <a:spAutoFit/>
              </a:bodyPr>
              <a:lstStyle/>
              <a:p>
                <a:pPr eaLnBrk="0" hangingPunct="0"/>
                <a:r>
                  <a:rPr lang="en-US" sz="2000"/>
                  <a:t>Retained Earnings</a:t>
                </a:r>
              </a:p>
            </p:txBody>
          </p:sp>
          <p:sp>
            <p:nvSpPr>
              <p:cNvPr id="415751" name="Rectangle 7"/>
              <p:cNvSpPr>
                <a:spLocks noChangeArrowheads="1"/>
              </p:cNvSpPr>
              <p:nvPr/>
            </p:nvSpPr>
            <p:spPr bwMode="auto">
              <a:xfrm>
                <a:off x="3413" y="3112"/>
                <a:ext cx="846" cy="266"/>
              </a:xfrm>
              <a:prstGeom prst="rect">
                <a:avLst/>
              </a:prstGeom>
              <a:noFill/>
              <a:ln w="12700">
                <a:noFill/>
                <a:miter lim="800000"/>
                <a:headEnd/>
                <a:tailEnd/>
              </a:ln>
              <a:effectLst/>
            </p:spPr>
            <p:txBody>
              <a:bodyPr wrap="none" lIns="90488" tIns="44450" rIns="90488" bIns="44450">
                <a:spAutoFit/>
              </a:bodyPr>
              <a:lstStyle/>
              <a:p>
                <a:pPr eaLnBrk="0" hangingPunct="0"/>
                <a:r>
                  <a:rPr lang="en-US" sz="2000"/>
                  <a:t>Dividends</a:t>
                </a:r>
              </a:p>
            </p:txBody>
          </p:sp>
          <p:sp>
            <p:nvSpPr>
              <p:cNvPr id="415752" name="Line 8"/>
              <p:cNvSpPr>
                <a:spLocks noChangeShapeType="1"/>
              </p:cNvSpPr>
              <p:nvPr/>
            </p:nvSpPr>
            <p:spPr bwMode="auto">
              <a:xfrm flipV="1">
                <a:off x="2939" y="2749"/>
                <a:ext cx="403" cy="209"/>
              </a:xfrm>
              <a:prstGeom prst="line">
                <a:avLst/>
              </a:prstGeom>
              <a:noFill/>
              <a:ln w="38100">
                <a:solidFill>
                  <a:srgbClr val="A50021"/>
                </a:solidFill>
                <a:round/>
                <a:headEnd/>
                <a:tailEnd type="triangle" w="med" len="med"/>
              </a:ln>
              <a:effectLst/>
            </p:spPr>
            <p:txBody>
              <a:bodyPr/>
              <a:lstStyle/>
              <a:p>
                <a:endParaRPr lang="en-US"/>
              </a:p>
            </p:txBody>
          </p:sp>
          <p:sp>
            <p:nvSpPr>
              <p:cNvPr id="415753" name="Line 9"/>
              <p:cNvSpPr>
                <a:spLocks noChangeShapeType="1"/>
              </p:cNvSpPr>
              <p:nvPr/>
            </p:nvSpPr>
            <p:spPr bwMode="auto">
              <a:xfrm>
                <a:off x="2941" y="3039"/>
                <a:ext cx="402" cy="210"/>
              </a:xfrm>
              <a:prstGeom prst="line">
                <a:avLst/>
              </a:prstGeom>
              <a:noFill/>
              <a:ln w="38100">
                <a:solidFill>
                  <a:srgbClr val="A50021"/>
                </a:solidFill>
                <a:round/>
                <a:headEnd/>
                <a:tailEnd type="triangle" w="med" len="med"/>
              </a:ln>
              <a:effectLst/>
            </p:spPr>
            <p:txBody>
              <a:bodyPr/>
              <a:lstStyle/>
              <a:p>
                <a:endParaRPr lang="en-US"/>
              </a:p>
            </p:txBody>
          </p:sp>
        </p:grpSp>
      </p:grpSp>
      <p:sp>
        <p:nvSpPr>
          <p:cNvPr id="415759" name="Rectangle 15"/>
          <p:cNvSpPr>
            <a:spLocks noGrp="1" noChangeArrowheads="1"/>
          </p:cNvSpPr>
          <p:nvPr>
            <p:ph type="title"/>
          </p:nvPr>
        </p:nvSpPr>
        <p:spPr>
          <a:noFill/>
          <a:ln/>
        </p:spPr>
        <p:txBody>
          <a:bodyPr/>
          <a:lstStyle/>
          <a:p>
            <a:r>
              <a:rPr lang="en-US" dirty="0"/>
              <a:t>Dividends a Financing Decision</a:t>
            </a: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p:cNvSpPr>
            <a:spLocks noGrp="1" noChangeArrowheads="1"/>
          </p:cNvSpPr>
          <p:nvPr>
            <p:ph type="title"/>
          </p:nvPr>
        </p:nvSpPr>
        <p:spPr/>
        <p:txBody>
          <a:bodyPr/>
          <a:lstStyle/>
          <a:p>
            <a:r>
              <a:rPr lang="en-US"/>
              <a:t>Dividend Payments</a:t>
            </a:r>
            <a:br>
              <a:rPr lang="en-US"/>
            </a:br>
            <a:r>
              <a:rPr lang="en-US" sz="2000">
                <a:solidFill>
                  <a:srgbClr val="99CC00"/>
                </a:solidFill>
              </a:rPr>
              <a:t>Mechanics of Cash Dividend Payments</a:t>
            </a:r>
          </a:p>
        </p:txBody>
      </p:sp>
      <p:sp>
        <p:nvSpPr>
          <p:cNvPr id="384003" name="Rectangle 3"/>
          <p:cNvSpPr>
            <a:spLocks noGrp="1" noChangeArrowheads="1"/>
          </p:cNvSpPr>
          <p:nvPr>
            <p:ph type="body" idx="1"/>
          </p:nvPr>
        </p:nvSpPr>
        <p:spPr>
          <a:xfrm>
            <a:off x="457200" y="1600200"/>
            <a:ext cx="8229600" cy="4724400"/>
          </a:xfrm>
        </p:spPr>
        <p:txBody>
          <a:bodyPr/>
          <a:lstStyle/>
          <a:p>
            <a:pPr>
              <a:lnSpc>
                <a:spcPct val="80000"/>
              </a:lnSpc>
              <a:buFontTx/>
              <a:buNone/>
            </a:pPr>
            <a:r>
              <a:rPr lang="en-US" sz="1500" u="sng"/>
              <a:t>Declaration Date</a:t>
            </a:r>
            <a:r>
              <a:rPr lang="en-US" sz="1800"/>
              <a:t> </a:t>
            </a:r>
          </a:p>
          <a:p>
            <a:pPr lvl="1">
              <a:lnSpc>
                <a:spcPct val="80000"/>
              </a:lnSpc>
            </a:pPr>
            <a:r>
              <a:rPr lang="en-US" sz="1400"/>
              <a:t>this is the date on which the Board of Directors meet and declare the dividend.  In their resolution the Board will set the </a:t>
            </a:r>
            <a:r>
              <a:rPr lang="en-US" sz="1400" u="sng"/>
              <a:t>date of record</a:t>
            </a:r>
            <a:r>
              <a:rPr lang="en-US" sz="1400"/>
              <a:t>, the </a:t>
            </a:r>
            <a:r>
              <a:rPr lang="en-US" sz="1400" u="sng"/>
              <a:t>date of payment</a:t>
            </a:r>
            <a:r>
              <a:rPr lang="en-US" sz="1400"/>
              <a:t> and the </a:t>
            </a:r>
            <a:r>
              <a:rPr lang="en-US" sz="1400" u="sng"/>
              <a:t>amount of the dividend</a:t>
            </a:r>
            <a:r>
              <a:rPr lang="en-US" sz="1400"/>
              <a:t> for each share class.</a:t>
            </a:r>
          </a:p>
          <a:p>
            <a:pPr lvl="1">
              <a:lnSpc>
                <a:spcPct val="80000"/>
              </a:lnSpc>
            </a:pPr>
            <a:r>
              <a:rPr lang="en-US" sz="1400"/>
              <a:t>when CARRIED, this resolution makes the dividend a current liability for the firm.</a:t>
            </a:r>
          </a:p>
          <a:p>
            <a:pPr>
              <a:lnSpc>
                <a:spcPct val="80000"/>
              </a:lnSpc>
              <a:buFontTx/>
              <a:buNone/>
            </a:pPr>
            <a:endParaRPr lang="en-US" sz="1500" u="sng"/>
          </a:p>
          <a:p>
            <a:pPr>
              <a:lnSpc>
                <a:spcPct val="80000"/>
              </a:lnSpc>
              <a:buFontTx/>
              <a:buNone/>
            </a:pPr>
            <a:r>
              <a:rPr lang="en-US" sz="1500" u="sng"/>
              <a:t>Date of Record</a:t>
            </a:r>
            <a:r>
              <a:rPr lang="en-US" sz="1500"/>
              <a:t> </a:t>
            </a:r>
          </a:p>
          <a:p>
            <a:pPr lvl="1">
              <a:lnSpc>
                <a:spcPct val="80000"/>
              </a:lnSpc>
            </a:pPr>
            <a:r>
              <a:rPr lang="en-US" sz="1400"/>
              <a:t>is the date on which the shareholders register is closed after the trading day and all those who are listed will receive the dividend.</a:t>
            </a:r>
          </a:p>
          <a:p>
            <a:pPr>
              <a:lnSpc>
                <a:spcPct val="80000"/>
              </a:lnSpc>
              <a:buFontTx/>
              <a:buNone/>
            </a:pPr>
            <a:endParaRPr lang="en-US" sz="1500" u="sng"/>
          </a:p>
          <a:p>
            <a:pPr>
              <a:lnSpc>
                <a:spcPct val="80000"/>
              </a:lnSpc>
              <a:buFontTx/>
              <a:buNone/>
            </a:pPr>
            <a:r>
              <a:rPr lang="en-US" sz="1500" u="sng"/>
              <a:t>Ex dividend Date</a:t>
            </a:r>
            <a:r>
              <a:rPr lang="en-US" sz="1500"/>
              <a:t> </a:t>
            </a:r>
          </a:p>
          <a:p>
            <a:pPr lvl="1">
              <a:lnSpc>
                <a:spcPct val="80000"/>
              </a:lnSpc>
            </a:pPr>
            <a:r>
              <a:rPr lang="en-US" sz="1400"/>
              <a:t>is the date that the value of the firm’s common shares will reflect the dividend payment (ie. fall in value)</a:t>
            </a:r>
          </a:p>
          <a:p>
            <a:pPr lvl="1">
              <a:lnSpc>
                <a:spcPct val="80000"/>
              </a:lnSpc>
            </a:pPr>
            <a:r>
              <a:rPr lang="en-US" sz="1400"/>
              <a:t>‘ex’  means without.</a:t>
            </a:r>
          </a:p>
          <a:p>
            <a:pPr lvl="1">
              <a:lnSpc>
                <a:spcPct val="80000"/>
              </a:lnSpc>
            </a:pPr>
            <a:r>
              <a:rPr lang="en-US" sz="1400"/>
              <a:t>At the start of trading on the ex-dividend date, the share price will normally open for trading at the previous days close, less the value of the dividend per share.   This reflects the fact that purchasers of the stock on the ex-dividend date and beyond WILL NOT receive the declared dividend.</a:t>
            </a:r>
          </a:p>
          <a:p>
            <a:pPr>
              <a:lnSpc>
                <a:spcPct val="80000"/>
              </a:lnSpc>
              <a:buFontTx/>
              <a:buNone/>
            </a:pPr>
            <a:endParaRPr lang="en-US" sz="1500" u="sng"/>
          </a:p>
          <a:p>
            <a:pPr>
              <a:lnSpc>
                <a:spcPct val="80000"/>
              </a:lnSpc>
              <a:buFontTx/>
              <a:buNone/>
            </a:pPr>
            <a:r>
              <a:rPr lang="en-US" sz="1500" u="sng"/>
              <a:t>Date of Payment</a:t>
            </a:r>
            <a:r>
              <a:rPr lang="en-US" sz="1500"/>
              <a:t> </a:t>
            </a:r>
          </a:p>
          <a:p>
            <a:pPr lvl="1">
              <a:lnSpc>
                <a:spcPct val="80000"/>
              </a:lnSpc>
            </a:pPr>
            <a:r>
              <a:rPr lang="en-US" sz="1400"/>
              <a:t>is the date the cheques for the dividend are mailed out to the shareholders.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a:grpSpLocks/>
          </p:cNvGrpSpPr>
          <p:nvPr/>
        </p:nvGrpSpPr>
        <p:grpSpPr bwMode="auto">
          <a:xfrm>
            <a:off x="228600" y="1600200"/>
            <a:ext cx="8534400" cy="4495800"/>
            <a:chOff x="210" y="1008"/>
            <a:chExt cx="5376" cy="2832"/>
          </a:xfrm>
        </p:grpSpPr>
        <p:sp>
          <p:nvSpPr>
            <p:cNvPr id="454676" name="Rectangle 20"/>
            <p:cNvSpPr>
              <a:spLocks noChangeArrowheads="1"/>
            </p:cNvSpPr>
            <p:nvPr/>
          </p:nvSpPr>
          <p:spPr bwMode="auto">
            <a:xfrm>
              <a:off x="210" y="1008"/>
              <a:ext cx="5376" cy="2832"/>
            </a:xfrm>
            <a:prstGeom prst="rect">
              <a:avLst/>
            </a:prstGeom>
            <a:solidFill>
              <a:srgbClr val="CCFF99"/>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p>
              <a:endParaRPr lang="en-US"/>
            </a:p>
          </p:txBody>
        </p:sp>
        <p:sp>
          <p:nvSpPr>
            <p:cNvPr id="454660" name="Line 4"/>
            <p:cNvSpPr>
              <a:spLocks noChangeShapeType="1"/>
            </p:cNvSpPr>
            <p:nvPr/>
          </p:nvSpPr>
          <p:spPr bwMode="auto">
            <a:xfrm>
              <a:off x="783" y="2256"/>
              <a:ext cx="4053" cy="0"/>
            </a:xfrm>
            <a:prstGeom prst="line">
              <a:avLst/>
            </a:prstGeom>
            <a:noFill/>
            <a:ln w="12700">
              <a:solidFill>
                <a:schemeClr val="tx1"/>
              </a:solidFill>
              <a:round/>
              <a:headEnd/>
              <a:tailEnd/>
            </a:ln>
            <a:effectLst/>
          </p:spPr>
          <p:txBody>
            <a:bodyPr/>
            <a:lstStyle/>
            <a:p>
              <a:endParaRPr lang="en-US"/>
            </a:p>
          </p:txBody>
        </p:sp>
        <p:sp>
          <p:nvSpPr>
            <p:cNvPr id="454661" name="Line 5"/>
            <p:cNvSpPr>
              <a:spLocks noChangeShapeType="1"/>
            </p:cNvSpPr>
            <p:nvPr/>
          </p:nvSpPr>
          <p:spPr bwMode="auto">
            <a:xfrm>
              <a:off x="768" y="2223"/>
              <a:ext cx="0" cy="69"/>
            </a:xfrm>
            <a:prstGeom prst="line">
              <a:avLst/>
            </a:prstGeom>
            <a:noFill/>
            <a:ln w="12700">
              <a:solidFill>
                <a:schemeClr val="tx1"/>
              </a:solidFill>
              <a:round/>
              <a:headEnd/>
              <a:tailEnd/>
            </a:ln>
            <a:effectLst/>
          </p:spPr>
          <p:txBody>
            <a:bodyPr/>
            <a:lstStyle/>
            <a:p>
              <a:endParaRPr lang="en-US"/>
            </a:p>
          </p:txBody>
        </p:sp>
        <p:sp>
          <p:nvSpPr>
            <p:cNvPr id="454662" name="Line 6"/>
            <p:cNvSpPr>
              <a:spLocks noChangeShapeType="1"/>
            </p:cNvSpPr>
            <p:nvPr/>
          </p:nvSpPr>
          <p:spPr bwMode="auto">
            <a:xfrm>
              <a:off x="2448" y="2223"/>
              <a:ext cx="0" cy="69"/>
            </a:xfrm>
            <a:prstGeom prst="line">
              <a:avLst/>
            </a:prstGeom>
            <a:noFill/>
            <a:ln w="12700">
              <a:solidFill>
                <a:schemeClr val="tx1"/>
              </a:solidFill>
              <a:round/>
              <a:headEnd/>
              <a:tailEnd/>
            </a:ln>
            <a:effectLst/>
          </p:spPr>
          <p:txBody>
            <a:bodyPr/>
            <a:lstStyle/>
            <a:p>
              <a:endParaRPr lang="en-US"/>
            </a:p>
          </p:txBody>
        </p:sp>
        <p:sp>
          <p:nvSpPr>
            <p:cNvPr id="454663" name="Line 7"/>
            <p:cNvSpPr>
              <a:spLocks noChangeShapeType="1"/>
            </p:cNvSpPr>
            <p:nvPr/>
          </p:nvSpPr>
          <p:spPr bwMode="auto">
            <a:xfrm>
              <a:off x="3264" y="2223"/>
              <a:ext cx="0" cy="69"/>
            </a:xfrm>
            <a:prstGeom prst="line">
              <a:avLst/>
            </a:prstGeom>
            <a:noFill/>
            <a:ln w="12700">
              <a:solidFill>
                <a:schemeClr val="tx1"/>
              </a:solidFill>
              <a:round/>
              <a:headEnd/>
              <a:tailEnd/>
            </a:ln>
            <a:effectLst/>
          </p:spPr>
          <p:txBody>
            <a:bodyPr/>
            <a:lstStyle/>
            <a:p>
              <a:endParaRPr lang="en-US"/>
            </a:p>
          </p:txBody>
        </p:sp>
        <p:sp>
          <p:nvSpPr>
            <p:cNvPr id="454664" name="Line 8"/>
            <p:cNvSpPr>
              <a:spLocks noChangeShapeType="1"/>
            </p:cNvSpPr>
            <p:nvPr/>
          </p:nvSpPr>
          <p:spPr bwMode="auto">
            <a:xfrm>
              <a:off x="4848" y="2223"/>
              <a:ext cx="0" cy="69"/>
            </a:xfrm>
            <a:prstGeom prst="line">
              <a:avLst/>
            </a:prstGeom>
            <a:noFill/>
            <a:ln w="12700">
              <a:solidFill>
                <a:schemeClr val="tx1"/>
              </a:solidFill>
              <a:round/>
              <a:headEnd/>
              <a:tailEnd/>
            </a:ln>
            <a:effectLst/>
          </p:spPr>
          <p:txBody>
            <a:bodyPr/>
            <a:lstStyle/>
            <a:p>
              <a:endParaRPr lang="en-US"/>
            </a:p>
          </p:txBody>
        </p:sp>
        <p:sp>
          <p:nvSpPr>
            <p:cNvPr id="454665" name="Rectangle 9"/>
            <p:cNvSpPr>
              <a:spLocks noChangeArrowheads="1"/>
            </p:cNvSpPr>
            <p:nvPr/>
          </p:nvSpPr>
          <p:spPr bwMode="auto">
            <a:xfrm>
              <a:off x="367" y="1961"/>
              <a:ext cx="1066" cy="210"/>
            </a:xfrm>
            <a:prstGeom prst="rect">
              <a:avLst/>
            </a:prstGeom>
            <a:noFill/>
            <a:ln w="12700">
              <a:noFill/>
              <a:miter lim="800000"/>
              <a:headEnd/>
              <a:tailEnd/>
            </a:ln>
            <a:effectLst/>
          </p:spPr>
          <p:txBody>
            <a:bodyPr wrap="none" lIns="90488" tIns="44450" rIns="90488" bIns="44450">
              <a:spAutoFit/>
            </a:bodyPr>
            <a:lstStyle/>
            <a:p>
              <a:pPr eaLnBrk="0" hangingPunct="0"/>
              <a:r>
                <a:rPr lang="en-US" sz="1600"/>
                <a:t>Declaration Date</a:t>
              </a:r>
            </a:p>
          </p:txBody>
        </p:sp>
        <p:sp>
          <p:nvSpPr>
            <p:cNvPr id="454666" name="Rectangle 10"/>
            <p:cNvSpPr>
              <a:spLocks noChangeArrowheads="1"/>
            </p:cNvSpPr>
            <p:nvPr/>
          </p:nvSpPr>
          <p:spPr bwMode="auto">
            <a:xfrm>
              <a:off x="2959" y="1768"/>
              <a:ext cx="527" cy="364"/>
            </a:xfrm>
            <a:prstGeom prst="rect">
              <a:avLst/>
            </a:prstGeom>
            <a:noFill/>
            <a:ln w="12700">
              <a:noFill/>
              <a:miter lim="800000"/>
              <a:headEnd/>
              <a:tailEnd/>
            </a:ln>
            <a:effectLst/>
          </p:spPr>
          <p:txBody>
            <a:bodyPr wrap="none" lIns="90488" tIns="44450" rIns="90488" bIns="44450">
              <a:spAutoFit/>
            </a:bodyPr>
            <a:lstStyle/>
            <a:p>
              <a:pPr eaLnBrk="0" hangingPunct="0"/>
              <a:r>
                <a:rPr lang="en-US" sz="1600"/>
                <a:t>Date of</a:t>
              </a:r>
            </a:p>
            <a:p>
              <a:pPr eaLnBrk="0" hangingPunct="0"/>
              <a:r>
                <a:rPr lang="en-US" sz="1600"/>
                <a:t>Record</a:t>
              </a:r>
            </a:p>
          </p:txBody>
        </p:sp>
        <p:sp>
          <p:nvSpPr>
            <p:cNvPr id="454667" name="Rectangle 11"/>
            <p:cNvSpPr>
              <a:spLocks noChangeArrowheads="1"/>
            </p:cNvSpPr>
            <p:nvPr/>
          </p:nvSpPr>
          <p:spPr bwMode="auto">
            <a:xfrm>
              <a:off x="4495" y="1720"/>
              <a:ext cx="619" cy="364"/>
            </a:xfrm>
            <a:prstGeom prst="rect">
              <a:avLst/>
            </a:prstGeom>
            <a:noFill/>
            <a:ln w="12700">
              <a:noFill/>
              <a:miter lim="800000"/>
              <a:headEnd/>
              <a:tailEnd/>
            </a:ln>
            <a:effectLst/>
          </p:spPr>
          <p:txBody>
            <a:bodyPr wrap="none" lIns="90488" tIns="44450" rIns="90488" bIns="44450">
              <a:spAutoFit/>
            </a:bodyPr>
            <a:lstStyle/>
            <a:p>
              <a:pPr eaLnBrk="0" hangingPunct="0"/>
              <a:r>
                <a:rPr lang="en-US" sz="1600"/>
                <a:t>Date of</a:t>
              </a:r>
            </a:p>
            <a:p>
              <a:pPr eaLnBrk="0" hangingPunct="0"/>
              <a:r>
                <a:rPr lang="en-US" sz="1600"/>
                <a:t>Payment</a:t>
              </a:r>
            </a:p>
          </p:txBody>
        </p:sp>
        <p:sp>
          <p:nvSpPr>
            <p:cNvPr id="454668" name="Line 12"/>
            <p:cNvSpPr>
              <a:spLocks noChangeShapeType="1"/>
            </p:cNvSpPr>
            <p:nvPr/>
          </p:nvSpPr>
          <p:spPr bwMode="auto">
            <a:xfrm>
              <a:off x="2511" y="2415"/>
              <a:ext cx="405" cy="357"/>
            </a:xfrm>
            <a:prstGeom prst="line">
              <a:avLst/>
            </a:prstGeom>
            <a:noFill/>
            <a:ln w="12700">
              <a:solidFill>
                <a:schemeClr val="tx1"/>
              </a:solidFill>
              <a:round/>
              <a:headEnd type="triangle" w="med" len="med"/>
              <a:tailEnd/>
            </a:ln>
            <a:effectLst/>
          </p:spPr>
          <p:txBody>
            <a:bodyPr/>
            <a:lstStyle/>
            <a:p>
              <a:endParaRPr lang="en-US"/>
            </a:p>
          </p:txBody>
        </p:sp>
        <p:sp>
          <p:nvSpPr>
            <p:cNvPr id="454669" name="Rectangle 13"/>
            <p:cNvSpPr>
              <a:spLocks noChangeArrowheads="1"/>
            </p:cNvSpPr>
            <p:nvPr/>
          </p:nvSpPr>
          <p:spPr bwMode="auto">
            <a:xfrm>
              <a:off x="2911" y="2776"/>
              <a:ext cx="2448" cy="980"/>
            </a:xfrm>
            <a:prstGeom prst="rect">
              <a:avLst/>
            </a:prstGeom>
            <a:noFill/>
            <a:ln w="12700">
              <a:noFill/>
              <a:miter lim="800000"/>
              <a:headEnd/>
              <a:tailEnd/>
            </a:ln>
            <a:effectLst/>
          </p:spPr>
          <p:txBody>
            <a:bodyPr wrap="none" lIns="90488" tIns="44450" rIns="90488" bIns="44450">
              <a:spAutoFit/>
            </a:bodyPr>
            <a:lstStyle/>
            <a:p>
              <a:pPr eaLnBrk="0" hangingPunct="0"/>
              <a:r>
                <a:rPr lang="en-US" sz="1600" i="1"/>
                <a:t>Ex Dividend Date</a:t>
              </a:r>
              <a:r>
                <a:rPr lang="en-US" sz="1600"/>
                <a:t> is determined </a:t>
              </a:r>
            </a:p>
            <a:p>
              <a:pPr eaLnBrk="0" hangingPunct="0"/>
              <a:r>
                <a:rPr lang="en-US" sz="1600"/>
                <a:t>by the Date of Record.</a:t>
              </a:r>
            </a:p>
            <a:p>
              <a:pPr eaLnBrk="0" hangingPunct="0"/>
              <a:r>
                <a:rPr lang="en-US" sz="1600"/>
                <a:t>The market value of the shares</a:t>
              </a:r>
            </a:p>
            <a:p>
              <a:pPr eaLnBrk="0" hangingPunct="0"/>
              <a:r>
                <a:rPr lang="en-US" sz="1600"/>
                <a:t>drops by the value of the dividend</a:t>
              </a:r>
            </a:p>
            <a:p>
              <a:pPr eaLnBrk="0" hangingPunct="0"/>
              <a:r>
                <a:rPr lang="en-US" sz="1600"/>
                <a:t>per share on market opening…compared</a:t>
              </a:r>
            </a:p>
            <a:p>
              <a:pPr eaLnBrk="0" hangingPunct="0"/>
              <a:r>
                <a:rPr lang="en-US" sz="1600"/>
                <a:t>to the previous day’s close.</a:t>
              </a:r>
            </a:p>
          </p:txBody>
        </p:sp>
        <p:sp>
          <p:nvSpPr>
            <p:cNvPr id="454670" name="Line 14"/>
            <p:cNvSpPr>
              <a:spLocks noChangeShapeType="1"/>
            </p:cNvSpPr>
            <p:nvPr/>
          </p:nvSpPr>
          <p:spPr bwMode="auto">
            <a:xfrm>
              <a:off x="831" y="2367"/>
              <a:ext cx="213" cy="501"/>
            </a:xfrm>
            <a:prstGeom prst="line">
              <a:avLst/>
            </a:prstGeom>
            <a:noFill/>
            <a:ln w="12700">
              <a:solidFill>
                <a:schemeClr val="tx1"/>
              </a:solidFill>
              <a:round/>
              <a:headEnd type="triangle" w="med" len="med"/>
              <a:tailEnd/>
            </a:ln>
            <a:effectLst/>
          </p:spPr>
          <p:txBody>
            <a:bodyPr/>
            <a:lstStyle/>
            <a:p>
              <a:endParaRPr lang="en-US"/>
            </a:p>
          </p:txBody>
        </p:sp>
        <p:sp>
          <p:nvSpPr>
            <p:cNvPr id="454671" name="Rectangle 15"/>
            <p:cNvSpPr>
              <a:spLocks noChangeArrowheads="1"/>
            </p:cNvSpPr>
            <p:nvPr/>
          </p:nvSpPr>
          <p:spPr bwMode="auto">
            <a:xfrm>
              <a:off x="703" y="2968"/>
              <a:ext cx="1096" cy="672"/>
            </a:xfrm>
            <a:prstGeom prst="rect">
              <a:avLst/>
            </a:prstGeom>
            <a:noFill/>
            <a:ln w="12700">
              <a:noFill/>
              <a:miter lim="800000"/>
              <a:headEnd/>
              <a:tailEnd/>
            </a:ln>
            <a:effectLst/>
          </p:spPr>
          <p:txBody>
            <a:bodyPr wrap="none" lIns="90488" tIns="44450" rIns="90488" bIns="44450">
              <a:spAutoFit/>
            </a:bodyPr>
            <a:lstStyle/>
            <a:p>
              <a:pPr eaLnBrk="0" hangingPunct="0"/>
              <a:r>
                <a:rPr lang="en-US" sz="1600"/>
                <a:t>The Board Meets</a:t>
              </a:r>
            </a:p>
            <a:p>
              <a:pPr eaLnBrk="0" hangingPunct="0"/>
              <a:r>
                <a:rPr lang="en-US" sz="1600"/>
                <a:t>and passes the</a:t>
              </a:r>
            </a:p>
            <a:p>
              <a:pPr eaLnBrk="0" hangingPunct="0"/>
              <a:r>
                <a:rPr lang="en-US" sz="1600"/>
                <a:t>motion to create</a:t>
              </a:r>
            </a:p>
            <a:p>
              <a:pPr eaLnBrk="0" hangingPunct="0"/>
              <a:r>
                <a:rPr lang="en-US" sz="1600"/>
                <a:t>the dividend</a:t>
              </a:r>
            </a:p>
          </p:txBody>
        </p:sp>
        <p:sp>
          <p:nvSpPr>
            <p:cNvPr id="454672" name="Line 16"/>
            <p:cNvSpPr>
              <a:spLocks noChangeShapeType="1"/>
            </p:cNvSpPr>
            <p:nvPr/>
          </p:nvSpPr>
          <p:spPr bwMode="auto">
            <a:xfrm flipV="1">
              <a:off x="2557" y="1381"/>
              <a:ext cx="453" cy="501"/>
            </a:xfrm>
            <a:prstGeom prst="line">
              <a:avLst/>
            </a:prstGeom>
            <a:noFill/>
            <a:ln w="12700">
              <a:solidFill>
                <a:schemeClr val="tx1"/>
              </a:solidFill>
              <a:round/>
              <a:headEnd type="triangle" w="med" len="med"/>
              <a:tailEnd/>
            </a:ln>
            <a:effectLst/>
          </p:spPr>
          <p:txBody>
            <a:bodyPr/>
            <a:lstStyle/>
            <a:p>
              <a:endParaRPr lang="en-US"/>
            </a:p>
          </p:txBody>
        </p:sp>
        <p:sp>
          <p:nvSpPr>
            <p:cNvPr id="454673" name="Rectangle 17"/>
            <p:cNvSpPr>
              <a:spLocks noChangeArrowheads="1"/>
            </p:cNvSpPr>
            <p:nvPr/>
          </p:nvSpPr>
          <p:spPr bwMode="auto">
            <a:xfrm>
              <a:off x="2959" y="1178"/>
              <a:ext cx="2602" cy="229"/>
            </a:xfrm>
            <a:prstGeom prst="rect">
              <a:avLst/>
            </a:prstGeom>
            <a:noFill/>
            <a:ln w="12700">
              <a:noFill/>
              <a:miter lim="800000"/>
              <a:headEnd/>
              <a:tailEnd/>
            </a:ln>
            <a:effectLst/>
          </p:spPr>
          <p:txBody>
            <a:bodyPr wrap="none" lIns="90488" tIns="44450" rIns="90488" bIns="44450">
              <a:spAutoFit/>
            </a:bodyPr>
            <a:lstStyle/>
            <a:p>
              <a:pPr eaLnBrk="0" hangingPunct="0"/>
              <a:r>
                <a:rPr lang="en-US">
                  <a:latin typeface="Times New Roman" pitchFamily="18" charset="0"/>
                </a:rPr>
                <a:t>2 business days prior to the Date of Record</a:t>
              </a:r>
            </a:p>
          </p:txBody>
        </p:sp>
      </p:grpSp>
      <p:sp>
        <p:nvSpPr>
          <p:cNvPr id="454675" name="Rectangle 19"/>
          <p:cNvSpPr>
            <a:spLocks noGrp="1" noChangeArrowheads="1"/>
          </p:cNvSpPr>
          <p:nvPr>
            <p:ph type="title"/>
          </p:nvPr>
        </p:nvSpPr>
        <p:spPr>
          <a:noFill/>
          <a:ln/>
        </p:spPr>
        <p:txBody>
          <a:bodyPr/>
          <a:lstStyle/>
          <a:p>
            <a:r>
              <a:rPr lang="en-US"/>
              <a:t>Dividend Declaration Time Line</a:t>
            </a:r>
          </a:p>
        </p:txBody>
      </p:sp>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Stock Dividends</a:t>
            </a:r>
          </a:p>
        </p:txBody>
      </p:sp>
      <p:sp>
        <p:nvSpPr>
          <p:cNvPr id="30723" name="Rectangle 3"/>
          <p:cNvSpPr>
            <a:spLocks noGrp="1" noChangeArrowheads="1"/>
          </p:cNvSpPr>
          <p:nvPr>
            <p:ph type="body" idx="1"/>
          </p:nvPr>
        </p:nvSpPr>
        <p:spPr>
          <a:xfrm>
            <a:off x="838200" y="1447800"/>
            <a:ext cx="8020050" cy="4530725"/>
          </a:xfrm>
        </p:spPr>
        <p:txBody>
          <a:bodyPr/>
          <a:lstStyle/>
          <a:p>
            <a:r>
              <a:rPr lang="en-US" sz="3000"/>
              <a:t>Pay additional shares of stock instead of cash</a:t>
            </a:r>
          </a:p>
          <a:p>
            <a:r>
              <a:rPr lang="en-US" sz="3000"/>
              <a:t>Increases the number of outstanding shares</a:t>
            </a:r>
          </a:p>
          <a:p>
            <a:r>
              <a:rPr lang="en-US" sz="3000"/>
              <a:t>Small stock dividend</a:t>
            </a:r>
          </a:p>
          <a:p>
            <a:pPr lvl="1"/>
            <a:r>
              <a:rPr lang="en-US" sz="2800"/>
              <a:t>Less than 20 to 25%</a:t>
            </a:r>
          </a:p>
          <a:p>
            <a:pPr lvl="1"/>
            <a:r>
              <a:rPr lang="en-US" sz="2800"/>
              <a:t>If you own 100 shares and the company declared a 10% stock dividend, you would receive an additional 10 shares</a:t>
            </a:r>
          </a:p>
          <a:p>
            <a:r>
              <a:rPr lang="en-US" sz="3000"/>
              <a:t>Large stock dividend – more than 20 to 25%</a:t>
            </a:r>
          </a:p>
          <a:p>
            <a:endParaRPr 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0723">
                                            <p:txEl>
                                              <p:pRg st="2" end="2"/>
                                            </p:txEl>
                                          </p:spTgt>
                                        </p:tgtEl>
                                        <p:attrNameLst>
                                          <p:attrName>style.visibility</p:attrName>
                                        </p:attrNameLst>
                                      </p:cBhvr>
                                      <p:to>
                                        <p:strVal val="visible"/>
                                      </p:to>
                                    </p:set>
                                    <p:anim calcmode="lin" valueType="num">
                                      <p:cBhvr additive="base">
                                        <p:cTn id="19" dur="500" fill="hold"/>
                                        <p:tgtEl>
                                          <p:spTgt spid="3072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0723">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0723">
                                            <p:txEl>
                                              <p:pRg st="3" end="3"/>
                                            </p:txEl>
                                          </p:spTgt>
                                        </p:tgtEl>
                                        <p:attrNameLst>
                                          <p:attrName>style.visibility</p:attrName>
                                        </p:attrNameLst>
                                      </p:cBhvr>
                                      <p:to>
                                        <p:strVal val="visible"/>
                                      </p:to>
                                    </p:set>
                                    <p:anim calcmode="lin" valueType="num">
                                      <p:cBhvr additive="base">
                                        <p:cTn id="25" dur="500" fill="hold"/>
                                        <p:tgtEl>
                                          <p:spTgt spid="3072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0723">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0723">
                                            <p:txEl>
                                              <p:pRg st="4" end="4"/>
                                            </p:txEl>
                                          </p:spTgt>
                                        </p:tgtEl>
                                        <p:attrNameLst>
                                          <p:attrName>style.visibility</p:attrName>
                                        </p:attrNameLst>
                                      </p:cBhvr>
                                      <p:to>
                                        <p:strVal val="visible"/>
                                      </p:to>
                                    </p:set>
                                    <p:anim calcmode="lin" valueType="num">
                                      <p:cBhvr additive="base">
                                        <p:cTn id="31" dur="500" fill="hold"/>
                                        <p:tgtEl>
                                          <p:spTgt spid="3072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0723">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0723">
                                            <p:txEl>
                                              <p:pRg st="5" end="5"/>
                                            </p:txEl>
                                          </p:spTgt>
                                        </p:tgtEl>
                                        <p:attrNameLst>
                                          <p:attrName>style.visibility</p:attrName>
                                        </p:attrNameLst>
                                      </p:cBhvr>
                                      <p:to>
                                        <p:strVal val="visible"/>
                                      </p:to>
                                    </p:set>
                                    <p:anim calcmode="lin" valueType="num">
                                      <p:cBhvr additive="base">
                                        <p:cTn id="37" dur="500" fill="hold"/>
                                        <p:tgtEl>
                                          <p:spTgt spid="3072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0723">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0723">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bldLvl="2"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p:cNvSpPr>
            <a:spLocks noGrp="1" noChangeArrowheads="1"/>
          </p:cNvSpPr>
          <p:nvPr>
            <p:ph type="title"/>
          </p:nvPr>
        </p:nvSpPr>
        <p:spPr/>
        <p:txBody>
          <a:bodyPr/>
          <a:lstStyle/>
          <a:p>
            <a:r>
              <a:rPr lang="en-US"/>
              <a:t>Dividend Payments</a:t>
            </a:r>
            <a:br>
              <a:rPr lang="en-US"/>
            </a:br>
            <a:r>
              <a:rPr lang="en-US" sz="2000">
                <a:solidFill>
                  <a:srgbClr val="99CC00"/>
                </a:solidFill>
              </a:rPr>
              <a:t>Stock Dividends</a:t>
            </a:r>
          </a:p>
        </p:txBody>
      </p:sp>
      <p:sp>
        <p:nvSpPr>
          <p:cNvPr id="517123" name="Rectangle 3"/>
          <p:cNvSpPr>
            <a:spLocks noGrp="1" noChangeArrowheads="1"/>
          </p:cNvSpPr>
          <p:nvPr>
            <p:ph type="body" idx="1"/>
          </p:nvPr>
        </p:nvSpPr>
        <p:spPr/>
        <p:txBody>
          <a:bodyPr/>
          <a:lstStyle/>
          <a:p>
            <a:r>
              <a:rPr lang="en-US" sz="2400"/>
              <a:t>Stock dividends simply amount to distribution of additional shares to existing shareholders</a:t>
            </a:r>
          </a:p>
          <a:p>
            <a:pPr>
              <a:buFontTx/>
              <a:buNone/>
            </a:pPr>
            <a:endParaRPr lang="en-US" sz="2400"/>
          </a:p>
          <a:p>
            <a:r>
              <a:rPr lang="en-US" sz="2400"/>
              <a:t>They represent nothing more than recapitalization of earnings of the company.  (that is, the amount of the stock dividend is transferred from the R/E account to the common share account.</a:t>
            </a:r>
          </a:p>
          <a:p>
            <a:pPr>
              <a:buFontTx/>
              <a:buNone/>
            </a:pPr>
            <a:endParaRPr lang="en-US" sz="2400"/>
          </a:p>
          <a:p>
            <a:r>
              <a:rPr lang="en-US" sz="2400"/>
              <a:t>Because of the </a:t>
            </a:r>
            <a:r>
              <a:rPr lang="en-US" sz="2400" i="1"/>
              <a:t>capital impairment rule </a:t>
            </a:r>
            <a:r>
              <a:rPr lang="en-US" sz="2400"/>
              <a:t>stock dividends reduce the firm’s ability to pay dividends in the future.</a:t>
            </a:r>
          </a:p>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Stock Splits</a:t>
            </a:r>
          </a:p>
        </p:txBody>
      </p:sp>
      <p:sp>
        <p:nvSpPr>
          <p:cNvPr id="31747" name="Rectangle 3"/>
          <p:cNvSpPr>
            <a:spLocks noGrp="1" noChangeArrowheads="1"/>
          </p:cNvSpPr>
          <p:nvPr>
            <p:ph type="body" idx="1"/>
          </p:nvPr>
        </p:nvSpPr>
        <p:spPr>
          <a:xfrm>
            <a:off x="742950" y="1717675"/>
            <a:ext cx="8020050" cy="4530725"/>
          </a:xfrm>
        </p:spPr>
        <p:txBody>
          <a:bodyPr/>
          <a:lstStyle/>
          <a:p>
            <a:r>
              <a:rPr lang="en-US" sz="2800"/>
              <a:t>Stock splits – essentially the same as a stock dividend except expressed as a ratio</a:t>
            </a:r>
          </a:p>
          <a:p>
            <a:pPr lvl="1"/>
            <a:r>
              <a:rPr lang="en-US" sz="2400"/>
              <a:t>For example, a 2 for 1 stock split is the same as a 100% stock dividend</a:t>
            </a:r>
          </a:p>
          <a:p>
            <a:r>
              <a:rPr lang="en-US" sz="2800"/>
              <a:t>Stock price is reduced when the stock splits</a:t>
            </a:r>
          </a:p>
          <a:p>
            <a:r>
              <a:rPr lang="en-US" sz="2800"/>
              <a:t>Common explanation for split is to return price to a “more desirable trading range”</a:t>
            </a:r>
          </a:p>
        </p:txBody>
      </p:sp>
      <p:pic>
        <p:nvPicPr>
          <p:cNvPr id="31748" name="Picture 4" descr="bd09310_">
            <a:hlinkClick r:id="rId3"/>
          </p:cNvPr>
          <p:cNvPicPr>
            <a:picLocks noChangeAspect="1" noChangeArrowheads="1"/>
          </p:cNvPicPr>
          <p:nvPr/>
        </p:nvPicPr>
        <p:blipFill>
          <a:blip r:embed="rId4"/>
          <a:srcRect/>
          <a:stretch>
            <a:fillRect/>
          </a:stretch>
        </p:blipFill>
        <p:spPr bwMode="auto">
          <a:xfrm>
            <a:off x="7543800" y="4876800"/>
            <a:ext cx="630238" cy="89058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1747">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1747">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7">
                                            <p:txEl>
                                              <p:pRg st="2" end="2"/>
                                            </p:txEl>
                                          </p:spTgt>
                                        </p:tgtEl>
                                        <p:attrNameLst>
                                          <p:attrName>style.visibility</p:attrName>
                                        </p:attrNameLst>
                                      </p:cBhvr>
                                      <p:to>
                                        <p:strVal val="visible"/>
                                      </p:to>
                                    </p:set>
                                    <p:anim calcmode="lin" valueType="num">
                                      <p:cBhvr additive="base">
                                        <p:cTn id="19" dur="500" fill="hold"/>
                                        <p:tgtEl>
                                          <p:spTgt spid="3174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1747">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1747">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47">
                                            <p:txEl>
                                              <p:pRg st="3" end="3"/>
                                            </p:txEl>
                                          </p:spTgt>
                                        </p:tgtEl>
                                        <p:attrNameLst>
                                          <p:attrName>style.visibility</p:attrName>
                                        </p:attrNameLst>
                                      </p:cBhvr>
                                      <p:to>
                                        <p:strVal val="visible"/>
                                      </p:to>
                                    </p:set>
                                    <p:anim calcmode="lin" valueType="num">
                                      <p:cBhvr additive="base">
                                        <p:cTn id="25" dur="500" fill="hold"/>
                                        <p:tgtEl>
                                          <p:spTgt spid="3174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1747">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31747">
                                            <p:txEl>
                                              <p:pRg st="3" end="3"/>
                                            </p:txEl>
                                          </p:spTgt>
                                        </p:tgtEl>
                                        <p:attrNameLst>
                                          <p:attrName>ppt_c</p:attrName>
                                        </p:attrNameLst>
                                      </p:cBhvr>
                                      <p:to>
                                        <a:schemeClr val="tx2"/>
                                      </p:to>
                                    </p:animClr>
                                  </p:sub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499"/>
                                          </p:stCondLst>
                                        </p:cTn>
                                        <p:tgtEl>
                                          <p:spTgt spid="317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09600" y="685800"/>
            <a:ext cx="7924800" cy="1219200"/>
          </a:xfrm>
          <a:prstGeom prst="rect">
            <a:avLst/>
          </a:prstGeom>
          <a:solidFill>
            <a:schemeClr val="accent1"/>
          </a:solidFill>
          <a:ln w="50800">
            <a:solidFill>
              <a:schemeClr val="accent2"/>
            </a:solidFill>
            <a:miter lim="800000"/>
            <a:headEnd/>
            <a:tailEnd/>
          </a:ln>
          <a:effectLst/>
        </p:spPr>
        <p:txBody>
          <a:bodyPr wrap="none" anchor="ctr"/>
          <a:lstStyle/>
          <a:p>
            <a:endParaRPr lang="en-US"/>
          </a:p>
        </p:txBody>
      </p:sp>
      <p:sp>
        <p:nvSpPr>
          <p:cNvPr id="63491" name="Rectangle 3"/>
          <p:cNvSpPr>
            <a:spLocks noGrp="1" noChangeArrowheads="1"/>
          </p:cNvSpPr>
          <p:nvPr>
            <p:ph type="title"/>
          </p:nvPr>
        </p:nvSpPr>
        <p:spPr>
          <a:xfrm>
            <a:off x="738188" y="738188"/>
            <a:ext cx="7772400" cy="1090612"/>
          </a:xfrm>
          <a:noFill/>
          <a:ln/>
        </p:spPr>
        <p:txBody>
          <a:bodyPr>
            <a:normAutofit fontScale="90000"/>
          </a:bodyPr>
          <a:lstStyle/>
          <a:p>
            <a:r>
              <a:rPr lang="en-US">
                <a:solidFill>
                  <a:schemeClr val="bg2"/>
                </a:solidFill>
              </a:rPr>
              <a:t>When should a firm consider splitting its stock?</a:t>
            </a:r>
          </a:p>
        </p:txBody>
      </p:sp>
      <p:sp>
        <p:nvSpPr>
          <p:cNvPr id="63492" name="Rectangle 4"/>
          <p:cNvSpPr>
            <a:spLocks noGrp="1" noChangeArrowheads="1"/>
          </p:cNvSpPr>
          <p:nvPr>
            <p:ph type="body" idx="1"/>
          </p:nvPr>
        </p:nvSpPr>
        <p:spPr>
          <a:xfrm>
            <a:off x="692150" y="2249488"/>
            <a:ext cx="8001000" cy="4114800"/>
          </a:xfrm>
          <a:noFill/>
          <a:ln/>
        </p:spPr>
        <p:txBody>
          <a:bodyPr/>
          <a:lstStyle/>
          <a:p>
            <a:pPr>
              <a:lnSpc>
                <a:spcPct val="90000"/>
              </a:lnSpc>
              <a:spcBef>
                <a:spcPct val="40000"/>
              </a:spcBef>
            </a:pPr>
            <a:r>
              <a:rPr lang="en-US"/>
              <a:t>There’s a widespread belief that the </a:t>
            </a:r>
            <a:r>
              <a:rPr lang="en-US" i="1">
                <a:solidFill>
                  <a:schemeClr val="hlink"/>
                </a:solidFill>
              </a:rPr>
              <a:t>optimal price range</a:t>
            </a:r>
            <a:r>
              <a:rPr lang="en-US"/>
              <a:t> for stocks is $20 to $80.</a:t>
            </a:r>
          </a:p>
          <a:p>
            <a:pPr>
              <a:lnSpc>
                <a:spcPct val="90000"/>
              </a:lnSpc>
              <a:spcBef>
                <a:spcPct val="40000"/>
              </a:spcBef>
            </a:pPr>
            <a:r>
              <a:rPr lang="en-US"/>
              <a:t>Stock splits can be used to keep the price in the optimal range.</a:t>
            </a:r>
          </a:p>
          <a:p>
            <a:pPr>
              <a:lnSpc>
                <a:spcPct val="90000"/>
              </a:lnSpc>
              <a:spcBef>
                <a:spcPct val="40000"/>
              </a:spcBef>
            </a:pPr>
            <a:r>
              <a:rPr lang="en-US"/>
              <a:t>Stock splits generally occur when management is confident, so are interpreted as </a:t>
            </a:r>
            <a:r>
              <a:rPr lang="en-US" i="1">
                <a:solidFill>
                  <a:schemeClr val="hlink"/>
                </a:solidFill>
              </a:rPr>
              <a:t>positive signals</a:t>
            </a:r>
            <a:r>
              <a:rPr lang="en-US"/>
              <a: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p:cNvSpPr>
            <a:spLocks noGrp="1" noChangeArrowheads="1"/>
          </p:cNvSpPr>
          <p:nvPr>
            <p:ph type="title"/>
          </p:nvPr>
        </p:nvSpPr>
        <p:spPr/>
        <p:txBody>
          <a:bodyPr/>
          <a:lstStyle/>
          <a:p>
            <a:r>
              <a:rPr lang="en-US"/>
              <a:t>Dividend Payments</a:t>
            </a:r>
            <a:br>
              <a:rPr lang="en-US"/>
            </a:br>
            <a:r>
              <a:rPr lang="en-US" sz="2000">
                <a:solidFill>
                  <a:srgbClr val="99CC00"/>
                </a:solidFill>
              </a:rPr>
              <a:t>Stock Dividends</a:t>
            </a:r>
          </a:p>
        </p:txBody>
      </p:sp>
      <p:sp>
        <p:nvSpPr>
          <p:cNvPr id="519171" name="Rectangle 3"/>
          <p:cNvSpPr>
            <a:spLocks noGrp="1" noChangeArrowheads="1"/>
          </p:cNvSpPr>
          <p:nvPr>
            <p:ph type="body" idx="1"/>
          </p:nvPr>
        </p:nvSpPr>
        <p:spPr/>
        <p:txBody>
          <a:bodyPr/>
          <a:lstStyle/>
          <a:p>
            <a:pPr>
              <a:lnSpc>
                <a:spcPct val="80000"/>
              </a:lnSpc>
              <a:buFontTx/>
              <a:buNone/>
            </a:pPr>
            <a:r>
              <a:rPr lang="en-US" sz="2800" u="sng"/>
              <a:t>Implications</a:t>
            </a:r>
            <a:endParaRPr lang="en-US" sz="2800"/>
          </a:p>
          <a:p>
            <a:pPr lvl="1">
              <a:lnSpc>
                <a:spcPct val="80000"/>
              </a:lnSpc>
            </a:pPr>
            <a:r>
              <a:rPr lang="en-US" sz="1400"/>
              <a:t>reduction in the R/E account</a:t>
            </a:r>
          </a:p>
          <a:p>
            <a:pPr lvl="1">
              <a:lnSpc>
                <a:spcPct val="80000"/>
              </a:lnSpc>
            </a:pPr>
            <a:r>
              <a:rPr lang="en-US" sz="1400"/>
              <a:t>reduced capacity to pay future dividends</a:t>
            </a:r>
          </a:p>
          <a:p>
            <a:pPr lvl="1">
              <a:lnSpc>
                <a:spcPct val="80000"/>
              </a:lnSpc>
            </a:pPr>
            <a:r>
              <a:rPr lang="en-US" sz="1400"/>
              <a:t>proportionate share ownership remains unchanged</a:t>
            </a:r>
          </a:p>
          <a:p>
            <a:pPr lvl="1">
              <a:lnSpc>
                <a:spcPct val="80000"/>
              </a:lnSpc>
            </a:pPr>
            <a:r>
              <a:rPr lang="en-US" sz="1400"/>
              <a:t>shareholder’s wealth (theoretically) is unaffected</a:t>
            </a:r>
            <a:endParaRPr lang="en-US" sz="2000"/>
          </a:p>
          <a:p>
            <a:pPr>
              <a:lnSpc>
                <a:spcPct val="80000"/>
              </a:lnSpc>
              <a:buFontTx/>
              <a:buNone/>
            </a:pPr>
            <a:r>
              <a:rPr lang="en-US" sz="2800" u="sng"/>
              <a:t>Effect on the Company</a:t>
            </a:r>
          </a:p>
          <a:p>
            <a:pPr lvl="1">
              <a:lnSpc>
                <a:spcPct val="80000"/>
              </a:lnSpc>
            </a:pPr>
            <a:r>
              <a:rPr lang="en-US" sz="1400"/>
              <a:t>conserves cash</a:t>
            </a:r>
          </a:p>
          <a:p>
            <a:pPr lvl="1">
              <a:lnSpc>
                <a:spcPct val="80000"/>
              </a:lnSpc>
            </a:pPr>
            <a:r>
              <a:rPr lang="en-US" sz="1400"/>
              <a:t>serves to lower the market value of  firm’s stock modestly</a:t>
            </a:r>
          </a:p>
          <a:p>
            <a:pPr lvl="1">
              <a:lnSpc>
                <a:spcPct val="80000"/>
              </a:lnSpc>
            </a:pPr>
            <a:r>
              <a:rPr lang="en-US" sz="1400"/>
              <a:t>promotes wider distribution of shares to the extent that current owners divest themselves of shares...because they have more</a:t>
            </a:r>
          </a:p>
          <a:p>
            <a:pPr lvl="1">
              <a:lnSpc>
                <a:spcPct val="80000"/>
              </a:lnSpc>
            </a:pPr>
            <a:r>
              <a:rPr lang="en-US" sz="1400"/>
              <a:t>adjusts the capital accounts</a:t>
            </a:r>
          </a:p>
          <a:p>
            <a:pPr lvl="1">
              <a:lnSpc>
                <a:spcPct val="80000"/>
              </a:lnSpc>
            </a:pPr>
            <a:r>
              <a:rPr lang="en-US" sz="1400"/>
              <a:t>dilutes EPS</a:t>
            </a:r>
            <a:endParaRPr lang="en-US" sz="1800"/>
          </a:p>
          <a:p>
            <a:pPr>
              <a:lnSpc>
                <a:spcPct val="80000"/>
              </a:lnSpc>
              <a:buFontTx/>
              <a:buNone/>
            </a:pPr>
            <a:r>
              <a:rPr lang="en-US" sz="2800" u="sng"/>
              <a:t>Effect on Shareholders</a:t>
            </a:r>
          </a:p>
          <a:p>
            <a:pPr lvl="1">
              <a:lnSpc>
                <a:spcPct val="80000"/>
              </a:lnSpc>
            </a:pPr>
            <a:r>
              <a:rPr lang="en-US" sz="1400"/>
              <a:t>proportion of ownership remains unchanged</a:t>
            </a:r>
          </a:p>
          <a:p>
            <a:pPr lvl="1">
              <a:lnSpc>
                <a:spcPct val="80000"/>
              </a:lnSpc>
            </a:pPr>
            <a:r>
              <a:rPr lang="en-US" sz="1400"/>
              <a:t>total value of holdings remains unchanged</a:t>
            </a:r>
          </a:p>
          <a:p>
            <a:pPr lvl="1">
              <a:lnSpc>
                <a:spcPct val="80000"/>
              </a:lnSpc>
            </a:pPr>
            <a:r>
              <a:rPr lang="en-US" sz="1400"/>
              <a:t>if former DPS is maintained, this really represents an increased dividend payout</a:t>
            </a:r>
          </a:p>
          <a:p>
            <a:pPr>
              <a:lnSpc>
                <a:spcPct val="80000"/>
              </a:lnSpc>
            </a:pPr>
            <a:endParaRPr lang="en-US" sz="150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p:cNvSpPr>
            <a:spLocks noGrp="1" noChangeArrowheads="1"/>
          </p:cNvSpPr>
          <p:nvPr>
            <p:ph type="title"/>
          </p:nvPr>
        </p:nvSpPr>
        <p:spPr/>
        <p:txBody>
          <a:bodyPr>
            <a:normAutofit fontScale="90000"/>
          </a:bodyPr>
          <a:lstStyle/>
          <a:p>
            <a:r>
              <a:rPr lang="en-US"/>
              <a:t>Dividends versus Interest Obligations</a:t>
            </a:r>
            <a:endParaRPr lang="en-US" sz="2000">
              <a:solidFill>
                <a:srgbClr val="99CC00"/>
              </a:solidFill>
            </a:endParaRPr>
          </a:p>
        </p:txBody>
      </p:sp>
      <p:sp>
        <p:nvSpPr>
          <p:cNvPr id="515075" name="Rectangle 3"/>
          <p:cNvSpPr>
            <a:spLocks noGrp="1" noChangeArrowheads="1"/>
          </p:cNvSpPr>
          <p:nvPr>
            <p:ph type="body" idx="1"/>
          </p:nvPr>
        </p:nvSpPr>
        <p:spPr>
          <a:xfrm>
            <a:off x="457200" y="1676400"/>
            <a:ext cx="8229600" cy="4419600"/>
          </a:xfrm>
        </p:spPr>
        <p:txBody>
          <a:bodyPr/>
          <a:lstStyle/>
          <a:p>
            <a:pPr>
              <a:lnSpc>
                <a:spcPct val="80000"/>
              </a:lnSpc>
              <a:buFontTx/>
              <a:buNone/>
            </a:pPr>
            <a:r>
              <a:rPr lang="en-US" sz="1700" u="sng"/>
              <a:t>Interest</a:t>
            </a:r>
          </a:p>
          <a:p>
            <a:pPr>
              <a:lnSpc>
                <a:spcPct val="80000"/>
              </a:lnSpc>
            </a:pPr>
            <a:r>
              <a:rPr lang="en-US" sz="1700"/>
              <a:t>Interest is a payment to lenders for the use of their funds for a given period of time </a:t>
            </a:r>
          </a:p>
          <a:p>
            <a:pPr>
              <a:lnSpc>
                <a:spcPct val="80000"/>
              </a:lnSpc>
            </a:pPr>
            <a:r>
              <a:rPr lang="en-US" sz="1700"/>
              <a:t>Timely payment of the required amount of interest is a legal obligation</a:t>
            </a:r>
          </a:p>
          <a:p>
            <a:pPr>
              <a:lnSpc>
                <a:spcPct val="80000"/>
              </a:lnSpc>
            </a:pPr>
            <a:r>
              <a:rPr lang="en-US" sz="1700"/>
              <a:t>Failure to pay interest (and fulfill other contractual commitments under the bond indenture or loan contract) is an act of bankruptcy and the lender has recourse through the courts to seek remedies</a:t>
            </a:r>
          </a:p>
          <a:p>
            <a:pPr>
              <a:lnSpc>
                <a:spcPct val="80000"/>
              </a:lnSpc>
            </a:pPr>
            <a:r>
              <a:rPr lang="en-US" sz="1700"/>
              <a:t>Secured lenders (bondholders) have the first claim on the firm’s assets in the case of dissolution or in the case of bankruptcy</a:t>
            </a:r>
          </a:p>
          <a:p>
            <a:pPr>
              <a:lnSpc>
                <a:spcPct val="80000"/>
              </a:lnSpc>
            </a:pPr>
            <a:endParaRPr lang="en-US" sz="1700"/>
          </a:p>
          <a:p>
            <a:pPr>
              <a:lnSpc>
                <a:spcPct val="80000"/>
              </a:lnSpc>
              <a:buFontTx/>
              <a:buNone/>
            </a:pPr>
            <a:r>
              <a:rPr lang="en-US" sz="1700" u="sng"/>
              <a:t>Dividends</a:t>
            </a:r>
          </a:p>
          <a:p>
            <a:pPr>
              <a:lnSpc>
                <a:spcPct val="80000"/>
              </a:lnSpc>
            </a:pPr>
            <a:r>
              <a:rPr lang="en-US" sz="1700"/>
              <a:t>A dividend is a discretionary payment made to shareholders</a:t>
            </a:r>
          </a:p>
          <a:p>
            <a:pPr>
              <a:lnSpc>
                <a:spcPct val="80000"/>
              </a:lnSpc>
            </a:pPr>
            <a:r>
              <a:rPr lang="en-US" sz="1700"/>
              <a:t>The decision to distribute dividends is solely the responsibility of the board of directors</a:t>
            </a:r>
          </a:p>
          <a:p>
            <a:pPr>
              <a:lnSpc>
                <a:spcPct val="80000"/>
              </a:lnSpc>
            </a:pPr>
            <a:r>
              <a:rPr lang="en-US" sz="1700"/>
              <a:t>Shareholders are residual claimants of the firm (they have the last, and residual claim on assets on dissolution and on profits after all other claims have been fully satisfied) </a:t>
            </a:r>
          </a:p>
          <a:p>
            <a:pPr>
              <a:lnSpc>
                <a:spcPct val="80000"/>
              </a:lnSpc>
            </a:pPr>
            <a:endParaRPr lang="en-US" sz="17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15075">
                                            <p:txEl>
                                              <p:pRg st="1" end="1"/>
                                            </p:txEl>
                                          </p:spTgt>
                                        </p:tgtEl>
                                        <p:attrNameLst>
                                          <p:attrName>style.visibility</p:attrName>
                                        </p:attrNameLst>
                                      </p:cBhvr>
                                      <p:to>
                                        <p:strVal val="visible"/>
                                      </p:to>
                                    </p:set>
                                    <p:anim calcmode="lin" valueType="num">
                                      <p:cBhvr>
                                        <p:cTn id="7" dur="500" decel="50000" fill="hold">
                                          <p:stCondLst>
                                            <p:cond delay="0"/>
                                          </p:stCondLst>
                                        </p:cTn>
                                        <p:tgtEl>
                                          <p:spTgt spid="515075">
                                            <p:txEl>
                                              <p:pRg st="1" end="1"/>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5075">
                                            <p:txEl>
                                              <p:pRg st="1" end="1"/>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5075">
                                            <p:txEl>
                                              <p:pRg st="1" end="1"/>
                                            </p:txEl>
                                          </p:spTgt>
                                        </p:tgtEl>
                                        <p:attrNameLst>
                                          <p:attrName>ppt_w</p:attrName>
                                        </p:attrNameLst>
                                      </p:cBhvr>
                                      <p:tavLst>
                                        <p:tav tm="0">
                                          <p:val>
                                            <p:strVal val="#ppt_w*.05"/>
                                          </p:val>
                                        </p:tav>
                                        <p:tav tm="100000">
                                          <p:val>
                                            <p:strVal val="#ppt_w"/>
                                          </p:val>
                                        </p:tav>
                                      </p:tavLst>
                                    </p:anim>
                                    <p:anim calcmode="lin" valueType="num">
                                      <p:cBhvr>
                                        <p:cTn id="10" dur="1000" fill="hold"/>
                                        <p:tgtEl>
                                          <p:spTgt spid="515075">
                                            <p:txEl>
                                              <p:pRg st="1" end="1"/>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5075">
                                            <p:txEl>
                                              <p:pRg st="1" end="1"/>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5075">
                                            <p:txEl>
                                              <p:pRg st="1" end="1"/>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5075">
                                            <p:txEl>
                                              <p:pRg st="1" end="1"/>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5075">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nodeType="clickEffect">
                                  <p:stCondLst>
                                    <p:cond delay="0"/>
                                  </p:stCondLst>
                                  <p:childTnLst>
                                    <p:set>
                                      <p:cBhvr>
                                        <p:cTn id="18" dur="1" fill="hold">
                                          <p:stCondLst>
                                            <p:cond delay="0"/>
                                          </p:stCondLst>
                                        </p:cTn>
                                        <p:tgtEl>
                                          <p:spTgt spid="515075">
                                            <p:txEl>
                                              <p:pRg st="2" end="2"/>
                                            </p:txEl>
                                          </p:spTgt>
                                        </p:tgtEl>
                                        <p:attrNameLst>
                                          <p:attrName>style.visibility</p:attrName>
                                        </p:attrNameLst>
                                      </p:cBhvr>
                                      <p:to>
                                        <p:strVal val="visible"/>
                                      </p:to>
                                    </p:set>
                                    <p:anim calcmode="lin" valueType="num">
                                      <p:cBhvr>
                                        <p:cTn id="19" dur="500" decel="50000" fill="hold">
                                          <p:stCondLst>
                                            <p:cond delay="0"/>
                                          </p:stCondLst>
                                        </p:cTn>
                                        <p:tgtEl>
                                          <p:spTgt spid="515075">
                                            <p:txEl>
                                              <p:pRg st="2" end="2"/>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515075">
                                            <p:txEl>
                                              <p:pRg st="2" end="2"/>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515075">
                                            <p:txEl>
                                              <p:pRg st="2" end="2"/>
                                            </p:txEl>
                                          </p:spTgt>
                                        </p:tgtEl>
                                        <p:attrNameLst>
                                          <p:attrName>ppt_w</p:attrName>
                                        </p:attrNameLst>
                                      </p:cBhvr>
                                      <p:tavLst>
                                        <p:tav tm="0">
                                          <p:val>
                                            <p:strVal val="#ppt_w*.05"/>
                                          </p:val>
                                        </p:tav>
                                        <p:tav tm="100000">
                                          <p:val>
                                            <p:strVal val="#ppt_w"/>
                                          </p:val>
                                        </p:tav>
                                      </p:tavLst>
                                    </p:anim>
                                    <p:anim calcmode="lin" valueType="num">
                                      <p:cBhvr>
                                        <p:cTn id="22" dur="1000" fill="hold"/>
                                        <p:tgtEl>
                                          <p:spTgt spid="515075">
                                            <p:txEl>
                                              <p:pRg st="2" end="2"/>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515075">
                                            <p:txEl>
                                              <p:pRg st="2" end="2"/>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515075">
                                            <p:txEl>
                                              <p:pRg st="2" end="2"/>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515075">
                                            <p:txEl>
                                              <p:pRg st="2" end="2"/>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515075">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515075">
                                            <p:txEl>
                                              <p:pRg st="3" end="3"/>
                                            </p:txEl>
                                          </p:spTgt>
                                        </p:tgtEl>
                                        <p:attrNameLst>
                                          <p:attrName>style.visibility</p:attrName>
                                        </p:attrNameLst>
                                      </p:cBhvr>
                                      <p:to>
                                        <p:strVal val="visible"/>
                                      </p:to>
                                    </p:set>
                                    <p:anim calcmode="lin" valueType="num">
                                      <p:cBhvr>
                                        <p:cTn id="31" dur="500" decel="50000" fill="hold">
                                          <p:stCondLst>
                                            <p:cond delay="0"/>
                                          </p:stCondLst>
                                        </p:cTn>
                                        <p:tgtEl>
                                          <p:spTgt spid="515075">
                                            <p:txEl>
                                              <p:pRg st="3" end="3"/>
                                            </p:txEl>
                                          </p:spTgt>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515075">
                                            <p:txEl>
                                              <p:pRg st="3" end="3"/>
                                            </p:txEl>
                                          </p:spTgt>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515075">
                                            <p:txEl>
                                              <p:pRg st="3" end="3"/>
                                            </p:txEl>
                                          </p:spTgt>
                                        </p:tgtEl>
                                        <p:attrNameLst>
                                          <p:attrName>ppt_w</p:attrName>
                                        </p:attrNameLst>
                                      </p:cBhvr>
                                      <p:tavLst>
                                        <p:tav tm="0">
                                          <p:val>
                                            <p:strVal val="#ppt_w*.05"/>
                                          </p:val>
                                        </p:tav>
                                        <p:tav tm="100000">
                                          <p:val>
                                            <p:strVal val="#ppt_w"/>
                                          </p:val>
                                        </p:tav>
                                      </p:tavLst>
                                    </p:anim>
                                    <p:anim calcmode="lin" valueType="num">
                                      <p:cBhvr>
                                        <p:cTn id="34" dur="1000" fill="hold"/>
                                        <p:tgtEl>
                                          <p:spTgt spid="515075">
                                            <p:txEl>
                                              <p:pRg st="3" end="3"/>
                                            </p:txEl>
                                          </p:spTgt>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515075">
                                            <p:txEl>
                                              <p:pRg st="3" end="3"/>
                                            </p:txEl>
                                          </p:spTgt>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515075">
                                            <p:txEl>
                                              <p:pRg st="3" end="3"/>
                                            </p:txEl>
                                          </p:spTgt>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515075">
                                            <p:txEl>
                                              <p:pRg st="3" end="3"/>
                                            </p:txEl>
                                          </p:spTgt>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515075">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nodeType="clickEffect">
                                  <p:stCondLst>
                                    <p:cond delay="0"/>
                                  </p:stCondLst>
                                  <p:childTnLst>
                                    <p:set>
                                      <p:cBhvr>
                                        <p:cTn id="42" dur="1" fill="hold">
                                          <p:stCondLst>
                                            <p:cond delay="0"/>
                                          </p:stCondLst>
                                        </p:cTn>
                                        <p:tgtEl>
                                          <p:spTgt spid="515075">
                                            <p:txEl>
                                              <p:pRg st="4" end="4"/>
                                            </p:txEl>
                                          </p:spTgt>
                                        </p:tgtEl>
                                        <p:attrNameLst>
                                          <p:attrName>style.visibility</p:attrName>
                                        </p:attrNameLst>
                                      </p:cBhvr>
                                      <p:to>
                                        <p:strVal val="visible"/>
                                      </p:to>
                                    </p:set>
                                    <p:anim calcmode="lin" valueType="num">
                                      <p:cBhvr>
                                        <p:cTn id="43" dur="500" decel="50000" fill="hold">
                                          <p:stCondLst>
                                            <p:cond delay="0"/>
                                          </p:stCondLst>
                                        </p:cTn>
                                        <p:tgtEl>
                                          <p:spTgt spid="515075">
                                            <p:txEl>
                                              <p:pRg st="4" end="4"/>
                                            </p:txEl>
                                          </p:spTgt>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515075">
                                            <p:txEl>
                                              <p:pRg st="4" end="4"/>
                                            </p:txEl>
                                          </p:spTgt>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515075">
                                            <p:txEl>
                                              <p:pRg st="4" end="4"/>
                                            </p:txEl>
                                          </p:spTgt>
                                        </p:tgtEl>
                                        <p:attrNameLst>
                                          <p:attrName>ppt_w</p:attrName>
                                        </p:attrNameLst>
                                      </p:cBhvr>
                                      <p:tavLst>
                                        <p:tav tm="0">
                                          <p:val>
                                            <p:strVal val="#ppt_w*.05"/>
                                          </p:val>
                                        </p:tav>
                                        <p:tav tm="100000">
                                          <p:val>
                                            <p:strVal val="#ppt_w"/>
                                          </p:val>
                                        </p:tav>
                                      </p:tavLst>
                                    </p:anim>
                                    <p:anim calcmode="lin" valueType="num">
                                      <p:cBhvr>
                                        <p:cTn id="46" dur="1000" fill="hold"/>
                                        <p:tgtEl>
                                          <p:spTgt spid="515075">
                                            <p:txEl>
                                              <p:pRg st="4" end="4"/>
                                            </p:txEl>
                                          </p:spTgt>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515075">
                                            <p:txEl>
                                              <p:pRg st="4" end="4"/>
                                            </p:txEl>
                                          </p:spTgt>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515075">
                                            <p:txEl>
                                              <p:pRg st="4" end="4"/>
                                            </p:txEl>
                                          </p:spTgt>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515075">
                                            <p:txEl>
                                              <p:pRg st="4" end="4"/>
                                            </p:txEl>
                                          </p:spTgt>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515075">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515075">
                                            <p:txEl>
                                              <p:pRg st="6" end="6"/>
                                            </p:txEl>
                                          </p:spTgt>
                                        </p:tgtEl>
                                        <p:attrNameLst>
                                          <p:attrName>style.visibility</p:attrName>
                                        </p:attrNameLst>
                                      </p:cBhvr>
                                      <p:to>
                                        <p:strVal val="visible"/>
                                      </p:to>
                                    </p:set>
                                    <p:anim calcmode="lin" valueType="num">
                                      <p:cBhvr>
                                        <p:cTn id="55" dur="500" decel="50000" fill="hold">
                                          <p:stCondLst>
                                            <p:cond delay="0"/>
                                          </p:stCondLst>
                                        </p:cTn>
                                        <p:tgtEl>
                                          <p:spTgt spid="515075">
                                            <p:txEl>
                                              <p:pRg st="6" end="6"/>
                                            </p:txEl>
                                          </p:spTgt>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15075">
                                            <p:txEl>
                                              <p:pRg st="6" end="6"/>
                                            </p:txEl>
                                          </p:spTgt>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15075">
                                            <p:txEl>
                                              <p:pRg st="6" end="6"/>
                                            </p:txEl>
                                          </p:spTgt>
                                        </p:tgtEl>
                                        <p:attrNameLst>
                                          <p:attrName>ppt_w</p:attrName>
                                        </p:attrNameLst>
                                      </p:cBhvr>
                                      <p:tavLst>
                                        <p:tav tm="0">
                                          <p:val>
                                            <p:strVal val="#ppt_w*.05"/>
                                          </p:val>
                                        </p:tav>
                                        <p:tav tm="100000">
                                          <p:val>
                                            <p:strVal val="#ppt_w"/>
                                          </p:val>
                                        </p:tav>
                                      </p:tavLst>
                                    </p:anim>
                                    <p:anim calcmode="lin" valueType="num">
                                      <p:cBhvr>
                                        <p:cTn id="58" dur="1000" fill="hold"/>
                                        <p:tgtEl>
                                          <p:spTgt spid="515075">
                                            <p:txEl>
                                              <p:pRg st="6" end="6"/>
                                            </p:txEl>
                                          </p:spTgt>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15075">
                                            <p:txEl>
                                              <p:pRg st="6" end="6"/>
                                            </p:txEl>
                                          </p:spTgt>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15075">
                                            <p:txEl>
                                              <p:pRg st="6" end="6"/>
                                            </p:txEl>
                                          </p:spTgt>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15075">
                                            <p:txEl>
                                              <p:pRg st="6" end="6"/>
                                            </p:txEl>
                                          </p:spTgt>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15075">
                                            <p:txEl>
                                              <p:pRg st="6" end="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5" presetClass="entr" presetSubtype="0" fill="hold" nodeType="clickEffect">
                                  <p:stCondLst>
                                    <p:cond delay="0"/>
                                  </p:stCondLst>
                                  <p:childTnLst>
                                    <p:set>
                                      <p:cBhvr>
                                        <p:cTn id="66" dur="1" fill="hold">
                                          <p:stCondLst>
                                            <p:cond delay="0"/>
                                          </p:stCondLst>
                                        </p:cTn>
                                        <p:tgtEl>
                                          <p:spTgt spid="515075">
                                            <p:txEl>
                                              <p:pRg st="7" end="7"/>
                                            </p:txEl>
                                          </p:spTgt>
                                        </p:tgtEl>
                                        <p:attrNameLst>
                                          <p:attrName>style.visibility</p:attrName>
                                        </p:attrNameLst>
                                      </p:cBhvr>
                                      <p:to>
                                        <p:strVal val="visible"/>
                                      </p:to>
                                    </p:set>
                                    <p:anim calcmode="lin" valueType="num">
                                      <p:cBhvr>
                                        <p:cTn id="67" dur="500" decel="50000" fill="hold">
                                          <p:stCondLst>
                                            <p:cond delay="0"/>
                                          </p:stCondLst>
                                        </p:cTn>
                                        <p:tgtEl>
                                          <p:spTgt spid="515075">
                                            <p:txEl>
                                              <p:pRg st="7" end="7"/>
                                            </p:txEl>
                                          </p:spTgt>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515075">
                                            <p:txEl>
                                              <p:pRg st="7" end="7"/>
                                            </p:txEl>
                                          </p:spTgt>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515075">
                                            <p:txEl>
                                              <p:pRg st="7" end="7"/>
                                            </p:txEl>
                                          </p:spTgt>
                                        </p:tgtEl>
                                        <p:attrNameLst>
                                          <p:attrName>ppt_w</p:attrName>
                                        </p:attrNameLst>
                                      </p:cBhvr>
                                      <p:tavLst>
                                        <p:tav tm="0">
                                          <p:val>
                                            <p:strVal val="#ppt_w*.05"/>
                                          </p:val>
                                        </p:tav>
                                        <p:tav tm="100000">
                                          <p:val>
                                            <p:strVal val="#ppt_w"/>
                                          </p:val>
                                        </p:tav>
                                      </p:tavLst>
                                    </p:anim>
                                    <p:anim calcmode="lin" valueType="num">
                                      <p:cBhvr>
                                        <p:cTn id="70" dur="1000" fill="hold"/>
                                        <p:tgtEl>
                                          <p:spTgt spid="515075">
                                            <p:txEl>
                                              <p:pRg st="7" end="7"/>
                                            </p:txEl>
                                          </p:spTgt>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515075">
                                            <p:txEl>
                                              <p:pRg st="7" end="7"/>
                                            </p:txEl>
                                          </p:spTgt>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515075">
                                            <p:txEl>
                                              <p:pRg st="7" end="7"/>
                                            </p:txEl>
                                          </p:spTgt>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515075">
                                            <p:txEl>
                                              <p:pRg st="7" end="7"/>
                                            </p:txEl>
                                          </p:spTgt>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515075">
                                            <p:txEl>
                                              <p:pRg st="7" end="7"/>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5" presetClass="entr" presetSubtype="0" fill="hold" nodeType="clickEffect">
                                  <p:stCondLst>
                                    <p:cond delay="0"/>
                                  </p:stCondLst>
                                  <p:childTnLst>
                                    <p:set>
                                      <p:cBhvr>
                                        <p:cTn id="78" dur="1" fill="hold">
                                          <p:stCondLst>
                                            <p:cond delay="0"/>
                                          </p:stCondLst>
                                        </p:cTn>
                                        <p:tgtEl>
                                          <p:spTgt spid="515075">
                                            <p:txEl>
                                              <p:pRg st="8" end="8"/>
                                            </p:txEl>
                                          </p:spTgt>
                                        </p:tgtEl>
                                        <p:attrNameLst>
                                          <p:attrName>style.visibility</p:attrName>
                                        </p:attrNameLst>
                                      </p:cBhvr>
                                      <p:to>
                                        <p:strVal val="visible"/>
                                      </p:to>
                                    </p:set>
                                    <p:anim calcmode="lin" valueType="num">
                                      <p:cBhvr>
                                        <p:cTn id="79" dur="500" decel="50000" fill="hold">
                                          <p:stCondLst>
                                            <p:cond delay="0"/>
                                          </p:stCondLst>
                                        </p:cTn>
                                        <p:tgtEl>
                                          <p:spTgt spid="515075">
                                            <p:txEl>
                                              <p:pRg st="8" end="8"/>
                                            </p:txEl>
                                          </p:spTgt>
                                        </p:tgtEl>
                                        <p:attrNameLst>
                                          <p:attrName>style.rotation</p:attrName>
                                        </p:attrNameLst>
                                      </p:cBhvr>
                                      <p:tavLst>
                                        <p:tav tm="0">
                                          <p:val>
                                            <p:fltVal val="-90"/>
                                          </p:val>
                                        </p:tav>
                                        <p:tav tm="100000">
                                          <p:val>
                                            <p:fltVal val="0"/>
                                          </p:val>
                                        </p:tav>
                                      </p:tavLst>
                                    </p:anim>
                                    <p:anim calcmode="lin" valueType="num">
                                      <p:cBhvr>
                                        <p:cTn id="80" dur="500" decel="50000" fill="hold">
                                          <p:stCondLst>
                                            <p:cond delay="0"/>
                                          </p:stCondLst>
                                        </p:cTn>
                                        <p:tgtEl>
                                          <p:spTgt spid="515075">
                                            <p:txEl>
                                              <p:pRg st="8" end="8"/>
                                            </p:txEl>
                                          </p:spTgt>
                                        </p:tgtEl>
                                        <p:attrNameLst>
                                          <p:attrName>ppt_w</p:attrName>
                                        </p:attrNameLst>
                                      </p:cBhvr>
                                      <p:tavLst>
                                        <p:tav tm="0">
                                          <p:val>
                                            <p:strVal val="#ppt_w"/>
                                          </p:val>
                                        </p:tav>
                                        <p:tav tm="100000">
                                          <p:val>
                                            <p:strVal val="#ppt_w*.05"/>
                                          </p:val>
                                        </p:tav>
                                      </p:tavLst>
                                    </p:anim>
                                    <p:anim calcmode="lin" valueType="num">
                                      <p:cBhvr>
                                        <p:cTn id="81" dur="500" accel="50000" fill="hold">
                                          <p:stCondLst>
                                            <p:cond delay="500"/>
                                          </p:stCondLst>
                                        </p:cTn>
                                        <p:tgtEl>
                                          <p:spTgt spid="515075">
                                            <p:txEl>
                                              <p:pRg st="8" end="8"/>
                                            </p:txEl>
                                          </p:spTgt>
                                        </p:tgtEl>
                                        <p:attrNameLst>
                                          <p:attrName>ppt_w</p:attrName>
                                        </p:attrNameLst>
                                      </p:cBhvr>
                                      <p:tavLst>
                                        <p:tav tm="0">
                                          <p:val>
                                            <p:strVal val="#ppt_w*.05"/>
                                          </p:val>
                                        </p:tav>
                                        <p:tav tm="100000">
                                          <p:val>
                                            <p:strVal val="#ppt_w"/>
                                          </p:val>
                                        </p:tav>
                                      </p:tavLst>
                                    </p:anim>
                                    <p:anim calcmode="lin" valueType="num">
                                      <p:cBhvr>
                                        <p:cTn id="82" dur="1000" fill="hold"/>
                                        <p:tgtEl>
                                          <p:spTgt spid="515075">
                                            <p:txEl>
                                              <p:pRg st="8" end="8"/>
                                            </p:txEl>
                                          </p:spTgt>
                                        </p:tgtEl>
                                        <p:attrNameLst>
                                          <p:attrName>ppt_h</p:attrName>
                                        </p:attrNameLst>
                                      </p:cBhvr>
                                      <p:tavLst>
                                        <p:tav tm="0">
                                          <p:val>
                                            <p:strVal val="#ppt_h"/>
                                          </p:val>
                                        </p:tav>
                                        <p:tav tm="100000">
                                          <p:val>
                                            <p:strVal val="#ppt_h"/>
                                          </p:val>
                                        </p:tav>
                                      </p:tavLst>
                                    </p:anim>
                                    <p:anim calcmode="lin" valueType="num">
                                      <p:cBhvr>
                                        <p:cTn id="83" dur="500" decel="50000" fill="hold">
                                          <p:stCondLst>
                                            <p:cond delay="0"/>
                                          </p:stCondLst>
                                        </p:cTn>
                                        <p:tgtEl>
                                          <p:spTgt spid="515075">
                                            <p:txEl>
                                              <p:pRg st="8" end="8"/>
                                            </p:txEl>
                                          </p:spTgt>
                                        </p:tgtEl>
                                        <p:attrNameLst>
                                          <p:attrName>ppt_x</p:attrName>
                                        </p:attrNameLst>
                                      </p:cBhvr>
                                      <p:tavLst>
                                        <p:tav tm="0">
                                          <p:val>
                                            <p:strVal val="#ppt_x+.4"/>
                                          </p:val>
                                        </p:tav>
                                        <p:tav tm="100000">
                                          <p:val>
                                            <p:strVal val="#ppt_x"/>
                                          </p:val>
                                        </p:tav>
                                      </p:tavLst>
                                    </p:anim>
                                    <p:anim calcmode="lin" valueType="num">
                                      <p:cBhvr>
                                        <p:cTn id="84" dur="500" decel="50000" fill="hold">
                                          <p:stCondLst>
                                            <p:cond delay="0"/>
                                          </p:stCondLst>
                                        </p:cTn>
                                        <p:tgtEl>
                                          <p:spTgt spid="515075">
                                            <p:txEl>
                                              <p:pRg st="8" end="8"/>
                                            </p:txEl>
                                          </p:spTgt>
                                        </p:tgtEl>
                                        <p:attrNameLst>
                                          <p:attrName>ppt_y</p:attrName>
                                        </p:attrNameLst>
                                      </p:cBhvr>
                                      <p:tavLst>
                                        <p:tav tm="0">
                                          <p:val>
                                            <p:strVal val="#ppt_y-.2"/>
                                          </p:val>
                                        </p:tav>
                                        <p:tav tm="100000">
                                          <p:val>
                                            <p:strVal val="#ppt_y+.1"/>
                                          </p:val>
                                        </p:tav>
                                      </p:tavLst>
                                    </p:anim>
                                    <p:anim calcmode="lin" valueType="num">
                                      <p:cBhvr>
                                        <p:cTn id="85" dur="500" accel="50000" fill="hold">
                                          <p:stCondLst>
                                            <p:cond delay="500"/>
                                          </p:stCondLst>
                                        </p:cTn>
                                        <p:tgtEl>
                                          <p:spTgt spid="515075">
                                            <p:txEl>
                                              <p:pRg st="8" end="8"/>
                                            </p:txEl>
                                          </p:spTgt>
                                        </p:tgtEl>
                                        <p:attrNameLst>
                                          <p:attrName>ppt_y</p:attrName>
                                        </p:attrNameLst>
                                      </p:cBhvr>
                                      <p:tavLst>
                                        <p:tav tm="0">
                                          <p:val>
                                            <p:strVal val="#ppt_y+.1"/>
                                          </p:val>
                                        </p:tav>
                                        <p:tav tm="100000">
                                          <p:val>
                                            <p:strVal val="#ppt_y"/>
                                          </p:val>
                                        </p:tav>
                                      </p:tavLst>
                                    </p:anim>
                                    <p:animEffect transition="in" filter="fade">
                                      <p:cBhvr>
                                        <p:cTn id="86" dur="1000" decel="50000">
                                          <p:stCondLst>
                                            <p:cond delay="0"/>
                                          </p:stCondLst>
                                        </p:cTn>
                                        <p:tgtEl>
                                          <p:spTgt spid="515075">
                                            <p:txEl>
                                              <p:pRg st="8" end="8"/>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25" presetClass="entr" presetSubtype="0" fill="hold" nodeType="clickEffect">
                                  <p:stCondLst>
                                    <p:cond delay="0"/>
                                  </p:stCondLst>
                                  <p:childTnLst>
                                    <p:set>
                                      <p:cBhvr>
                                        <p:cTn id="90" dur="1" fill="hold">
                                          <p:stCondLst>
                                            <p:cond delay="0"/>
                                          </p:stCondLst>
                                        </p:cTn>
                                        <p:tgtEl>
                                          <p:spTgt spid="515075">
                                            <p:txEl>
                                              <p:pRg st="9" end="9"/>
                                            </p:txEl>
                                          </p:spTgt>
                                        </p:tgtEl>
                                        <p:attrNameLst>
                                          <p:attrName>style.visibility</p:attrName>
                                        </p:attrNameLst>
                                      </p:cBhvr>
                                      <p:to>
                                        <p:strVal val="visible"/>
                                      </p:to>
                                    </p:set>
                                    <p:anim calcmode="lin" valueType="num">
                                      <p:cBhvr>
                                        <p:cTn id="91" dur="500" decel="50000" fill="hold">
                                          <p:stCondLst>
                                            <p:cond delay="0"/>
                                          </p:stCondLst>
                                        </p:cTn>
                                        <p:tgtEl>
                                          <p:spTgt spid="515075">
                                            <p:txEl>
                                              <p:pRg st="9" end="9"/>
                                            </p:txEl>
                                          </p:spTgt>
                                        </p:tgtEl>
                                        <p:attrNameLst>
                                          <p:attrName>style.rotation</p:attrName>
                                        </p:attrNameLst>
                                      </p:cBhvr>
                                      <p:tavLst>
                                        <p:tav tm="0">
                                          <p:val>
                                            <p:fltVal val="-90"/>
                                          </p:val>
                                        </p:tav>
                                        <p:tav tm="100000">
                                          <p:val>
                                            <p:fltVal val="0"/>
                                          </p:val>
                                        </p:tav>
                                      </p:tavLst>
                                    </p:anim>
                                    <p:anim calcmode="lin" valueType="num">
                                      <p:cBhvr>
                                        <p:cTn id="92" dur="500" decel="50000" fill="hold">
                                          <p:stCondLst>
                                            <p:cond delay="0"/>
                                          </p:stCondLst>
                                        </p:cTn>
                                        <p:tgtEl>
                                          <p:spTgt spid="515075">
                                            <p:txEl>
                                              <p:pRg st="9" end="9"/>
                                            </p:txEl>
                                          </p:spTgt>
                                        </p:tgtEl>
                                        <p:attrNameLst>
                                          <p:attrName>ppt_w</p:attrName>
                                        </p:attrNameLst>
                                      </p:cBhvr>
                                      <p:tavLst>
                                        <p:tav tm="0">
                                          <p:val>
                                            <p:strVal val="#ppt_w"/>
                                          </p:val>
                                        </p:tav>
                                        <p:tav tm="100000">
                                          <p:val>
                                            <p:strVal val="#ppt_w*.05"/>
                                          </p:val>
                                        </p:tav>
                                      </p:tavLst>
                                    </p:anim>
                                    <p:anim calcmode="lin" valueType="num">
                                      <p:cBhvr>
                                        <p:cTn id="93" dur="500" accel="50000" fill="hold">
                                          <p:stCondLst>
                                            <p:cond delay="500"/>
                                          </p:stCondLst>
                                        </p:cTn>
                                        <p:tgtEl>
                                          <p:spTgt spid="515075">
                                            <p:txEl>
                                              <p:pRg st="9" end="9"/>
                                            </p:txEl>
                                          </p:spTgt>
                                        </p:tgtEl>
                                        <p:attrNameLst>
                                          <p:attrName>ppt_w</p:attrName>
                                        </p:attrNameLst>
                                      </p:cBhvr>
                                      <p:tavLst>
                                        <p:tav tm="0">
                                          <p:val>
                                            <p:strVal val="#ppt_w*.05"/>
                                          </p:val>
                                        </p:tav>
                                        <p:tav tm="100000">
                                          <p:val>
                                            <p:strVal val="#ppt_w"/>
                                          </p:val>
                                        </p:tav>
                                      </p:tavLst>
                                    </p:anim>
                                    <p:anim calcmode="lin" valueType="num">
                                      <p:cBhvr>
                                        <p:cTn id="94" dur="1000" fill="hold"/>
                                        <p:tgtEl>
                                          <p:spTgt spid="515075">
                                            <p:txEl>
                                              <p:pRg st="9" end="9"/>
                                            </p:txEl>
                                          </p:spTgt>
                                        </p:tgtEl>
                                        <p:attrNameLst>
                                          <p:attrName>ppt_h</p:attrName>
                                        </p:attrNameLst>
                                      </p:cBhvr>
                                      <p:tavLst>
                                        <p:tav tm="0">
                                          <p:val>
                                            <p:strVal val="#ppt_h"/>
                                          </p:val>
                                        </p:tav>
                                        <p:tav tm="100000">
                                          <p:val>
                                            <p:strVal val="#ppt_h"/>
                                          </p:val>
                                        </p:tav>
                                      </p:tavLst>
                                    </p:anim>
                                    <p:anim calcmode="lin" valueType="num">
                                      <p:cBhvr>
                                        <p:cTn id="95" dur="500" decel="50000" fill="hold">
                                          <p:stCondLst>
                                            <p:cond delay="0"/>
                                          </p:stCondLst>
                                        </p:cTn>
                                        <p:tgtEl>
                                          <p:spTgt spid="515075">
                                            <p:txEl>
                                              <p:pRg st="9" end="9"/>
                                            </p:txEl>
                                          </p:spTgt>
                                        </p:tgtEl>
                                        <p:attrNameLst>
                                          <p:attrName>ppt_x</p:attrName>
                                        </p:attrNameLst>
                                      </p:cBhvr>
                                      <p:tavLst>
                                        <p:tav tm="0">
                                          <p:val>
                                            <p:strVal val="#ppt_x+.4"/>
                                          </p:val>
                                        </p:tav>
                                        <p:tav tm="100000">
                                          <p:val>
                                            <p:strVal val="#ppt_x"/>
                                          </p:val>
                                        </p:tav>
                                      </p:tavLst>
                                    </p:anim>
                                    <p:anim calcmode="lin" valueType="num">
                                      <p:cBhvr>
                                        <p:cTn id="96" dur="500" decel="50000" fill="hold">
                                          <p:stCondLst>
                                            <p:cond delay="0"/>
                                          </p:stCondLst>
                                        </p:cTn>
                                        <p:tgtEl>
                                          <p:spTgt spid="515075">
                                            <p:txEl>
                                              <p:pRg st="9" end="9"/>
                                            </p:txEl>
                                          </p:spTgt>
                                        </p:tgtEl>
                                        <p:attrNameLst>
                                          <p:attrName>ppt_y</p:attrName>
                                        </p:attrNameLst>
                                      </p:cBhvr>
                                      <p:tavLst>
                                        <p:tav tm="0">
                                          <p:val>
                                            <p:strVal val="#ppt_y-.2"/>
                                          </p:val>
                                        </p:tav>
                                        <p:tav tm="100000">
                                          <p:val>
                                            <p:strVal val="#ppt_y+.1"/>
                                          </p:val>
                                        </p:tav>
                                      </p:tavLst>
                                    </p:anim>
                                    <p:anim calcmode="lin" valueType="num">
                                      <p:cBhvr>
                                        <p:cTn id="97" dur="500" accel="50000" fill="hold">
                                          <p:stCondLst>
                                            <p:cond delay="500"/>
                                          </p:stCondLst>
                                        </p:cTn>
                                        <p:tgtEl>
                                          <p:spTgt spid="515075">
                                            <p:txEl>
                                              <p:pRg st="9" end="9"/>
                                            </p:txEl>
                                          </p:spTgt>
                                        </p:tgtEl>
                                        <p:attrNameLst>
                                          <p:attrName>ppt_y</p:attrName>
                                        </p:attrNameLst>
                                      </p:cBhvr>
                                      <p:tavLst>
                                        <p:tav tm="0">
                                          <p:val>
                                            <p:strVal val="#ppt_y+.1"/>
                                          </p:val>
                                        </p:tav>
                                        <p:tav tm="100000">
                                          <p:val>
                                            <p:strVal val="#ppt_y"/>
                                          </p:val>
                                        </p:tav>
                                      </p:tavLst>
                                    </p:anim>
                                    <p:animEffect transition="in" filter="fade">
                                      <p:cBhvr>
                                        <p:cTn id="98" dur="1000" decel="50000">
                                          <p:stCondLst>
                                            <p:cond delay="0"/>
                                          </p:stCondLst>
                                        </p:cTn>
                                        <p:tgtEl>
                                          <p:spTgt spid="51507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ChangeArrowheads="1"/>
          </p:cNvSpPr>
          <p:nvPr>
            <p:ph type="title"/>
          </p:nvPr>
        </p:nvSpPr>
        <p:spPr/>
        <p:txBody>
          <a:bodyPr/>
          <a:lstStyle/>
          <a:p>
            <a:r>
              <a:rPr lang="en-US"/>
              <a:t>Dividend Policy</a:t>
            </a:r>
            <a:r>
              <a:rPr lang="en-US" sz="2000"/>
              <a:t/>
            </a:r>
            <a:br>
              <a:rPr lang="en-US" sz="2000"/>
            </a:br>
            <a:r>
              <a:rPr lang="en-US" sz="2000">
                <a:solidFill>
                  <a:schemeClr val="folHlink"/>
                </a:solidFill>
              </a:rPr>
              <a:t>Dividends, Shareholders and the Board of Directors</a:t>
            </a:r>
            <a:endParaRPr lang="en-US" sz="2000">
              <a:solidFill>
                <a:srgbClr val="99CC00"/>
              </a:solidFill>
            </a:endParaRPr>
          </a:p>
        </p:txBody>
      </p:sp>
      <p:sp>
        <p:nvSpPr>
          <p:cNvPr id="514051" name="Rectangle 3"/>
          <p:cNvSpPr>
            <a:spLocks noGrp="1" noChangeArrowheads="1"/>
          </p:cNvSpPr>
          <p:nvPr>
            <p:ph type="body" idx="1"/>
          </p:nvPr>
        </p:nvSpPr>
        <p:spPr>
          <a:xfrm>
            <a:off x="457200" y="1981200"/>
            <a:ext cx="8229600" cy="3992563"/>
          </a:xfrm>
        </p:spPr>
        <p:txBody>
          <a:bodyPr/>
          <a:lstStyle/>
          <a:p>
            <a:pPr>
              <a:lnSpc>
                <a:spcPct val="80000"/>
              </a:lnSpc>
            </a:pPr>
            <a:r>
              <a:rPr lang="en-US" sz="2200"/>
              <a:t>There is no legal obligation for firms to pay dividends to common shareholders</a:t>
            </a:r>
          </a:p>
          <a:p>
            <a:pPr>
              <a:lnSpc>
                <a:spcPct val="80000"/>
              </a:lnSpc>
            </a:pPr>
            <a:r>
              <a:rPr lang="en-US" sz="2200"/>
              <a:t>Shareholders cannot force a Board of Directors to declare a dividend, and courts will not interfere with the BOD’s right to make the dividend decision because:</a:t>
            </a:r>
          </a:p>
          <a:p>
            <a:pPr lvl="1">
              <a:lnSpc>
                <a:spcPct val="80000"/>
              </a:lnSpc>
            </a:pPr>
            <a:r>
              <a:rPr lang="en-US" sz="2000"/>
              <a:t>Board members are jointly and severally liable for any damages they may cause</a:t>
            </a:r>
          </a:p>
          <a:p>
            <a:pPr lvl="1">
              <a:lnSpc>
                <a:spcPct val="80000"/>
              </a:lnSpc>
            </a:pPr>
            <a:r>
              <a:rPr lang="en-US" sz="2000"/>
              <a:t>Board members are constrained by legal rules affecting dividends including:</a:t>
            </a:r>
          </a:p>
          <a:p>
            <a:pPr lvl="2">
              <a:lnSpc>
                <a:spcPct val="80000"/>
              </a:lnSpc>
            </a:pPr>
            <a:r>
              <a:rPr lang="en-US" sz="1800"/>
              <a:t>Not paying dividends out of capital</a:t>
            </a:r>
          </a:p>
          <a:p>
            <a:pPr lvl="2">
              <a:lnSpc>
                <a:spcPct val="80000"/>
              </a:lnSpc>
            </a:pPr>
            <a:r>
              <a:rPr lang="en-US" sz="1800"/>
              <a:t>Not paying dividends when that decision could cause the firm to become insolvent</a:t>
            </a:r>
          </a:p>
          <a:p>
            <a:pPr lvl="2">
              <a:lnSpc>
                <a:spcPct val="80000"/>
              </a:lnSpc>
            </a:pPr>
            <a:r>
              <a:rPr lang="en-US" sz="1800"/>
              <a:t>Not paying dividends in contravention of contractual commitments (such as debt covenant agreements)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14051">
                                            <p:txEl>
                                              <p:pRg st="0" end="0"/>
                                            </p:txEl>
                                          </p:spTgt>
                                        </p:tgtEl>
                                        <p:attrNameLst>
                                          <p:attrName>style.visibility</p:attrName>
                                        </p:attrNameLst>
                                      </p:cBhvr>
                                      <p:to>
                                        <p:strVal val="visible"/>
                                      </p:to>
                                    </p:set>
                                    <p:anim calcmode="lin" valueType="num">
                                      <p:cBhvr>
                                        <p:cTn id="7" dur="500" decel="50000" fill="hold">
                                          <p:stCondLst>
                                            <p:cond delay="0"/>
                                          </p:stCondLst>
                                        </p:cTn>
                                        <p:tgtEl>
                                          <p:spTgt spid="514051">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14051">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14051">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514051">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14051">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14051">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14051">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1405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mph" presetSubtype="0" nodeType="clickEffect">
                                  <p:stCondLst>
                                    <p:cond delay="0"/>
                                  </p:stCondLst>
                                  <p:childTnLst>
                                    <p:set>
                                      <p:cBhvr rctx="PPT">
                                        <p:cTn id="18" dur="indefinite"/>
                                        <p:tgtEl>
                                          <p:spTgt spid="514051">
                                            <p:txEl>
                                              <p:pRg st="0" end="0"/>
                                            </p:txEl>
                                          </p:spTgt>
                                        </p:tgtEl>
                                        <p:attrNameLst>
                                          <p:attrName>style.opacity</p:attrName>
                                        </p:attrNameLst>
                                      </p:cBhvr>
                                      <p:to>
                                        <p:strVal val="0.5"/>
                                      </p:to>
                                    </p:set>
                                    <p:animEffect filter="image" prLst="opacity: 0.5">
                                      <p:cBhvr rctx="IE">
                                        <p:cTn id="19" dur="indefinite"/>
                                        <p:tgtEl>
                                          <p:spTgt spid="51405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ntr" presetSubtype="0" fill="hold" nodeType="clickEffect">
                                  <p:stCondLst>
                                    <p:cond delay="0"/>
                                  </p:stCondLst>
                                  <p:childTnLst>
                                    <p:set>
                                      <p:cBhvr>
                                        <p:cTn id="23" dur="1" fill="hold">
                                          <p:stCondLst>
                                            <p:cond delay="0"/>
                                          </p:stCondLst>
                                        </p:cTn>
                                        <p:tgtEl>
                                          <p:spTgt spid="514051">
                                            <p:txEl>
                                              <p:pRg st="1" end="1"/>
                                            </p:txEl>
                                          </p:spTgt>
                                        </p:tgtEl>
                                        <p:attrNameLst>
                                          <p:attrName>style.visibility</p:attrName>
                                        </p:attrNameLst>
                                      </p:cBhvr>
                                      <p:to>
                                        <p:strVal val="visible"/>
                                      </p:to>
                                    </p:set>
                                    <p:anim calcmode="lin" valueType="num">
                                      <p:cBhvr>
                                        <p:cTn id="24" dur="500" decel="50000" fill="hold">
                                          <p:stCondLst>
                                            <p:cond delay="0"/>
                                          </p:stCondLst>
                                        </p:cTn>
                                        <p:tgtEl>
                                          <p:spTgt spid="514051">
                                            <p:txEl>
                                              <p:pRg st="1" end="1"/>
                                            </p:txEl>
                                          </p:spTgt>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514051">
                                            <p:txEl>
                                              <p:pRg st="1" end="1"/>
                                            </p:txEl>
                                          </p:spTgt>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514051">
                                            <p:txEl>
                                              <p:pRg st="1" end="1"/>
                                            </p:txEl>
                                          </p:spTgt>
                                        </p:tgtEl>
                                        <p:attrNameLst>
                                          <p:attrName>ppt_w</p:attrName>
                                        </p:attrNameLst>
                                      </p:cBhvr>
                                      <p:tavLst>
                                        <p:tav tm="0">
                                          <p:val>
                                            <p:strVal val="#ppt_w*.05"/>
                                          </p:val>
                                        </p:tav>
                                        <p:tav tm="100000">
                                          <p:val>
                                            <p:strVal val="#ppt_w"/>
                                          </p:val>
                                        </p:tav>
                                      </p:tavLst>
                                    </p:anim>
                                    <p:anim calcmode="lin" valueType="num">
                                      <p:cBhvr>
                                        <p:cTn id="27" dur="1000" fill="hold"/>
                                        <p:tgtEl>
                                          <p:spTgt spid="514051">
                                            <p:txEl>
                                              <p:pRg st="1" end="1"/>
                                            </p:txEl>
                                          </p:spTgt>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514051">
                                            <p:txEl>
                                              <p:pRg st="1" end="1"/>
                                            </p:txEl>
                                          </p:spTgt>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514051">
                                            <p:txEl>
                                              <p:pRg st="1" end="1"/>
                                            </p:txEl>
                                          </p:spTgt>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514051">
                                            <p:txEl>
                                              <p:pRg st="1" end="1"/>
                                            </p:txEl>
                                          </p:spTgt>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51405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514051">
                                            <p:txEl>
                                              <p:pRg st="2" end="2"/>
                                            </p:txEl>
                                          </p:spTgt>
                                        </p:tgtEl>
                                        <p:attrNameLst>
                                          <p:attrName>style.visibility</p:attrName>
                                        </p:attrNameLst>
                                      </p:cBhvr>
                                      <p:to>
                                        <p:strVal val="visible"/>
                                      </p:to>
                                    </p:set>
                                    <p:animEffect transition="in" filter="blinds(horizontal)">
                                      <p:cBhvr>
                                        <p:cTn id="36" dur="500"/>
                                        <p:tgtEl>
                                          <p:spTgt spid="514051">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14051">
                                            <p:txEl>
                                              <p:pRg st="3" end="3"/>
                                            </p:txEl>
                                          </p:spTgt>
                                        </p:tgtEl>
                                        <p:attrNameLst>
                                          <p:attrName>style.visibility</p:attrName>
                                        </p:attrNameLst>
                                      </p:cBhvr>
                                      <p:to>
                                        <p:strVal val="visible"/>
                                      </p:to>
                                    </p:set>
                                    <p:animEffect transition="in" filter="blinds(horizontal)">
                                      <p:cBhvr>
                                        <p:cTn id="41" dur="500"/>
                                        <p:tgtEl>
                                          <p:spTgt spid="514051">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514051">
                                            <p:txEl>
                                              <p:pRg st="4" end="4"/>
                                            </p:txEl>
                                          </p:spTgt>
                                        </p:tgtEl>
                                        <p:attrNameLst>
                                          <p:attrName>style.visibility</p:attrName>
                                        </p:attrNameLst>
                                      </p:cBhvr>
                                      <p:to>
                                        <p:strVal val="visible"/>
                                      </p:to>
                                    </p:set>
                                    <p:animEffect transition="in" filter="blinds(horizontal)">
                                      <p:cBhvr>
                                        <p:cTn id="46" dur="500"/>
                                        <p:tgtEl>
                                          <p:spTgt spid="514051">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514051">
                                            <p:txEl>
                                              <p:pRg st="5" end="5"/>
                                            </p:txEl>
                                          </p:spTgt>
                                        </p:tgtEl>
                                        <p:attrNameLst>
                                          <p:attrName>style.visibility</p:attrName>
                                        </p:attrNameLst>
                                      </p:cBhvr>
                                      <p:to>
                                        <p:strVal val="visible"/>
                                      </p:to>
                                    </p:set>
                                    <p:animEffect transition="in" filter="blinds(horizontal)">
                                      <p:cBhvr>
                                        <p:cTn id="51" dur="500"/>
                                        <p:tgtEl>
                                          <p:spTgt spid="514051">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nodeType="clickEffect">
                                  <p:stCondLst>
                                    <p:cond delay="0"/>
                                  </p:stCondLst>
                                  <p:childTnLst>
                                    <p:set>
                                      <p:cBhvr>
                                        <p:cTn id="55" dur="1" fill="hold">
                                          <p:stCondLst>
                                            <p:cond delay="0"/>
                                          </p:stCondLst>
                                        </p:cTn>
                                        <p:tgtEl>
                                          <p:spTgt spid="514051">
                                            <p:txEl>
                                              <p:pRg st="6" end="6"/>
                                            </p:txEl>
                                          </p:spTgt>
                                        </p:tgtEl>
                                        <p:attrNameLst>
                                          <p:attrName>style.visibility</p:attrName>
                                        </p:attrNameLst>
                                      </p:cBhvr>
                                      <p:to>
                                        <p:strVal val="visible"/>
                                      </p:to>
                                    </p:set>
                                    <p:animEffect transition="in" filter="blinds(horizontal)">
                                      <p:cBhvr>
                                        <p:cTn id="56" dur="500"/>
                                        <p:tgtEl>
                                          <p:spTgt spid="5140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Dividend policy</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The primary objective of a dividend policy of a company is to </a:t>
            </a:r>
            <a:r>
              <a:rPr lang="en-US" b="1" dirty="0" smtClean="0"/>
              <a:t>maximize shareholder wealth which depends on both the current dividends &amp; capital gain.</a:t>
            </a:r>
          </a:p>
          <a:p>
            <a:r>
              <a:rPr lang="en-US" dirty="0" smtClean="0"/>
              <a:t>The major reasons for using retained earnings to finance new investments rather than to pay higher dividends &amp; then borrow or raise more equity to finance the projects are as follows:</a:t>
            </a:r>
          </a:p>
          <a:p>
            <a:r>
              <a:rPr lang="en-US" dirty="0" smtClean="0"/>
              <a:t>Using funds from retained earnings means that the project can be undertaken without the involvement of either the shareholders or any outsider.</a:t>
            </a:r>
          </a:p>
          <a:p>
            <a:r>
              <a:rPr lang="en-US" dirty="0" smtClean="0"/>
              <a:t>It saves issue cost which would have been incurred if new equity had been issued.</a:t>
            </a:r>
          </a:p>
          <a:p>
            <a:r>
              <a:rPr lang="en-US" dirty="0" smtClean="0"/>
              <a:t>it avoids the possibility of change in control of the entity , a risk that usually follows issue of equity.</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sz="3200" dirty="0"/>
              <a:t>Does Dividend Policy Matter?</a:t>
            </a:r>
          </a:p>
        </p:txBody>
      </p:sp>
      <p:sp>
        <p:nvSpPr>
          <p:cNvPr id="10243" name="Rectangle 3"/>
          <p:cNvSpPr>
            <a:spLocks noGrp="1" noChangeArrowheads="1"/>
          </p:cNvSpPr>
          <p:nvPr>
            <p:ph type="body" idx="1"/>
          </p:nvPr>
        </p:nvSpPr>
        <p:spPr/>
        <p:txBody>
          <a:bodyPr>
            <a:normAutofit/>
          </a:bodyPr>
          <a:lstStyle/>
          <a:p>
            <a:r>
              <a:rPr lang="en-US" sz="2400" dirty="0"/>
              <a:t>Dividends matter – </a:t>
            </a:r>
            <a:r>
              <a:rPr lang="en-US" sz="2000" dirty="0"/>
              <a:t>the value of the stock is based on the present value of expected future dividends</a:t>
            </a:r>
          </a:p>
          <a:p>
            <a:endParaRPr lang="en-US" sz="2400" dirty="0" smtClean="0"/>
          </a:p>
          <a:p>
            <a:r>
              <a:rPr lang="en-US" sz="2400" dirty="0" smtClean="0"/>
              <a:t>Dividend </a:t>
            </a:r>
            <a:r>
              <a:rPr lang="en-US" sz="2400" dirty="0"/>
              <a:t>policy may not matter</a:t>
            </a:r>
          </a:p>
          <a:p>
            <a:pPr lvl="1"/>
            <a:r>
              <a:rPr lang="en-US" sz="2000" dirty="0"/>
              <a:t>Dividend policy is the decision to pay dividends versus retaining funds to reinvest in the firm</a:t>
            </a:r>
          </a:p>
          <a:p>
            <a:pPr lvl="1"/>
            <a:r>
              <a:rPr lang="en-US" sz="2000" dirty="0"/>
              <a:t>In theory, if the firm reinvests capital now, it will grow and can pay higher dividends in the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024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 calcmode="lin" valueType="num">
                                      <p:cBhvr additive="base">
                                        <p:cTn id="13" dur="500" fill="hold"/>
                                        <p:tgtEl>
                                          <p:spTgt spid="1024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0243">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0243">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 calcmode="lin" valueType="num">
                                      <p:cBhvr additive="base">
                                        <p:cTn id="19" dur="500" fill="hold"/>
                                        <p:tgtEl>
                                          <p:spTgt spid="1024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243">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0243">
                                            <p:txEl>
                                              <p:pRg st="3" end="3"/>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 calcmode="lin" valueType="num">
                                      <p:cBhvr additive="base">
                                        <p:cTn id="25" dur="500" fill="hold"/>
                                        <p:tgtEl>
                                          <p:spTgt spid="1024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0243">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0243">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2"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r>
              <a:rPr lang="en-CA" dirty="0" smtClean="0"/>
              <a:t>Why Dividend Policy Doesn’t Matter?</a:t>
            </a:r>
            <a:endParaRPr lang="en-US" dirty="0"/>
          </a:p>
        </p:txBody>
      </p:sp>
      <p:sp>
        <p:nvSpPr>
          <p:cNvPr id="11267" name="Rectangle 3"/>
          <p:cNvSpPr>
            <a:spLocks noGrp="1" noChangeArrowheads="1"/>
          </p:cNvSpPr>
          <p:nvPr>
            <p:ph idx="1"/>
          </p:nvPr>
        </p:nvSpPr>
        <p:spPr/>
        <p:txBody>
          <a:bodyPr>
            <a:normAutofit lnSpcReduction="10000"/>
          </a:bodyPr>
          <a:lstStyle/>
          <a:p>
            <a:r>
              <a:rPr lang="en-US" sz="2800" dirty="0"/>
              <a:t>Consider a firm that can either pay out dividends of $10,000 per year for each of the next two years or can pay $9,000 in one year, reinvest the other $1,000 into the firm and then pay $11,120 in two years. Investors require a 12% return.</a:t>
            </a:r>
          </a:p>
          <a:p>
            <a:pPr lvl="1"/>
            <a:r>
              <a:rPr lang="en-US" sz="2600" dirty="0"/>
              <a:t>Market Value with constant </a:t>
            </a:r>
            <a:r>
              <a:rPr lang="en-US" sz="2600" dirty="0" smtClean="0"/>
              <a:t>dividend:</a:t>
            </a:r>
            <a:endParaRPr lang="en-US" sz="2600" dirty="0"/>
          </a:p>
          <a:p>
            <a:pPr lvl="1"/>
            <a:r>
              <a:rPr lang="en-US" sz="2600" dirty="0"/>
              <a:t>Market Value with </a:t>
            </a:r>
            <a:r>
              <a:rPr lang="en-US" sz="2600" dirty="0" smtClean="0"/>
              <a:t>reinvestment:</a:t>
            </a:r>
            <a:endParaRPr lang="en-US" sz="2600" dirty="0"/>
          </a:p>
          <a:p>
            <a:r>
              <a:rPr lang="en-US" sz="2800" dirty="0"/>
              <a:t>If the company will earn the required return, then it doesn’t matter when it pays the dividends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Homemade Dividends</a:t>
            </a:r>
          </a:p>
        </p:txBody>
      </p:sp>
      <p:sp>
        <p:nvSpPr>
          <p:cNvPr id="47107" name="Rectangle 3"/>
          <p:cNvSpPr>
            <a:spLocks noGrp="1" noChangeArrowheads="1"/>
          </p:cNvSpPr>
          <p:nvPr>
            <p:ph idx="1"/>
          </p:nvPr>
        </p:nvSpPr>
        <p:spPr/>
        <p:txBody>
          <a:bodyPr>
            <a:normAutofit fontScale="92500" lnSpcReduction="10000"/>
          </a:bodyPr>
          <a:lstStyle/>
          <a:p>
            <a:r>
              <a:rPr lang="en-US" dirty="0"/>
              <a:t>Dividend policy is irrelevant when there are no taxes or other market imperfections</a:t>
            </a:r>
          </a:p>
          <a:p>
            <a:r>
              <a:rPr lang="en-US" dirty="0"/>
              <a:t>Shareholders can effectively undo the firm’s dividend strategy</a:t>
            </a:r>
          </a:p>
          <a:p>
            <a:r>
              <a:rPr lang="en-US" dirty="0"/>
              <a:t>The shareholder who receives a dividend that is greater than desired  can reinvest the excess</a:t>
            </a:r>
          </a:p>
          <a:p>
            <a:r>
              <a:rPr lang="en-US" dirty="0"/>
              <a:t>The shareholder who receives a dividend that is smaller than desired can sell extra shares of stock</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Low Dividend </a:t>
            </a:r>
            <a:r>
              <a:rPr lang="en-US" dirty="0"/>
              <a:t>Payout </a:t>
            </a:r>
          </a:p>
        </p:txBody>
      </p:sp>
      <p:sp>
        <p:nvSpPr>
          <p:cNvPr id="13315" name="Rectangle 3"/>
          <p:cNvSpPr>
            <a:spLocks noGrp="1" noChangeArrowheads="1"/>
          </p:cNvSpPr>
          <p:nvPr>
            <p:ph idx="1"/>
          </p:nvPr>
        </p:nvSpPr>
        <p:spPr>
          <a:xfrm>
            <a:off x="1447800" y="1219200"/>
            <a:ext cx="7498080" cy="4800600"/>
          </a:xfrm>
        </p:spPr>
        <p:txBody>
          <a:bodyPr/>
          <a:lstStyle/>
          <a:p>
            <a:pPr>
              <a:lnSpc>
                <a:spcPct val="90000"/>
              </a:lnSpc>
              <a:buNone/>
            </a:pPr>
            <a:endParaRPr lang="en-US" sz="2800" dirty="0"/>
          </a:p>
          <a:p>
            <a:pPr>
              <a:lnSpc>
                <a:spcPct val="90000"/>
              </a:lnSpc>
            </a:pPr>
            <a:r>
              <a:rPr lang="en-US" sz="2800" dirty="0"/>
              <a:t>Individuals in upper income tax brackets might prefer lower dividend payouts, with the immediate tax consequences, in favor of higher capital gains</a:t>
            </a:r>
          </a:p>
          <a:p>
            <a:pPr>
              <a:lnSpc>
                <a:spcPct val="90000"/>
              </a:lnSpc>
            </a:pPr>
            <a:r>
              <a:rPr lang="en-US" sz="2800" dirty="0"/>
              <a:t>Flotation costs – low payouts can decrease the amount of capital that needs to be raised, thereby lowering total flotation costs</a:t>
            </a:r>
          </a:p>
          <a:p>
            <a:pPr>
              <a:lnSpc>
                <a:spcPct val="90000"/>
              </a:lnSpc>
            </a:pPr>
            <a:r>
              <a:rPr lang="en-US" sz="2800" dirty="0"/>
              <a:t>Dividend restrictions – debt contracts might limit the percentage of income that can be paid out as dividends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High Dividend </a:t>
            </a:r>
            <a:r>
              <a:rPr lang="en-US" dirty="0"/>
              <a:t>Payout </a:t>
            </a:r>
          </a:p>
        </p:txBody>
      </p:sp>
      <p:sp>
        <p:nvSpPr>
          <p:cNvPr id="14339" name="Rectangle 3"/>
          <p:cNvSpPr>
            <a:spLocks noGrp="1" noChangeArrowheads="1"/>
          </p:cNvSpPr>
          <p:nvPr>
            <p:ph idx="1"/>
          </p:nvPr>
        </p:nvSpPr>
        <p:spPr>
          <a:xfrm>
            <a:off x="1143000" y="1447800"/>
            <a:ext cx="7753350" cy="4800600"/>
          </a:xfrm>
        </p:spPr>
        <p:txBody>
          <a:bodyPr/>
          <a:lstStyle/>
          <a:p>
            <a:pPr>
              <a:lnSpc>
                <a:spcPct val="90000"/>
              </a:lnSpc>
              <a:buNone/>
            </a:pPr>
            <a:endParaRPr lang="en-US" sz="2800" dirty="0"/>
          </a:p>
          <a:p>
            <a:pPr>
              <a:lnSpc>
                <a:spcPct val="90000"/>
              </a:lnSpc>
            </a:pPr>
            <a:r>
              <a:rPr lang="en-US" sz="2800" dirty="0"/>
              <a:t>Desire for current income</a:t>
            </a:r>
          </a:p>
          <a:p>
            <a:pPr lvl="1">
              <a:lnSpc>
                <a:spcPct val="90000"/>
              </a:lnSpc>
            </a:pPr>
            <a:r>
              <a:rPr lang="en-US" sz="2600" dirty="0"/>
              <a:t>Individuals in low tax brackets</a:t>
            </a:r>
          </a:p>
          <a:p>
            <a:pPr>
              <a:lnSpc>
                <a:spcPct val="90000"/>
              </a:lnSpc>
            </a:pPr>
            <a:r>
              <a:rPr lang="en-US" sz="2800" dirty="0"/>
              <a:t>Uncertainty resolution – no guarantee that the higher future dividends will materialize</a:t>
            </a:r>
          </a:p>
          <a:p>
            <a:pPr>
              <a:lnSpc>
                <a:spcPct val="90000"/>
              </a:lnSpc>
            </a:pPr>
            <a:r>
              <a:rPr lang="en-US" sz="2800" dirty="0"/>
              <a:t>Taxes</a:t>
            </a:r>
          </a:p>
          <a:p>
            <a:pPr lvl="1">
              <a:lnSpc>
                <a:spcPct val="90000"/>
              </a:lnSpc>
            </a:pPr>
            <a:r>
              <a:rPr lang="en-US" sz="2600" dirty="0"/>
              <a:t>Dividend exclusion for corporations</a:t>
            </a:r>
          </a:p>
          <a:p>
            <a:pPr lvl="1">
              <a:lnSpc>
                <a:spcPct val="90000"/>
              </a:lnSpc>
            </a:pPr>
            <a:r>
              <a:rPr lang="en-US" sz="2600" dirty="0"/>
              <a:t>Tax-exempt investors don’t have to worry about differential treatment between dividends and capital </a:t>
            </a:r>
            <a:r>
              <a:rPr lang="en-US" sz="2600" dirty="0" smtClean="0"/>
              <a:t>gains </a:t>
            </a:r>
            <a:endParaRPr lang="en-US" sz="2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a:bodyPr>
          <a:lstStyle/>
          <a:p>
            <a:r>
              <a:rPr lang="en-US" sz="3200" dirty="0"/>
              <a:t>Dividends and Signals</a:t>
            </a:r>
          </a:p>
        </p:txBody>
      </p:sp>
      <p:sp>
        <p:nvSpPr>
          <p:cNvPr id="40963" name="Rectangle 3"/>
          <p:cNvSpPr>
            <a:spLocks noGrp="1" noChangeArrowheads="1"/>
          </p:cNvSpPr>
          <p:nvPr>
            <p:ph type="body" idx="1"/>
          </p:nvPr>
        </p:nvSpPr>
        <p:spPr>
          <a:xfrm>
            <a:off x="815975" y="1371600"/>
            <a:ext cx="8020050" cy="4530725"/>
          </a:xfrm>
        </p:spPr>
        <p:txBody>
          <a:bodyPr>
            <a:noAutofit/>
          </a:bodyPr>
          <a:lstStyle/>
          <a:p>
            <a:r>
              <a:rPr lang="en-US" sz="2000" dirty="0" smtClean="0"/>
              <a:t>Signaling Effects: dividends declared by a company serve as a signal to the shareholders of the financial performance &amp; future prospects It is important to maintain a constant stream</a:t>
            </a:r>
          </a:p>
          <a:p>
            <a:pPr algn="just">
              <a:lnSpc>
                <a:spcPct val="80000"/>
              </a:lnSpc>
            </a:pPr>
            <a:endParaRPr lang="en-US" sz="2000" dirty="0" smtClean="0"/>
          </a:p>
          <a:p>
            <a:pPr algn="just">
              <a:lnSpc>
                <a:spcPct val="80000"/>
              </a:lnSpc>
            </a:pPr>
            <a:r>
              <a:rPr lang="en-US" sz="2000" dirty="0" smtClean="0"/>
              <a:t>Asymmetric </a:t>
            </a:r>
            <a:r>
              <a:rPr lang="en-US" sz="2000" dirty="0"/>
              <a:t>information – managers have more information about the health of the company than investors</a:t>
            </a:r>
          </a:p>
          <a:p>
            <a:pPr>
              <a:lnSpc>
                <a:spcPct val="80000"/>
              </a:lnSpc>
            </a:pPr>
            <a:endParaRPr lang="en-US" sz="2000" dirty="0" smtClean="0"/>
          </a:p>
          <a:p>
            <a:pPr>
              <a:lnSpc>
                <a:spcPct val="80000"/>
              </a:lnSpc>
            </a:pPr>
            <a:r>
              <a:rPr lang="en-US" sz="2000" dirty="0" smtClean="0"/>
              <a:t>Changes </a:t>
            </a:r>
            <a:r>
              <a:rPr lang="en-US" sz="2000" dirty="0"/>
              <a:t>in dividends convey information</a:t>
            </a:r>
          </a:p>
          <a:p>
            <a:pPr lvl="1">
              <a:lnSpc>
                <a:spcPct val="80000"/>
              </a:lnSpc>
            </a:pPr>
            <a:r>
              <a:rPr lang="en-US" sz="2000" dirty="0"/>
              <a:t>Dividend increases</a:t>
            </a:r>
          </a:p>
          <a:p>
            <a:pPr lvl="2">
              <a:lnSpc>
                <a:spcPct val="80000"/>
              </a:lnSpc>
            </a:pPr>
            <a:r>
              <a:rPr lang="en-US" sz="2000" dirty="0"/>
              <a:t>Management believes it can be sustained</a:t>
            </a:r>
          </a:p>
          <a:p>
            <a:pPr lvl="2">
              <a:lnSpc>
                <a:spcPct val="80000"/>
              </a:lnSpc>
            </a:pPr>
            <a:r>
              <a:rPr lang="en-US" sz="2000" dirty="0"/>
              <a:t>Expectation of higher future dividends, increasing present value</a:t>
            </a:r>
          </a:p>
          <a:p>
            <a:pPr lvl="2">
              <a:lnSpc>
                <a:spcPct val="80000"/>
              </a:lnSpc>
            </a:pPr>
            <a:r>
              <a:rPr lang="en-US" sz="2000" dirty="0"/>
              <a:t>Signal of a healthy, growing </a:t>
            </a:r>
            <a:r>
              <a:rPr lang="en-US" sz="2000" dirty="0" smtClean="0"/>
              <a:t>firm</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Dividends and Signals</a:t>
            </a:r>
            <a:endParaRPr lang="en-US" sz="3200" dirty="0"/>
          </a:p>
        </p:txBody>
      </p:sp>
      <p:sp>
        <p:nvSpPr>
          <p:cNvPr id="3" name="Content Placeholder 2"/>
          <p:cNvSpPr>
            <a:spLocks noGrp="1"/>
          </p:cNvSpPr>
          <p:nvPr>
            <p:ph idx="1"/>
          </p:nvPr>
        </p:nvSpPr>
        <p:spPr/>
        <p:txBody>
          <a:bodyPr/>
          <a:lstStyle/>
          <a:p>
            <a:pPr lvl="1">
              <a:lnSpc>
                <a:spcPct val="80000"/>
              </a:lnSpc>
            </a:pPr>
            <a:r>
              <a:rPr lang="en-US" sz="2000" dirty="0" smtClean="0"/>
              <a:t>Dividend decreases</a:t>
            </a:r>
          </a:p>
          <a:p>
            <a:pPr lvl="2">
              <a:lnSpc>
                <a:spcPct val="80000"/>
              </a:lnSpc>
            </a:pPr>
            <a:r>
              <a:rPr lang="en-US" sz="2000" dirty="0" smtClean="0"/>
              <a:t>Management believes it can no longer sustain the current level of dividends</a:t>
            </a:r>
          </a:p>
          <a:p>
            <a:pPr lvl="2">
              <a:lnSpc>
                <a:spcPct val="80000"/>
              </a:lnSpc>
            </a:pPr>
            <a:r>
              <a:rPr lang="en-US" sz="2000" dirty="0" smtClean="0"/>
              <a:t>Expectation of lower dividends indefinitely; decreasing present value</a:t>
            </a:r>
          </a:p>
          <a:p>
            <a:pPr lvl="2">
              <a:lnSpc>
                <a:spcPct val="80000"/>
              </a:lnSpc>
            </a:pPr>
            <a:r>
              <a:rPr lang="en-US" sz="2000" dirty="0" smtClean="0"/>
              <a:t>Signal of a firm that is having financial difficulties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r>
              <a:rPr lang="en-US" sz="3200" dirty="0"/>
              <a:t>Clientele Effect</a:t>
            </a:r>
          </a:p>
        </p:txBody>
      </p:sp>
      <p:sp>
        <p:nvSpPr>
          <p:cNvPr id="17411" name="Rectangle 3"/>
          <p:cNvSpPr>
            <a:spLocks noGrp="1" noChangeArrowheads="1"/>
          </p:cNvSpPr>
          <p:nvPr>
            <p:ph type="body" idx="1"/>
          </p:nvPr>
        </p:nvSpPr>
        <p:spPr/>
        <p:txBody>
          <a:bodyPr>
            <a:normAutofit/>
          </a:bodyPr>
          <a:lstStyle/>
          <a:p>
            <a:pPr algn="just"/>
            <a:r>
              <a:rPr lang="en-US" sz="2000" dirty="0"/>
              <a:t>Some investors prefer low dividend payouts and will buy stock in those companies that offer low dividend payouts</a:t>
            </a:r>
          </a:p>
          <a:p>
            <a:pPr algn="just"/>
            <a:endParaRPr lang="en-US" sz="2000" dirty="0" smtClean="0"/>
          </a:p>
          <a:p>
            <a:pPr algn="just"/>
            <a:r>
              <a:rPr lang="en-US" sz="2000" dirty="0" smtClean="0"/>
              <a:t>Some </a:t>
            </a:r>
            <a:r>
              <a:rPr lang="en-US" sz="2000" dirty="0"/>
              <a:t>investors prefer high dividend payouts and will buy stock in those companies that offer high dividend </a:t>
            </a:r>
            <a:r>
              <a:rPr lang="en-US" sz="2000" dirty="0" smtClean="0"/>
              <a:t>payouts</a:t>
            </a:r>
          </a:p>
          <a:p>
            <a:pPr algn="just"/>
            <a:endParaRPr lang="en-US" sz="2000" dirty="0" smtClean="0"/>
          </a:p>
          <a:p>
            <a:r>
              <a:rPr lang="en-US" sz="2000" dirty="0" smtClean="0"/>
              <a:t>The company can influence its cliental by way of its dividend policy, it can lead to the following advantages:</a:t>
            </a:r>
          </a:p>
          <a:p>
            <a:pPr>
              <a:buNone/>
            </a:pPr>
            <a:r>
              <a:rPr lang="en-US" sz="2000" dirty="0" smtClean="0"/>
              <a:t>	- Attracts high profile clients</a:t>
            </a:r>
          </a:p>
          <a:p>
            <a:pPr>
              <a:buNone/>
            </a:pPr>
            <a:r>
              <a:rPr lang="en-US" sz="2000" dirty="0" smtClean="0"/>
              <a:t>	- Resist takeovers if there are large corporate entities who have invested for long term strategic purposes rather than for short term profit making</a:t>
            </a:r>
          </a:p>
          <a:p>
            <a:pPr algn="just"/>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7411">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anim calcmode="lin" valueType="num">
                                      <p:cBhvr additive="base">
                                        <p:cTn id="13" dur="500" fill="hold"/>
                                        <p:tgtEl>
                                          <p:spTgt spid="17411">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7411">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7411">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7411">
                                            <p:txEl>
                                              <p:pRg st="4" end="4"/>
                                            </p:txEl>
                                          </p:spTgt>
                                        </p:tgtEl>
                                        <p:attrNameLst>
                                          <p:attrName>style.visibility</p:attrName>
                                        </p:attrNameLst>
                                      </p:cBhvr>
                                      <p:to>
                                        <p:strVal val="visible"/>
                                      </p:to>
                                    </p:set>
                                    <p:anim calcmode="lin" valueType="num">
                                      <p:cBhvr additive="base">
                                        <p:cTn id="19" dur="500" fill="hold"/>
                                        <p:tgtEl>
                                          <p:spTgt spid="17411">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7411">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7411">
                                            <p:txEl>
                                              <p:pRg st="4" end="4"/>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7411">
                                            <p:txEl>
                                              <p:pRg st="5" end="5"/>
                                            </p:txEl>
                                          </p:spTgt>
                                        </p:tgtEl>
                                        <p:attrNameLst>
                                          <p:attrName>style.visibility</p:attrName>
                                        </p:attrNameLst>
                                      </p:cBhvr>
                                      <p:to>
                                        <p:strVal val="visible"/>
                                      </p:to>
                                    </p:set>
                                    <p:anim calcmode="lin" valueType="num">
                                      <p:cBhvr additive="base">
                                        <p:cTn id="25" dur="500" fill="hold"/>
                                        <p:tgtEl>
                                          <p:spTgt spid="17411">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7411">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7411">
                                            <p:txEl>
                                              <p:pRg st="5" end="5"/>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7411">
                                            <p:txEl>
                                              <p:pRg st="6" end="6"/>
                                            </p:txEl>
                                          </p:spTgt>
                                        </p:tgtEl>
                                        <p:attrNameLst>
                                          <p:attrName>style.visibility</p:attrName>
                                        </p:attrNameLst>
                                      </p:cBhvr>
                                      <p:to>
                                        <p:strVal val="visible"/>
                                      </p:to>
                                    </p:set>
                                    <p:anim calcmode="lin" valueType="num">
                                      <p:cBhvr additive="base">
                                        <p:cTn id="31" dur="500" fill="hold"/>
                                        <p:tgtEl>
                                          <p:spTgt spid="174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7411">
                                            <p:txEl>
                                              <p:pRg st="6" end="6"/>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7411">
                                            <p:txEl>
                                              <p:pRg st="6" end="6"/>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Clientele Effect</a:t>
            </a:r>
            <a:endParaRPr lang="en-US" sz="3200" dirty="0"/>
          </a:p>
        </p:txBody>
      </p:sp>
      <p:sp>
        <p:nvSpPr>
          <p:cNvPr id="3" name="Content Placeholder 2"/>
          <p:cNvSpPr>
            <a:spLocks noGrp="1"/>
          </p:cNvSpPr>
          <p:nvPr>
            <p:ph idx="1"/>
          </p:nvPr>
        </p:nvSpPr>
        <p:spPr>
          <a:xfrm>
            <a:off x="457200" y="1600201"/>
            <a:ext cx="8229600" cy="1219200"/>
          </a:xfrm>
        </p:spPr>
        <p:txBody>
          <a:bodyPr>
            <a:normAutofit/>
          </a:bodyPr>
          <a:lstStyle/>
          <a:p>
            <a:pPr>
              <a:buNone/>
            </a:pPr>
            <a:r>
              <a:rPr lang="en-US" sz="2000" dirty="0" smtClean="0"/>
              <a:t>Cliental Effect: A shareholder makes gain in two ways </a:t>
            </a:r>
          </a:p>
          <a:p>
            <a:pPr lvl="1">
              <a:buNone/>
            </a:pPr>
            <a:r>
              <a:rPr lang="en-US" sz="2000" dirty="0" smtClean="0"/>
              <a:t>-	Dividend</a:t>
            </a:r>
          </a:p>
          <a:p>
            <a:pPr lvl="1">
              <a:buFontTx/>
              <a:buChar char="-"/>
            </a:pPr>
            <a:r>
              <a:rPr lang="en-US" sz="2000" dirty="0" smtClean="0"/>
              <a:t>Capital Gain</a:t>
            </a:r>
          </a:p>
          <a:p>
            <a:pPr lvl="1">
              <a:buFontTx/>
              <a:buChar char="-"/>
            </a:pPr>
            <a:endParaRPr lang="en-US" sz="2000" dirty="0" smtClean="0"/>
          </a:p>
          <a:p>
            <a:pPr lvl="1">
              <a:buFontTx/>
              <a:buChar char="-"/>
            </a:pPr>
            <a:endParaRPr lang="en-US" sz="2000" dirty="0" smtClean="0"/>
          </a:p>
          <a:p>
            <a:pPr lvl="1">
              <a:buFontTx/>
              <a:buChar char="-"/>
            </a:pPr>
            <a:endParaRPr lang="en-US" sz="2000" dirty="0" smtClean="0"/>
          </a:p>
        </p:txBody>
      </p:sp>
      <p:sp>
        <p:nvSpPr>
          <p:cNvPr id="5" name="Content Placeholder 2"/>
          <p:cNvSpPr txBox="1">
            <a:spLocks/>
          </p:cNvSpPr>
          <p:nvPr/>
        </p:nvSpPr>
        <p:spPr>
          <a:xfrm>
            <a:off x="609600" y="3810000"/>
            <a:ext cx="8229600" cy="1219200"/>
          </a:xfrm>
          <a:prstGeom prst="rect">
            <a:avLst/>
          </a:prstGeom>
        </p:spPr>
        <p:txBody>
          <a:bodyPr vert="horz" lIns="91440" tIns="45720" rIns="91440" bIns="45720" rtlCol="0">
            <a:normAutofit/>
          </a:bodyPr>
          <a:lstStyle/>
          <a:p>
            <a:pPr marL="742950" marR="0" lvl="1" indent="-285750" algn="l" defTabSz="914400" rtl="0" eaLnBrk="1" fontAlgn="auto" latinLnBrk="0" hangingPunct="1">
              <a:lnSpc>
                <a:spcPct val="100000"/>
              </a:lnSpc>
              <a:spcBef>
                <a:spcPct val="20000"/>
              </a:spcBef>
              <a:spcAft>
                <a:spcPts val="0"/>
              </a:spcAft>
              <a:buClrTx/>
              <a:buSzTx/>
              <a:buFontTx/>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Tx/>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Tx/>
              <a:buChar char="-"/>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027" name="Picture 3"/>
          <p:cNvPicPr>
            <a:picLocks noChangeAspect="1" noChangeArrowheads="1"/>
          </p:cNvPicPr>
          <p:nvPr/>
        </p:nvPicPr>
        <p:blipFill>
          <a:blip r:embed="rId2"/>
          <a:srcRect/>
          <a:stretch>
            <a:fillRect/>
          </a:stretch>
        </p:blipFill>
        <p:spPr bwMode="auto">
          <a:xfrm>
            <a:off x="838200" y="3048000"/>
            <a:ext cx="60198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r>
              <a:rPr lang="en-US" sz="3200" dirty="0"/>
              <a:t>Implications of the Clientele Effect</a:t>
            </a:r>
          </a:p>
        </p:txBody>
      </p:sp>
      <p:sp>
        <p:nvSpPr>
          <p:cNvPr id="15363" name="Rectangle 3"/>
          <p:cNvSpPr>
            <a:spLocks noGrp="1" noChangeArrowheads="1"/>
          </p:cNvSpPr>
          <p:nvPr>
            <p:ph type="body" idx="1"/>
          </p:nvPr>
        </p:nvSpPr>
        <p:spPr/>
        <p:txBody>
          <a:bodyPr>
            <a:normAutofit/>
          </a:bodyPr>
          <a:lstStyle/>
          <a:p>
            <a:r>
              <a:rPr lang="en-US" sz="2000" dirty="0"/>
              <a:t>What do you think will happen if a firm changes its policy from a high payout to a low payout?</a:t>
            </a:r>
          </a:p>
          <a:p>
            <a:endParaRPr lang="en-US" sz="2000" dirty="0" smtClean="0"/>
          </a:p>
          <a:p>
            <a:r>
              <a:rPr lang="en-US" sz="2000" dirty="0" smtClean="0"/>
              <a:t>What </a:t>
            </a:r>
            <a:r>
              <a:rPr lang="en-US" sz="2000" dirty="0"/>
              <a:t>do you think will happen if a firm changes its policy from a low payout to a high payout?</a:t>
            </a:r>
          </a:p>
          <a:p>
            <a:endParaRPr lang="en-US" sz="2000" dirty="0" smtClean="0"/>
          </a:p>
          <a:p>
            <a:r>
              <a:rPr lang="en-US" sz="2000" dirty="0" smtClean="0"/>
              <a:t>If </a:t>
            </a:r>
            <a:r>
              <a:rPr lang="en-US" sz="2000" dirty="0"/>
              <a:t>this is the case, does dividend POLICY matter?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536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 calcmode="lin" valueType="num">
                                      <p:cBhvr additive="base">
                                        <p:cTn id="13" dur="500" fill="hold"/>
                                        <p:tgtEl>
                                          <p:spTgt spid="1536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363">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5363">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anim calcmode="lin" valueType="num">
                                      <p:cBhvr additive="base">
                                        <p:cTn id="19" dur="500" fill="hold"/>
                                        <p:tgtEl>
                                          <p:spTgt spid="1536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5363">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15363">
                                            <p:txEl>
                                              <p:pRg st="4" end="4"/>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r>
              <a:rPr lang="en-US" sz="3200" dirty="0"/>
              <a:t>Dividend Policy in Practice</a:t>
            </a:r>
          </a:p>
        </p:txBody>
      </p:sp>
      <p:sp>
        <p:nvSpPr>
          <p:cNvPr id="20483" name="Rectangle 3"/>
          <p:cNvSpPr>
            <a:spLocks noGrp="1" noChangeArrowheads="1"/>
          </p:cNvSpPr>
          <p:nvPr>
            <p:ph type="body" idx="1"/>
          </p:nvPr>
        </p:nvSpPr>
        <p:spPr/>
        <p:txBody>
          <a:bodyPr>
            <a:normAutofit/>
          </a:bodyPr>
          <a:lstStyle/>
          <a:p>
            <a:r>
              <a:rPr lang="en-US" sz="2400" dirty="0"/>
              <a:t>Residual dividend policy</a:t>
            </a:r>
          </a:p>
          <a:p>
            <a:endParaRPr lang="en-US" sz="2400" dirty="0" smtClean="0"/>
          </a:p>
          <a:p>
            <a:r>
              <a:rPr lang="en-US" sz="2400" dirty="0" smtClean="0"/>
              <a:t>Constant </a:t>
            </a:r>
            <a:r>
              <a:rPr lang="en-US" sz="2400" dirty="0"/>
              <a:t>growth dividend policy – dividends increased at a constant rate each year</a:t>
            </a:r>
          </a:p>
          <a:p>
            <a:endParaRPr lang="en-US" sz="2400" dirty="0" smtClean="0"/>
          </a:p>
          <a:p>
            <a:r>
              <a:rPr lang="en-US" sz="2400" dirty="0" smtClean="0"/>
              <a:t>Constant </a:t>
            </a:r>
            <a:r>
              <a:rPr lang="en-US" sz="2400" dirty="0"/>
              <a:t>payout ratio – pay a constant percent of earnings each year</a:t>
            </a:r>
          </a:p>
          <a:p>
            <a:endParaRPr lang="en-US" sz="2400" dirty="0" smtClean="0"/>
          </a:p>
          <a:p>
            <a:r>
              <a:rPr lang="en-US" sz="2400" dirty="0" smtClean="0"/>
              <a:t>Compromise </a:t>
            </a:r>
            <a:r>
              <a:rPr lang="en-US" sz="2400" dirty="0"/>
              <a:t>dividend policy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048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anim calcmode="lin" valueType="num">
                                      <p:cBhvr additive="base">
                                        <p:cTn id="13" dur="500" fill="hold"/>
                                        <p:tgtEl>
                                          <p:spTgt spid="2048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0483">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0483">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anim calcmode="lin" valueType="num">
                                      <p:cBhvr additive="base">
                                        <p:cTn id="19" dur="500" fill="hold"/>
                                        <p:tgtEl>
                                          <p:spTgt spid="20483">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0483">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0483">
                                            <p:txEl>
                                              <p:pRg st="4" end="4"/>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483">
                                            <p:txEl>
                                              <p:pRg st="6" end="6"/>
                                            </p:txEl>
                                          </p:spTgt>
                                        </p:tgtEl>
                                        <p:attrNameLst>
                                          <p:attrName>style.visibility</p:attrName>
                                        </p:attrNameLst>
                                      </p:cBhvr>
                                      <p:to>
                                        <p:strVal val="visible"/>
                                      </p:to>
                                    </p:set>
                                    <p:anim calcmode="lin" valueType="num">
                                      <p:cBhvr additive="base">
                                        <p:cTn id="25" dur="500" fill="hold"/>
                                        <p:tgtEl>
                                          <p:spTgt spid="20483">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0483">
                                            <p:txEl>
                                              <p:pRg st="6" end="6"/>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0483">
                                            <p:txEl>
                                              <p:pRg st="6" end="6"/>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Residual Dividend Policy</a:t>
            </a:r>
          </a:p>
        </p:txBody>
      </p:sp>
      <p:sp>
        <p:nvSpPr>
          <p:cNvPr id="22531" name="Rectangle 3"/>
          <p:cNvSpPr>
            <a:spLocks noGrp="1" noChangeArrowheads="1"/>
          </p:cNvSpPr>
          <p:nvPr>
            <p:ph type="body" idx="1"/>
          </p:nvPr>
        </p:nvSpPr>
        <p:spPr>
          <a:xfrm>
            <a:off x="815975" y="1447800"/>
            <a:ext cx="8020050" cy="4530725"/>
          </a:xfrm>
        </p:spPr>
        <p:txBody>
          <a:bodyPr>
            <a:normAutofit lnSpcReduction="10000"/>
          </a:bodyPr>
          <a:lstStyle/>
          <a:p>
            <a:pPr>
              <a:lnSpc>
                <a:spcPct val="90000"/>
              </a:lnSpc>
            </a:pPr>
            <a:r>
              <a:rPr lang="en-US" sz="3200"/>
              <a:t>Determine capital budget</a:t>
            </a:r>
          </a:p>
          <a:p>
            <a:pPr>
              <a:lnSpc>
                <a:spcPct val="90000"/>
              </a:lnSpc>
            </a:pPr>
            <a:r>
              <a:rPr lang="en-US" sz="3200"/>
              <a:t>Determine target capital structure</a:t>
            </a:r>
          </a:p>
          <a:p>
            <a:pPr>
              <a:lnSpc>
                <a:spcPct val="90000"/>
              </a:lnSpc>
            </a:pPr>
            <a:r>
              <a:rPr lang="en-US" sz="3200"/>
              <a:t>Finance investments with a combination of debt and equity in line with the target capital structure</a:t>
            </a:r>
          </a:p>
          <a:p>
            <a:pPr lvl="1">
              <a:lnSpc>
                <a:spcPct val="90000"/>
              </a:lnSpc>
            </a:pPr>
            <a:r>
              <a:rPr lang="en-US" sz="2800"/>
              <a:t>Remember that retained earnings are equity</a:t>
            </a:r>
          </a:p>
          <a:p>
            <a:pPr lvl="1">
              <a:lnSpc>
                <a:spcPct val="90000"/>
              </a:lnSpc>
            </a:pPr>
            <a:r>
              <a:rPr lang="en-US" sz="2800"/>
              <a:t>If additional equity is needed, issue new shares</a:t>
            </a:r>
          </a:p>
          <a:p>
            <a:pPr>
              <a:lnSpc>
                <a:spcPct val="90000"/>
              </a:lnSpc>
            </a:pPr>
            <a:r>
              <a:rPr lang="en-US" sz="3200"/>
              <a:t>If there are excess earnings, then pay the remainder out in dividends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2531">
                                            <p:txEl>
                                              <p:pRg st="5" end="5"/>
                                            </p:txEl>
                                          </p:spTgt>
                                        </p:tgtEl>
                                        <p:attrNameLst>
                                          <p:attrName>style.visibility</p:attrName>
                                        </p:attrNameLst>
                                      </p:cBhvr>
                                      <p:to>
                                        <p:strVal val="visible"/>
                                      </p:to>
                                    </p:set>
                                    <p:anim calcmode="lin" valueType="num">
                                      <p:cBhvr additive="base">
                                        <p:cTn id="37"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2531">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2531">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bldLvl="2"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r>
              <a:rPr lang="en-US"/>
              <a:t>Example – Residual Dividend Policy</a:t>
            </a:r>
          </a:p>
        </p:txBody>
      </p:sp>
      <p:sp>
        <p:nvSpPr>
          <p:cNvPr id="23555" name="Rectangle 3"/>
          <p:cNvSpPr>
            <a:spLocks noGrp="1" noChangeArrowheads="1"/>
          </p:cNvSpPr>
          <p:nvPr>
            <p:ph type="body" idx="1"/>
          </p:nvPr>
        </p:nvSpPr>
        <p:spPr>
          <a:xfrm>
            <a:off x="815975" y="1717675"/>
            <a:ext cx="8020050" cy="4530725"/>
          </a:xfrm>
        </p:spPr>
        <p:txBody>
          <a:bodyPr>
            <a:normAutofit lnSpcReduction="10000"/>
          </a:bodyPr>
          <a:lstStyle/>
          <a:p>
            <a:r>
              <a:rPr lang="en-US" sz="3200"/>
              <a:t>Given</a:t>
            </a:r>
          </a:p>
          <a:p>
            <a:pPr lvl="1"/>
            <a:r>
              <a:rPr lang="en-US" sz="2800"/>
              <a:t>Need $5 million for new investments</a:t>
            </a:r>
          </a:p>
          <a:p>
            <a:pPr lvl="1"/>
            <a:r>
              <a:rPr lang="en-US" sz="2800"/>
              <a:t>Target capital structure: D/E = 2/3</a:t>
            </a:r>
          </a:p>
          <a:p>
            <a:pPr lvl="1"/>
            <a:r>
              <a:rPr lang="en-US" sz="2800"/>
              <a:t>Net Income = $4 million</a:t>
            </a:r>
          </a:p>
          <a:p>
            <a:r>
              <a:rPr lang="en-US" sz="3200"/>
              <a:t>Finding dividend</a:t>
            </a:r>
          </a:p>
          <a:p>
            <a:pPr lvl="1"/>
            <a:r>
              <a:rPr lang="en-US" sz="2800"/>
              <a:t>40% financed with debt (2 million)</a:t>
            </a:r>
          </a:p>
          <a:p>
            <a:pPr lvl="1"/>
            <a:r>
              <a:rPr lang="en-US" sz="2800"/>
              <a:t>60% financed with equity (3 million)</a:t>
            </a:r>
          </a:p>
          <a:p>
            <a:pPr lvl="1"/>
            <a:r>
              <a:rPr lang="en-US" sz="2800"/>
              <a:t>NI – equity financing = $1 million, paid out as dividends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 calcmode="lin" valueType="num">
                                      <p:cBhvr additive="base">
                                        <p:cTn id="7" dur="500" fill="hold"/>
                                        <p:tgtEl>
                                          <p:spTgt spid="235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3555">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3555">
                                            <p:txEl>
                                              <p:pRg st="1" end="1"/>
                                            </p:txEl>
                                          </p:spTgt>
                                        </p:tgtEl>
                                        <p:attrNameLst>
                                          <p:attrName>style.visibility</p:attrName>
                                        </p:attrNameLst>
                                      </p:cBhvr>
                                      <p:to>
                                        <p:strVal val="visible"/>
                                      </p:to>
                                    </p:set>
                                    <p:anim calcmode="lin" valueType="num">
                                      <p:cBhvr additive="base">
                                        <p:cTn id="13" dur="500" fill="hold"/>
                                        <p:tgtEl>
                                          <p:spTgt spid="235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3555">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3555">
                                            <p:txEl>
                                              <p:pRg st="2" end="2"/>
                                            </p:txEl>
                                          </p:spTgt>
                                        </p:tgtEl>
                                        <p:attrNameLst>
                                          <p:attrName>style.visibility</p:attrName>
                                        </p:attrNameLst>
                                      </p:cBhvr>
                                      <p:to>
                                        <p:strVal val="visible"/>
                                      </p:to>
                                    </p:set>
                                    <p:anim calcmode="lin" valueType="num">
                                      <p:cBhvr additive="base">
                                        <p:cTn id="19" dur="500" fill="hold"/>
                                        <p:tgtEl>
                                          <p:spTgt spid="235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3555">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3555">
                                            <p:txEl>
                                              <p:pRg st="3" end="3"/>
                                            </p:txEl>
                                          </p:spTgt>
                                        </p:tgtEl>
                                        <p:attrNameLst>
                                          <p:attrName>style.visibility</p:attrName>
                                        </p:attrNameLst>
                                      </p:cBhvr>
                                      <p:to>
                                        <p:strVal val="visible"/>
                                      </p:to>
                                    </p:set>
                                    <p:anim calcmode="lin" valueType="num">
                                      <p:cBhvr additive="base">
                                        <p:cTn id="25" dur="500" fill="hold"/>
                                        <p:tgtEl>
                                          <p:spTgt spid="2355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3555">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555">
                                            <p:txEl>
                                              <p:pRg st="4" end="4"/>
                                            </p:txEl>
                                          </p:spTgt>
                                        </p:tgtEl>
                                        <p:attrNameLst>
                                          <p:attrName>style.visibility</p:attrName>
                                        </p:attrNameLst>
                                      </p:cBhvr>
                                      <p:to>
                                        <p:strVal val="visible"/>
                                      </p:to>
                                    </p:set>
                                    <p:anim calcmode="lin" valueType="num">
                                      <p:cBhvr additive="base">
                                        <p:cTn id="31" dur="500" fill="hold"/>
                                        <p:tgtEl>
                                          <p:spTgt spid="23555">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3555">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3555">
                                            <p:txEl>
                                              <p:pRg st="5" end="5"/>
                                            </p:txEl>
                                          </p:spTgt>
                                        </p:tgtEl>
                                        <p:attrNameLst>
                                          <p:attrName>style.visibility</p:attrName>
                                        </p:attrNameLst>
                                      </p:cBhvr>
                                      <p:to>
                                        <p:strVal val="visible"/>
                                      </p:to>
                                    </p:set>
                                    <p:anim calcmode="lin" valueType="num">
                                      <p:cBhvr additive="base">
                                        <p:cTn id="37" dur="500" fill="hold"/>
                                        <p:tgtEl>
                                          <p:spTgt spid="23555">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3555">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5" end="5"/>
                                            </p:txEl>
                                          </p:spTgt>
                                        </p:tgtEl>
                                        <p:attrNameLst>
                                          <p:attrName>ppt_c</p:attrName>
                                        </p:attrNameLst>
                                      </p:cBhvr>
                                      <p:to>
                                        <a:schemeClr val="tx2"/>
                                      </p:to>
                                    </p:animClr>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3555">
                                            <p:txEl>
                                              <p:pRg st="6" end="6"/>
                                            </p:txEl>
                                          </p:spTgt>
                                        </p:tgtEl>
                                        <p:attrNameLst>
                                          <p:attrName>style.visibility</p:attrName>
                                        </p:attrNameLst>
                                      </p:cBhvr>
                                      <p:to>
                                        <p:strVal val="visible"/>
                                      </p:to>
                                    </p:set>
                                    <p:anim calcmode="lin" valueType="num">
                                      <p:cBhvr additive="base">
                                        <p:cTn id="43" dur="500" fill="hold"/>
                                        <p:tgtEl>
                                          <p:spTgt spid="23555">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3555">
                                            <p:txEl>
                                              <p:pRg st="6" end="6"/>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6" end="6"/>
                                            </p:txEl>
                                          </p:spTgt>
                                        </p:tgtEl>
                                        <p:attrNameLst>
                                          <p:attrName>ppt_c</p:attrName>
                                        </p:attrNameLst>
                                      </p:cBhvr>
                                      <p:to>
                                        <a:schemeClr val="tx2"/>
                                      </p:to>
                                    </p:animClr>
                                  </p:sub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23555">
                                            <p:txEl>
                                              <p:pRg st="7" end="7"/>
                                            </p:txEl>
                                          </p:spTgt>
                                        </p:tgtEl>
                                        <p:attrNameLst>
                                          <p:attrName>style.visibility</p:attrName>
                                        </p:attrNameLst>
                                      </p:cBhvr>
                                      <p:to>
                                        <p:strVal val="visible"/>
                                      </p:to>
                                    </p:set>
                                    <p:anim calcmode="lin" valueType="num">
                                      <p:cBhvr additive="base">
                                        <p:cTn id="49" dur="500" fill="hold"/>
                                        <p:tgtEl>
                                          <p:spTgt spid="23555">
                                            <p:txEl>
                                              <p:pRg st="7" end="7"/>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23555">
                                            <p:txEl>
                                              <p:pRg st="7" end="7"/>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3555">
                                            <p:txEl>
                                              <p:pRg st="7" end="7"/>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bldLvl="2"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Dividend Stability</a:t>
            </a:r>
            <a:endParaRPr lang="en-US" dirty="0"/>
          </a:p>
        </p:txBody>
      </p:sp>
      <p:sp>
        <p:nvSpPr>
          <p:cNvPr id="3" name="Content Placeholder 2"/>
          <p:cNvSpPr>
            <a:spLocks noGrp="1"/>
          </p:cNvSpPr>
          <p:nvPr>
            <p:ph idx="1"/>
          </p:nvPr>
        </p:nvSpPr>
        <p:spPr/>
        <p:txBody>
          <a:bodyPr/>
          <a:lstStyle/>
          <a:p>
            <a:r>
              <a:rPr lang="en-CA" dirty="0" smtClean="0"/>
              <a:t>Cyclical dividend policy – dividend is a fixed fraction of earnings</a:t>
            </a:r>
          </a:p>
          <a:p>
            <a:pPr>
              <a:buNone/>
            </a:pPr>
            <a:endParaRPr lang="en-CA" dirty="0" smtClean="0"/>
          </a:p>
          <a:p>
            <a:pPr>
              <a:buNone/>
            </a:pPr>
            <a:endParaRPr lang="en-CA" dirty="0" smtClean="0"/>
          </a:p>
          <a:p>
            <a:r>
              <a:rPr lang="en-CA" dirty="0" smtClean="0"/>
              <a:t>Stable dividend policy – all dividend payments are equal</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Compromise Dividend Policy</a:t>
            </a:r>
          </a:p>
        </p:txBody>
      </p:sp>
      <p:sp>
        <p:nvSpPr>
          <p:cNvPr id="25603" name="Rectangle 3"/>
          <p:cNvSpPr>
            <a:spLocks noGrp="1" noChangeArrowheads="1"/>
          </p:cNvSpPr>
          <p:nvPr>
            <p:ph type="body" idx="1"/>
          </p:nvPr>
        </p:nvSpPr>
        <p:spPr/>
        <p:txBody>
          <a:bodyPr>
            <a:normAutofit lnSpcReduction="10000"/>
          </a:bodyPr>
          <a:lstStyle/>
          <a:p>
            <a:r>
              <a:rPr lang="en-US" sz="3200"/>
              <a:t>Goals, ranked in order of importance</a:t>
            </a:r>
          </a:p>
          <a:p>
            <a:pPr lvl="1"/>
            <a:r>
              <a:rPr lang="en-US" sz="2800"/>
              <a:t>Avoid cutting back on positive NPV projects to pay a dividend</a:t>
            </a:r>
          </a:p>
          <a:p>
            <a:pPr lvl="1"/>
            <a:r>
              <a:rPr lang="en-US" sz="2800"/>
              <a:t>Avoid dividend cuts</a:t>
            </a:r>
          </a:p>
          <a:p>
            <a:pPr lvl="1"/>
            <a:r>
              <a:rPr lang="en-US" sz="2800"/>
              <a:t>Avoid the need to sell equity</a:t>
            </a:r>
          </a:p>
          <a:p>
            <a:pPr lvl="1"/>
            <a:r>
              <a:rPr lang="en-US" sz="2800"/>
              <a:t>Maintain a target debt/equity ratio</a:t>
            </a:r>
          </a:p>
          <a:p>
            <a:pPr lvl="1"/>
            <a:r>
              <a:rPr lang="en-US" sz="2800"/>
              <a:t>Maintain a target dividend payout ratio</a:t>
            </a:r>
          </a:p>
          <a:p>
            <a:r>
              <a:rPr lang="en-US" sz="3200"/>
              <a:t>Companies want to accept positive NPV projects, while avoiding negative signals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500" fill="hold"/>
                                        <p:tgtEl>
                                          <p:spTgt spid="25603">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25603">
                                            <p:txEl>
                                              <p:pRg st="4" end="4"/>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500" fill="hold"/>
                                        <p:tgtEl>
                                          <p:spTgt spid="25603">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25603">
                                            <p:txEl>
                                              <p:pRg st="5" end="5"/>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5" end="5"/>
                                            </p:txEl>
                                          </p:spTgt>
                                        </p:tgtEl>
                                        <p:attrNameLst>
                                          <p:attrName>ppt_c</p:attrName>
                                        </p:attrNameLst>
                                      </p:cBhvr>
                                      <p:to>
                                        <a:schemeClr val="tx2"/>
                                      </p:to>
                                    </p:animClr>
                                  </p:sub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additive="base">
                                        <p:cTn id="43" dur="500" fill="hold"/>
                                        <p:tgtEl>
                                          <p:spTgt spid="25603">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25603">
                                            <p:txEl>
                                              <p:pRg st="6" end="6"/>
                                            </p:txEl>
                                          </p:spTgt>
                                        </p:tgtEl>
                                        <p:attrNameLst>
                                          <p:attrName>ppt_y</p:attrName>
                                        </p:attrNameLst>
                                      </p:cBhvr>
                                      <p:tavLst>
                                        <p:tav tm="0">
                                          <p:val>
                                            <p:strVal val="#ppt_y"/>
                                          </p:val>
                                        </p:tav>
                                        <p:tav tm="100000">
                                          <p:val>
                                            <p:strVal val="#ppt_y"/>
                                          </p:val>
                                        </p:tav>
                                      </p:tavLst>
                                    </p:anim>
                                  </p:childTnLst>
                                  <p:subTnLst>
                                    <p:animClr>
                                      <p:cBhvr override="childStyle">
                                        <p:cTn dur="1" fill="hold" display="0" masterRel="nextClick" afterEffect="1"/>
                                        <p:tgtEl>
                                          <p:spTgt spid="25603">
                                            <p:txEl>
                                              <p:pRg st="6" end="6"/>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bldLvl="2"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z="4000"/>
              <a:t>Alternatives to Paying a Dividend</a:t>
            </a:r>
          </a:p>
        </p:txBody>
      </p:sp>
      <p:sp>
        <p:nvSpPr>
          <p:cNvPr id="45059" name="Rectangle 3"/>
          <p:cNvSpPr>
            <a:spLocks noGrp="1" noChangeArrowheads="1"/>
          </p:cNvSpPr>
          <p:nvPr>
            <p:ph idx="1"/>
          </p:nvPr>
        </p:nvSpPr>
        <p:spPr/>
        <p:txBody>
          <a:bodyPr/>
          <a:lstStyle/>
          <a:p>
            <a:r>
              <a:rPr lang="en-US" dirty="0"/>
              <a:t>Select additional capital budgeting </a:t>
            </a:r>
            <a:r>
              <a:rPr lang="en-US" dirty="0" smtClean="0"/>
              <a:t>projects</a:t>
            </a:r>
          </a:p>
          <a:p>
            <a:endParaRPr lang="en-US" dirty="0"/>
          </a:p>
          <a:p>
            <a:r>
              <a:rPr lang="en-US" dirty="0"/>
              <a:t>Repurchase </a:t>
            </a:r>
            <a:r>
              <a:rPr lang="en-US" dirty="0" smtClean="0"/>
              <a:t>shares</a:t>
            </a:r>
          </a:p>
          <a:p>
            <a:endParaRPr lang="en-US" dirty="0"/>
          </a:p>
          <a:p>
            <a:r>
              <a:rPr lang="en-US" dirty="0"/>
              <a:t>Acquire other </a:t>
            </a:r>
            <a:r>
              <a:rPr lang="en-US" dirty="0" smtClean="0"/>
              <a:t>companies</a:t>
            </a:r>
          </a:p>
          <a:p>
            <a:endParaRPr lang="en-US" dirty="0"/>
          </a:p>
          <a:p>
            <a:r>
              <a:rPr lang="en-US" dirty="0"/>
              <a:t>Purchase financial assets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dirty="0"/>
              <a:t>Stock </a:t>
            </a:r>
            <a:r>
              <a:rPr lang="en-US" dirty="0" smtClean="0"/>
              <a:t>Repurchase</a:t>
            </a:r>
            <a:endParaRPr lang="en-US" dirty="0"/>
          </a:p>
        </p:txBody>
      </p:sp>
      <p:sp>
        <p:nvSpPr>
          <p:cNvPr id="26627" name="Rectangle 3"/>
          <p:cNvSpPr>
            <a:spLocks noGrp="1" noChangeArrowheads="1"/>
          </p:cNvSpPr>
          <p:nvPr>
            <p:ph idx="1"/>
          </p:nvPr>
        </p:nvSpPr>
        <p:spPr/>
        <p:txBody>
          <a:bodyPr>
            <a:normAutofit/>
          </a:bodyPr>
          <a:lstStyle/>
          <a:p>
            <a:pPr>
              <a:lnSpc>
                <a:spcPct val="90000"/>
              </a:lnSpc>
            </a:pPr>
            <a:r>
              <a:rPr lang="en-US" dirty="0"/>
              <a:t>Company buys back its own shares of </a:t>
            </a:r>
            <a:r>
              <a:rPr lang="en-US" dirty="0" smtClean="0"/>
              <a:t>stock</a:t>
            </a:r>
          </a:p>
          <a:p>
            <a:pPr>
              <a:lnSpc>
                <a:spcPct val="90000"/>
              </a:lnSpc>
            </a:pPr>
            <a:endParaRPr lang="en-US" dirty="0"/>
          </a:p>
          <a:p>
            <a:pPr>
              <a:lnSpc>
                <a:spcPct val="90000"/>
              </a:lnSpc>
            </a:pPr>
            <a:r>
              <a:rPr lang="en-US" dirty="0" smtClean="0"/>
              <a:t>Similar </a:t>
            </a:r>
            <a:r>
              <a:rPr lang="en-US" dirty="0"/>
              <a:t>to a cash dividend in that it returns cash from the firm to the </a:t>
            </a:r>
            <a:r>
              <a:rPr lang="en-US" dirty="0" smtClean="0"/>
              <a:t>stockholders</a:t>
            </a:r>
          </a:p>
          <a:p>
            <a:pPr>
              <a:lnSpc>
                <a:spcPct val="90000"/>
              </a:lnSpc>
            </a:pPr>
            <a:endParaRPr lang="en-US" dirty="0"/>
          </a:p>
          <a:p>
            <a:pPr>
              <a:lnSpc>
                <a:spcPct val="90000"/>
              </a:lnSpc>
            </a:pPr>
            <a:r>
              <a:rPr lang="en-US" dirty="0" smtClean="0"/>
              <a:t>Another </a:t>
            </a:r>
            <a:r>
              <a:rPr lang="en-US" dirty="0"/>
              <a:t>argument for dividend policy irrelevance in the absence of taxes or other imperfections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7498080" cy="1143000"/>
          </a:xfrm>
        </p:spPr>
        <p:txBody>
          <a:bodyPr/>
          <a:lstStyle/>
          <a:p>
            <a:r>
              <a:rPr lang="en-US" dirty="0" smtClean="0"/>
              <a:t>Repurchase methods</a:t>
            </a:r>
            <a:endParaRPr lang="en-US" dirty="0"/>
          </a:p>
        </p:txBody>
      </p:sp>
      <p:sp>
        <p:nvSpPr>
          <p:cNvPr id="3" name="Content Placeholder 2"/>
          <p:cNvSpPr>
            <a:spLocks noGrp="1"/>
          </p:cNvSpPr>
          <p:nvPr>
            <p:ph idx="1"/>
          </p:nvPr>
        </p:nvSpPr>
        <p:spPr>
          <a:xfrm>
            <a:off x="1066800" y="1143000"/>
            <a:ext cx="7866888" cy="5105400"/>
          </a:xfrm>
        </p:spPr>
        <p:txBody>
          <a:bodyPr>
            <a:normAutofit fontScale="92500" lnSpcReduction="10000"/>
          </a:bodyPr>
          <a:lstStyle/>
          <a:p>
            <a:pPr marL="596646" indent="-514350">
              <a:buFont typeface="+mj-lt"/>
              <a:buAutoNum type="arabicPeriod"/>
            </a:pPr>
            <a:r>
              <a:rPr lang="en-US" dirty="0" smtClean="0"/>
              <a:t>Buy in the open market</a:t>
            </a:r>
          </a:p>
          <a:p>
            <a:pPr marL="596646" indent="-514350">
              <a:buFont typeface="+mj-lt"/>
              <a:buAutoNum type="arabicPeriod"/>
            </a:pPr>
            <a:endParaRPr lang="en-US" dirty="0" smtClean="0"/>
          </a:p>
          <a:p>
            <a:pPr marL="596646" indent="-514350">
              <a:buFont typeface="+mj-lt"/>
              <a:buAutoNum type="arabicPeriod"/>
            </a:pPr>
            <a:r>
              <a:rPr lang="en-US" dirty="0" smtClean="0"/>
              <a:t>Buy back a fixed number of shares at a fixed price – a company will make a tender offer to repurchase a specific number of shares, typically at a premium to the market price</a:t>
            </a:r>
          </a:p>
          <a:p>
            <a:pPr marL="596646" indent="-514350">
              <a:buFont typeface="+mj-lt"/>
              <a:buAutoNum type="arabicPeriod"/>
            </a:pPr>
            <a:endParaRPr lang="en-US" dirty="0" smtClean="0"/>
          </a:p>
          <a:p>
            <a:pPr marL="596646" indent="-514350">
              <a:buFont typeface="+mj-lt"/>
              <a:buAutoNum type="arabicPeriod"/>
            </a:pPr>
            <a:r>
              <a:rPr lang="en-US" dirty="0" smtClean="0"/>
              <a:t>Repurchase by direct negotiation – a company negotiates with the major shareholder to buy back its shares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066800" y="381000"/>
            <a:ext cx="8077200" cy="914400"/>
          </a:xfrm>
        </p:spPr>
        <p:txBody>
          <a:bodyPr>
            <a:noAutofit/>
          </a:bodyPr>
          <a:lstStyle/>
          <a:p>
            <a:r>
              <a:rPr lang="en-US" sz="3500" dirty="0"/>
              <a:t>Information Content of </a:t>
            </a:r>
            <a:r>
              <a:rPr lang="en-US" sz="3500" dirty="0" smtClean="0"/>
              <a:t>Stock Repurchases</a:t>
            </a:r>
            <a:endParaRPr lang="en-US" sz="3500" dirty="0"/>
          </a:p>
        </p:txBody>
      </p:sp>
      <p:sp>
        <p:nvSpPr>
          <p:cNvPr id="28675" name="Rectangle 3"/>
          <p:cNvSpPr>
            <a:spLocks noGrp="1" noChangeArrowheads="1"/>
          </p:cNvSpPr>
          <p:nvPr>
            <p:ph idx="1"/>
          </p:nvPr>
        </p:nvSpPr>
        <p:spPr/>
        <p:txBody>
          <a:bodyPr/>
          <a:lstStyle/>
          <a:p>
            <a:r>
              <a:rPr lang="en-US" dirty="0"/>
              <a:t>Stock repurchases sends a positive signal that management believes that the current price is low</a:t>
            </a:r>
          </a:p>
          <a:p>
            <a:r>
              <a:rPr lang="en-US" dirty="0"/>
              <a:t>Tender offers send a more positive signal than open market repurchases because the company is stating a specific price</a:t>
            </a:r>
          </a:p>
          <a:p>
            <a:r>
              <a:rPr lang="en-US" dirty="0"/>
              <a:t>The stock price often increases when repurchases are announced</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609600" y="685800"/>
            <a:ext cx="7924800" cy="838200"/>
          </a:xfrm>
          <a:prstGeom prst="rect">
            <a:avLst/>
          </a:prstGeom>
          <a:solidFill>
            <a:schemeClr val="accent1"/>
          </a:solidFill>
          <a:ln w="50800">
            <a:solidFill>
              <a:schemeClr val="accent2"/>
            </a:solidFill>
            <a:miter lim="800000"/>
            <a:headEnd/>
            <a:tailEnd/>
          </a:ln>
          <a:effectLst/>
        </p:spPr>
        <p:txBody>
          <a:bodyPr wrap="none" anchor="ctr"/>
          <a:lstStyle/>
          <a:p>
            <a:endParaRPr lang="en-US"/>
          </a:p>
        </p:txBody>
      </p:sp>
      <p:sp>
        <p:nvSpPr>
          <p:cNvPr id="55299" name="Rectangle 3"/>
          <p:cNvSpPr>
            <a:spLocks noGrp="1" noChangeArrowheads="1"/>
          </p:cNvSpPr>
          <p:nvPr>
            <p:ph type="title"/>
          </p:nvPr>
        </p:nvSpPr>
        <p:spPr>
          <a:xfrm>
            <a:off x="685800" y="762000"/>
            <a:ext cx="7772400" cy="685800"/>
          </a:xfrm>
          <a:noFill/>
          <a:ln/>
        </p:spPr>
        <p:txBody>
          <a:bodyPr>
            <a:normAutofit fontScale="90000"/>
          </a:bodyPr>
          <a:lstStyle/>
          <a:p>
            <a:r>
              <a:rPr lang="en-US">
                <a:solidFill>
                  <a:schemeClr val="bg2"/>
                </a:solidFill>
              </a:rPr>
              <a:t>Advantages of Repurchases</a:t>
            </a:r>
          </a:p>
        </p:txBody>
      </p:sp>
      <p:sp>
        <p:nvSpPr>
          <p:cNvPr id="55300" name="Rectangle 4"/>
          <p:cNvSpPr>
            <a:spLocks noGrp="1" noChangeArrowheads="1"/>
          </p:cNvSpPr>
          <p:nvPr>
            <p:ph type="body" idx="1"/>
          </p:nvPr>
        </p:nvSpPr>
        <p:spPr>
          <a:xfrm>
            <a:off x="685800" y="1695450"/>
            <a:ext cx="7620000" cy="4191000"/>
          </a:xfrm>
          <a:noFill/>
          <a:ln/>
        </p:spPr>
        <p:txBody>
          <a:bodyPr>
            <a:normAutofit lnSpcReduction="10000"/>
          </a:bodyPr>
          <a:lstStyle/>
          <a:p>
            <a:pPr>
              <a:lnSpc>
                <a:spcPct val="90000"/>
              </a:lnSpc>
              <a:spcBef>
                <a:spcPct val="30000"/>
              </a:spcBef>
            </a:pPr>
            <a:r>
              <a:rPr lang="en-US" sz="2900"/>
              <a:t>Stockholders can tender or not.</a:t>
            </a:r>
          </a:p>
          <a:p>
            <a:pPr>
              <a:lnSpc>
                <a:spcPct val="90000"/>
              </a:lnSpc>
              <a:spcBef>
                <a:spcPct val="30000"/>
              </a:spcBef>
            </a:pPr>
            <a:r>
              <a:rPr lang="en-US" sz="2900"/>
              <a:t>Helps avoid setting a high dividend that cannot be maintained.</a:t>
            </a:r>
          </a:p>
          <a:p>
            <a:pPr>
              <a:lnSpc>
                <a:spcPct val="90000"/>
              </a:lnSpc>
              <a:spcBef>
                <a:spcPct val="30000"/>
              </a:spcBef>
            </a:pPr>
            <a:r>
              <a:rPr lang="en-US" sz="2900"/>
              <a:t>Repurchased stock can be used in take-overs or resold to raise cash as needed.</a:t>
            </a:r>
          </a:p>
          <a:p>
            <a:pPr>
              <a:lnSpc>
                <a:spcPct val="90000"/>
              </a:lnSpc>
              <a:spcBef>
                <a:spcPct val="30000"/>
              </a:spcBef>
            </a:pPr>
            <a:r>
              <a:rPr lang="en-US" sz="2900"/>
              <a:t>Income received is capital gains rather than higher-taxed dividends.</a:t>
            </a:r>
          </a:p>
          <a:p>
            <a:pPr>
              <a:lnSpc>
                <a:spcPct val="90000"/>
              </a:lnSpc>
              <a:spcBef>
                <a:spcPct val="30000"/>
              </a:spcBef>
            </a:pPr>
            <a:r>
              <a:rPr lang="en-US" sz="2900"/>
              <a:t>Stockholders may take as a positive signal--management thinks stock is undervalued.</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609600" y="685800"/>
            <a:ext cx="7924800" cy="838200"/>
          </a:xfrm>
          <a:prstGeom prst="rect">
            <a:avLst/>
          </a:prstGeom>
          <a:solidFill>
            <a:schemeClr val="accent1"/>
          </a:solidFill>
          <a:ln w="50800">
            <a:solidFill>
              <a:schemeClr val="accent2"/>
            </a:solidFill>
            <a:miter lim="800000"/>
            <a:headEnd/>
            <a:tailEnd/>
          </a:ln>
          <a:effectLst/>
        </p:spPr>
        <p:txBody>
          <a:bodyPr wrap="none" anchor="ctr"/>
          <a:lstStyle/>
          <a:p>
            <a:endParaRPr lang="en-US"/>
          </a:p>
        </p:txBody>
      </p:sp>
      <p:sp>
        <p:nvSpPr>
          <p:cNvPr id="57347" name="Rectangle 3"/>
          <p:cNvSpPr>
            <a:spLocks noGrp="1" noChangeArrowheads="1"/>
          </p:cNvSpPr>
          <p:nvPr>
            <p:ph type="title"/>
          </p:nvPr>
        </p:nvSpPr>
        <p:spPr>
          <a:xfrm>
            <a:off x="685800" y="762000"/>
            <a:ext cx="7772400" cy="685800"/>
          </a:xfrm>
          <a:noFill/>
          <a:ln/>
        </p:spPr>
        <p:txBody>
          <a:bodyPr>
            <a:normAutofit fontScale="90000"/>
          </a:bodyPr>
          <a:lstStyle/>
          <a:p>
            <a:r>
              <a:rPr lang="en-US">
                <a:solidFill>
                  <a:schemeClr val="bg2"/>
                </a:solidFill>
              </a:rPr>
              <a:t>Disadvantages of Repurchases</a:t>
            </a:r>
          </a:p>
        </p:txBody>
      </p:sp>
      <p:sp>
        <p:nvSpPr>
          <p:cNvPr id="57348" name="Rectangle 4"/>
          <p:cNvSpPr>
            <a:spLocks noGrp="1" noChangeArrowheads="1"/>
          </p:cNvSpPr>
          <p:nvPr>
            <p:ph type="body" idx="1"/>
          </p:nvPr>
        </p:nvSpPr>
        <p:spPr>
          <a:xfrm>
            <a:off x="347663" y="1871663"/>
            <a:ext cx="8359775" cy="4248150"/>
          </a:xfrm>
          <a:noFill/>
          <a:ln/>
        </p:spPr>
        <p:txBody>
          <a:bodyPr/>
          <a:lstStyle/>
          <a:p>
            <a:pPr>
              <a:lnSpc>
                <a:spcPct val="85000"/>
              </a:lnSpc>
              <a:spcBef>
                <a:spcPct val="15000"/>
              </a:spcBef>
            </a:pPr>
            <a:r>
              <a:rPr lang="en-US" dirty="0"/>
              <a:t>May be viewed as a negative signal (firm has poor investment opportunities).</a:t>
            </a:r>
          </a:p>
          <a:p>
            <a:pPr>
              <a:lnSpc>
                <a:spcPct val="85000"/>
              </a:lnSpc>
              <a:spcBef>
                <a:spcPct val="15000"/>
              </a:spcBef>
            </a:pPr>
            <a:r>
              <a:rPr lang="en-US" dirty="0" smtClean="0"/>
              <a:t>Selling </a:t>
            </a:r>
            <a:r>
              <a:rPr lang="en-US" dirty="0"/>
              <a:t>stockholders may not be well informed, hence be treated unfairly.</a:t>
            </a:r>
          </a:p>
          <a:p>
            <a:pPr>
              <a:lnSpc>
                <a:spcPct val="85000"/>
              </a:lnSpc>
              <a:spcBef>
                <a:spcPct val="15000"/>
              </a:spcBef>
            </a:pPr>
            <a:r>
              <a:rPr lang="en-US" dirty="0"/>
              <a:t>Firm may have to bid up price to complete purchase, thus paying too much for its own stock.</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pPr algn="ctr">
              <a:buNone/>
            </a:pPr>
            <a:r>
              <a:rPr lang="en-US" sz="4000" smtClean="0"/>
              <a:t>Thank </a:t>
            </a:r>
            <a:r>
              <a:rPr lang="en-US" sz="4000" dirty="0" smtClean="0"/>
              <a:t>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855</TotalTime>
  <Words>2425</Words>
  <Application>Microsoft Office PowerPoint</Application>
  <PresentationFormat>On-screen Show (4:3)</PresentationFormat>
  <Paragraphs>300</Paragraphs>
  <Slides>37</Slides>
  <Notes>19</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Investment Analysis  </vt:lpstr>
      <vt:lpstr>Outline</vt:lpstr>
      <vt:lpstr>Definitions</vt:lpstr>
      <vt:lpstr>Types of Dividends</vt:lpstr>
      <vt:lpstr>Dividends a Financing Decision</vt:lpstr>
      <vt:lpstr>Dividend Payments Mechanics of Cash Dividend Payments</vt:lpstr>
      <vt:lpstr>Dividend Declaration Time Line</vt:lpstr>
      <vt:lpstr>Stock Dividends</vt:lpstr>
      <vt:lpstr>Dividend Payments Stock Dividends</vt:lpstr>
      <vt:lpstr>Stock Splits</vt:lpstr>
      <vt:lpstr>When should a firm consider splitting its stock?</vt:lpstr>
      <vt:lpstr>Dividend Payments Stock Dividends</vt:lpstr>
      <vt:lpstr>Dividends versus Interest Obligations</vt:lpstr>
      <vt:lpstr>Dividend Policy Dividends, Shareholders and the Board of Directors</vt:lpstr>
      <vt:lpstr>Dividend policy</vt:lpstr>
      <vt:lpstr>Does Dividend Policy Matter?</vt:lpstr>
      <vt:lpstr>Why Dividend Policy Doesn’t Matter?</vt:lpstr>
      <vt:lpstr>Homemade Dividends</vt:lpstr>
      <vt:lpstr>Low Dividend Payout </vt:lpstr>
      <vt:lpstr>High Dividend Payout </vt:lpstr>
      <vt:lpstr>Dividends and Signals</vt:lpstr>
      <vt:lpstr>Dividends and Signals</vt:lpstr>
      <vt:lpstr>Clientele Effect</vt:lpstr>
      <vt:lpstr>Clientele Effect</vt:lpstr>
      <vt:lpstr>Implications of the Clientele Effect</vt:lpstr>
      <vt:lpstr>Dividend Policy in Practice</vt:lpstr>
      <vt:lpstr>Residual Dividend Policy</vt:lpstr>
      <vt:lpstr>Example – Residual Dividend Policy</vt:lpstr>
      <vt:lpstr>Dividend Stability</vt:lpstr>
      <vt:lpstr>Compromise Dividend Policy</vt:lpstr>
      <vt:lpstr>Alternatives to Paying a Dividend</vt:lpstr>
      <vt:lpstr>Stock Repurchase</vt:lpstr>
      <vt:lpstr>Repurchase methods</vt:lpstr>
      <vt:lpstr>Information Content of Stock Repurchases</vt:lpstr>
      <vt:lpstr>Advantages of Repurchases</vt:lpstr>
      <vt:lpstr>Disadvantages of Repurchases</vt:lpstr>
      <vt:lpstr>Slide 37</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142</cp:revision>
  <dcterms:created xsi:type="dcterms:W3CDTF">2013-05-28T09:18:01Z</dcterms:created>
  <dcterms:modified xsi:type="dcterms:W3CDTF">2013-06-04T16:41:39Z</dcterms:modified>
</cp:coreProperties>
</file>