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9"/>
  </p:notesMasterIdLst>
  <p:sldIdLst>
    <p:sldId id="256" r:id="rId2"/>
    <p:sldId id="257" r:id="rId3"/>
    <p:sldId id="272" r:id="rId4"/>
    <p:sldId id="273" r:id="rId5"/>
    <p:sldId id="274" r:id="rId6"/>
    <p:sldId id="275" r:id="rId7"/>
    <p:sldId id="276" r:id="rId8"/>
    <p:sldId id="277" r:id="rId9"/>
    <p:sldId id="278" r:id="rId10"/>
    <p:sldId id="258" r:id="rId11"/>
    <p:sldId id="289" r:id="rId12"/>
    <p:sldId id="261" r:id="rId13"/>
    <p:sldId id="263" r:id="rId14"/>
    <p:sldId id="271" r:id="rId15"/>
    <p:sldId id="288" r:id="rId16"/>
    <p:sldId id="280" r:id="rId17"/>
    <p:sldId id="283" r:id="rId18"/>
    <p:sldId id="284" r:id="rId19"/>
    <p:sldId id="285" r:id="rId20"/>
    <p:sldId id="286" r:id="rId21"/>
    <p:sldId id="287" r:id="rId22"/>
    <p:sldId id="259" r:id="rId23"/>
    <p:sldId id="264" r:id="rId24"/>
    <p:sldId id="265" r:id="rId25"/>
    <p:sldId id="290" r:id="rId26"/>
    <p:sldId id="291" r:id="rId27"/>
    <p:sldId id="29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541AD57-AD30-417D-99D4-E3743F0AE79C}" type="slidenum">
              <a:rPr lang="en-US"/>
              <a:pPr/>
              <a:t>14</a:t>
            </a:fld>
            <a:endParaRPr lang="en-US"/>
          </a:p>
        </p:txBody>
      </p:sp>
      <p:sp>
        <p:nvSpPr>
          <p:cNvPr id="10242" name="Rectangle 2"/>
          <p:cNvSpPr>
            <a:spLocks noGrp="1" noChangeArrowheads="1"/>
          </p:cNvSpPr>
          <p:nvPr>
            <p:ph type="body" idx="1"/>
          </p:nvPr>
        </p:nvSpPr>
        <p:spPr>
          <a:ln/>
        </p:spPr>
        <p:txBody>
          <a:bodyPr/>
          <a:lstStyle/>
          <a:p>
            <a:pPr defTabSz="868363">
              <a:spcBef>
                <a:spcPct val="0"/>
              </a:spcBef>
            </a:pPr>
            <a:endParaRPr kumimoji="0" lang="en-US" sz="2300"/>
          </a:p>
        </p:txBody>
      </p:sp>
      <p:sp>
        <p:nvSpPr>
          <p:cNvPr id="10243" name="Rectangle 3"/>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F3046333-590F-40E2-BACF-BE8F184C6177}" type="slidenum">
              <a:rPr lang="en-US"/>
              <a:pPr/>
              <a:t>16</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4BF43BB3-C600-47EE-92AB-AA6A3E698316}" type="slidenum">
              <a:rPr lang="en-US"/>
              <a:pPr/>
              <a:t>17</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9D63D62D-6108-418F-B62F-AC1D46AC9A5A}" type="slidenum">
              <a:rPr lang="en-US"/>
              <a:pPr/>
              <a:t>18</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7C44EF07-5D31-4841-A467-E857440EDC8A}" type="slidenum">
              <a:rPr lang="en-US"/>
              <a:pPr/>
              <a:t>19</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06B0AB6F-26D8-4CDF-9AD6-0FDBBA36AA00}" type="slidenum">
              <a:rPr lang="en-US"/>
              <a:pPr/>
              <a:t>20</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43FA0F3B-3C22-4A70-98BF-A17F58D8B4C0}" type="slidenum">
              <a:rPr lang="en-US"/>
              <a:pPr/>
              <a:t>21</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A8CA9845-B6E1-4C09-A540-E7A6770D664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a:t>
            </a:r>
            <a:r>
              <a:rPr lang="en-US" smtClean="0">
                <a:latin typeface="Arial" pitchFamily="34" charset="0"/>
                <a:cs typeface="Arial" pitchFamily="34" charset="0"/>
              </a:rPr>
              <a:t>: 11</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4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Profitability index</a:t>
            </a:r>
          </a:p>
          <a:p>
            <a:pPr marL="342900" lvl="1" indent="-342900">
              <a:buFont typeface="Arial" pitchFamily="34" charset="0"/>
              <a:buChar char="•"/>
            </a:pPr>
            <a:r>
              <a:rPr lang="en-US" sz="1800" dirty="0" smtClean="0">
                <a:latin typeface="Arial" pitchFamily="34" charset="0"/>
                <a:cs typeface="Arial" pitchFamily="34" charset="0"/>
              </a:rPr>
              <a:t>Annuities  and perpetuity </a:t>
            </a:r>
          </a:p>
          <a:p>
            <a:pPr marL="342900" lvl="1" indent="-342900">
              <a:buFont typeface="Arial" pitchFamily="34" charset="0"/>
              <a:buChar char="•"/>
            </a:pPr>
            <a:r>
              <a:rPr lang="en-US" sz="1800" dirty="0" smtClean="0">
                <a:latin typeface="Arial" pitchFamily="34" charset="0"/>
                <a:cs typeface="Arial" pitchFamily="34" charset="0"/>
              </a:rPr>
              <a:t>Net terminal value</a:t>
            </a:r>
          </a:p>
          <a:p>
            <a:pPr marL="342900" lvl="1" indent="-342900">
              <a:buFont typeface="Arial" pitchFamily="34" charset="0"/>
              <a:buChar char="•"/>
            </a:pPr>
            <a:r>
              <a:rPr lang="en-US" sz="1800" dirty="0" smtClean="0">
                <a:latin typeface="Arial" pitchFamily="34" charset="0"/>
                <a:cs typeface="Arial" pitchFamily="34" charset="0"/>
              </a:rPr>
              <a:t>Capital Rationing</a:t>
            </a:r>
          </a:p>
          <a:p>
            <a:pPr marL="342900" lvl="1" indent="-342900">
              <a:buFont typeface="Arial" pitchFamily="34" charset="0"/>
              <a:buChar char="•"/>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Profitability Index</a:t>
            </a:r>
          </a:p>
        </p:txBody>
      </p:sp>
      <p:pic>
        <p:nvPicPr>
          <p:cNvPr id="39939" name="Picture 3" descr="C:\Documents and Settings\cmfkw\Desktop\ppt\ia2.gif"/>
          <p:cNvPicPr>
            <a:picLocks noChangeAspect="1" noChangeArrowheads="1"/>
          </p:cNvPicPr>
          <p:nvPr/>
        </p:nvPicPr>
        <p:blipFill>
          <a:blip r:embed="rId2"/>
          <a:srcRect/>
          <a:stretch>
            <a:fillRect/>
          </a:stretch>
        </p:blipFill>
        <p:spPr bwMode="auto">
          <a:xfrm>
            <a:off x="39688" y="2759075"/>
            <a:ext cx="9064625" cy="1965325"/>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r>
              <a:rPr lang="en-GB" sz="3200" dirty="0"/>
              <a:t>Profitability Index</a:t>
            </a:r>
            <a:endParaRPr lang="en-US" sz="3200" dirty="0"/>
          </a:p>
        </p:txBody>
      </p:sp>
      <p:sp>
        <p:nvSpPr>
          <p:cNvPr id="18435" name="Rectangle 3"/>
          <p:cNvSpPr>
            <a:spLocks noGrp="1" noChangeArrowheads="1"/>
          </p:cNvSpPr>
          <p:nvPr>
            <p:ph type="body" idx="1"/>
          </p:nvPr>
        </p:nvSpPr>
        <p:spPr/>
        <p:txBody>
          <a:bodyPr>
            <a:normAutofit/>
          </a:bodyPr>
          <a:lstStyle/>
          <a:p>
            <a:r>
              <a:rPr lang="en-GB" sz="2000" dirty="0"/>
              <a:t>Allows a comparison of the costs and benefits of different projects to be assessed and thus allow decision making to be carried </a:t>
            </a:r>
            <a:r>
              <a:rPr lang="en-GB" sz="2000" dirty="0" smtClean="0"/>
              <a:t>out</a:t>
            </a:r>
          </a:p>
          <a:p>
            <a:endParaRPr lang="en-GB" sz="2000" dirty="0"/>
          </a:p>
          <a:p>
            <a:pPr>
              <a:buFontTx/>
              <a:buNone/>
            </a:pPr>
            <a:r>
              <a:rPr lang="en-GB" sz="2000" dirty="0">
                <a:solidFill>
                  <a:srgbClr val="003366"/>
                </a:solidFill>
              </a:rPr>
              <a:t>                         </a:t>
            </a:r>
            <a:r>
              <a:rPr lang="en-GB" sz="2000" dirty="0" smtClean="0">
                <a:solidFill>
                  <a:srgbClr val="003366"/>
                </a:solidFill>
              </a:rPr>
              <a:t>	         </a:t>
            </a:r>
            <a:r>
              <a:rPr lang="en-GB" sz="2000" b="1" dirty="0" smtClean="0">
                <a:solidFill>
                  <a:srgbClr val="003366"/>
                </a:solidFill>
              </a:rPr>
              <a:t>Net </a:t>
            </a:r>
            <a:r>
              <a:rPr lang="en-GB" sz="2000" b="1" dirty="0">
                <a:solidFill>
                  <a:srgbClr val="003366"/>
                </a:solidFill>
              </a:rPr>
              <a:t>Present </a:t>
            </a:r>
            <a:r>
              <a:rPr lang="en-GB" sz="2000" b="1" dirty="0" smtClean="0">
                <a:solidFill>
                  <a:srgbClr val="003366"/>
                </a:solidFill>
              </a:rPr>
              <a:t>Value of future net cash flows</a:t>
            </a:r>
            <a:endParaRPr lang="en-GB" sz="2000" b="1" dirty="0">
              <a:solidFill>
                <a:srgbClr val="003366"/>
              </a:solidFill>
            </a:endParaRPr>
          </a:p>
          <a:p>
            <a:pPr>
              <a:buNone/>
            </a:pPr>
            <a:r>
              <a:rPr lang="en-GB" sz="2000" b="1" dirty="0">
                <a:solidFill>
                  <a:srgbClr val="003366"/>
                </a:solidFill>
              </a:rPr>
              <a:t>Profitability Index = </a:t>
            </a:r>
            <a:r>
              <a:rPr lang="en-GB" sz="2000" b="1" dirty="0" smtClean="0">
                <a:solidFill>
                  <a:srgbClr val="003366"/>
                </a:solidFill>
              </a:rPr>
              <a:t>--------------------------- -------------------------------</a:t>
            </a:r>
            <a:endParaRPr lang="en-GB" sz="2000" b="1" dirty="0">
              <a:solidFill>
                <a:srgbClr val="003366"/>
              </a:solidFill>
            </a:endParaRPr>
          </a:p>
          <a:p>
            <a:pPr>
              <a:buFontTx/>
              <a:buNone/>
            </a:pPr>
            <a:r>
              <a:rPr lang="en-GB" sz="2000" b="1" dirty="0">
                <a:solidFill>
                  <a:srgbClr val="003366"/>
                </a:solidFill>
              </a:rPr>
              <a:t>                                  </a:t>
            </a:r>
            <a:r>
              <a:rPr lang="en-GB" sz="2000" b="1" dirty="0" smtClean="0">
                <a:solidFill>
                  <a:srgbClr val="003366"/>
                </a:solidFill>
              </a:rPr>
              <a:t>		Initial </a:t>
            </a:r>
            <a:r>
              <a:rPr lang="en-GB" sz="2000" b="1" dirty="0">
                <a:solidFill>
                  <a:srgbClr val="003366"/>
                </a:solidFill>
              </a:rPr>
              <a:t>Capital Cost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t>Profitability Index</a:t>
            </a:r>
            <a:endParaRPr lang="en-US" sz="3200" dirty="0"/>
          </a:p>
        </p:txBody>
      </p:sp>
      <p:sp>
        <p:nvSpPr>
          <p:cNvPr id="3" name="Content Placeholder 2"/>
          <p:cNvSpPr>
            <a:spLocks noGrp="1"/>
          </p:cNvSpPr>
          <p:nvPr>
            <p:ph idx="1"/>
          </p:nvPr>
        </p:nvSpPr>
        <p:spPr/>
        <p:txBody>
          <a:bodyPr/>
          <a:lstStyle/>
          <a:p>
            <a:pPr>
              <a:buFont typeface="Wingdings" pitchFamily="2" charset="2"/>
              <a:buNone/>
            </a:pPr>
            <a:endParaRPr lang="en-US" sz="2800" dirty="0" smtClean="0"/>
          </a:p>
          <a:p>
            <a:pPr>
              <a:buFont typeface="Wingdings" pitchFamily="2" charset="2"/>
              <a:buNone/>
            </a:pPr>
            <a:endParaRPr lang="en-US" sz="2800" dirty="0" smtClean="0"/>
          </a:p>
          <a:p>
            <a:pPr>
              <a:buFont typeface="Wingdings" pitchFamily="2" charset="2"/>
              <a:buNone/>
            </a:pPr>
            <a:r>
              <a:rPr lang="en-US" sz="2800" dirty="0" smtClean="0"/>
              <a:t>Accept/Reject Decision:</a:t>
            </a:r>
          </a:p>
          <a:p>
            <a:pPr lvl="1"/>
            <a:r>
              <a:rPr lang="en-US" dirty="0" smtClean="0"/>
              <a:t>if PI &gt; 1, </a:t>
            </a:r>
            <a:r>
              <a:rPr lang="en-US" u="sng" dirty="0" smtClean="0"/>
              <a:t>accept</a:t>
            </a:r>
            <a:r>
              <a:rPr lang="en-US" dirty="0" smtClean="0"/>
              <a:t> the project</a:t>
            </a:r>
          </a:p>
          <a:p>
            <a:pPr lvl="1"/>
            <a:r>
              <a:rPr lang="en-US" dirty="0" smtClean="0"/>
              <a:t>if PI &lt; 1, </a:t>
            </a:r>
            <a:r>
              <a:rPr lang="en-US" u="sng" dirty="0" smtClean="0"/>
              <a:t>reject</a:t>
            </a:r>
            <a:r>
              <a:rPr lang="en-US" dirty="0" smtClean="0"/>
              <a:t> the project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1676400" y="200025"/>
            <a:ext cx="7086600" cy="1428750"/>
          </a:xfrm>
          <a:effectLst>
            <a:outerShdw dist="71842" dir="2700000" algn="ctr" rotWithShape="0">
              <a:schemeClr val="bg2"/>
            </a:outerShdw>
          </a:effectLst>
        </p:spPr>
        <p:txBody>
          <a:bodyPr>
            <a:normAutofit/>
          </a:bodyPr>
          <a:lstStyle/>
          <a:p>
            <a:pPr>
              <a:defRPr/>
            </a:pPr>
            <a:r>
              <a:rPr lang="en-US" sz="3200" b="1" dirty="0"/>
              <a:t>PI Strengths 			</a:t>
            </a:r>
            <a:br>
              <a:rPr lang="en-US" sz="3200" b="1" dirty="0"/>
            </a:br>
            <a:r>
              <a:rPr lang="en-US" sz="3200" b="1" dirty="0"/>
              <a:t>and Weaknesses</a:t>
            </a:r>
          </a:p>
        </p:txBody>
      </p:sp>
      <p:sp>
        <p:nvSpPr>
          <p:cNvPr id="32772" name="Rectangle 4"/>
          <p:cNvSpPr>
            <a:spLocks noGrp="1" noChangeArrowheads="1"/>
          </p:cNvSpPr>
          <p:nvPr>
            <p:ph type="body" sz="half" idx="1"/>
          </p:nvPr>
        </p:nvSpPr>
        <p:spPr>
          <a:xfrm>
            <a:off x="355600" y="2011363"/>
            <a:ext cx="4191000" cy="1754326"/>
          </a:xfrm>
          <a:effectLst>
            <a:outerShdw algn="ctr" rotWithShape="0">
              <a:schemeClr val="bg2"/>
            </a:outerShdw>
          </a:effectLst>
        </p:spPr>
        <p:txBody>
          <a:bodyPr>
            <a:spAutoFit/>
          </a:bodyPr>
          <a:lstStyle/>
          <a:p>
            <a:pPr>
              <a:buFont typeface="Monotype Sorts" pitchFamily="2" charset="2"/>
              <a:buNone/>
              <a:defRPr/>
            </a:pPr>
            <a:r>
              <a:rPr lang="en-US" sz="2000" dirty="0" smtClean="0">
                <a:solidFill>
                  <a:srgbClr val="42B200"/>
                </a:solidFill>
                <a:effectLst>
                  <a:outerShdw blurRad="38100" dist="38100" dir="2700000" algn="tl">
                    <a:srgbClr val="C0C0C0"/>
                  </a:outerShdw>
                </a:effectLst>
              </a:rPr>
              <a:t>        </a:t>
            </a:r>
            <a:r>
              <a:rPr lang="en-US" sz="2000" i="1" dirty="0" smtClean="0">
                <a:solidFill>
                  <a:srgbClr val="42B200"/>
                </a:solidFill>
                <a:effectLst>
                  <a:outerShdw blurRad="38100" dist="38100" dir="2700000" algn="tl">
                    <a:srgbClr val="C0C0C0"/>
                  </a:outerShdw>
                </a:effectLst>
              </a:rPr>
              <a:t>Strengths</a:t>
            </a:r>
            <a:r>
              <a:rPr lang="en-US" sz="2000" dirty="0" smtClean="0">
                <a:solidFill>
                  <a:srgbClr val="42B200"/>
                </a:solidFill>
                <a:effectLst>
                  <a:outerShdw blurRad="38100" dist="38100" dir="2700000" algn="tl">
                    <a:srgbClr val="C0C0C0"/>
                  </a:outerShdw>
                </a:effectLst>
              </a:rPr>
              <a:t>:</a:t>
            </a:r>
          </a:p>
          <a:p>
            <a:pPr marL="457200" lvl="1" indent="0">
              <a:buSzTx/>
              <a:buFontTx/>
              <a:buChar char="•"/>
              <a:defRPr/>
            </a:pPr>
            <a:r>
              <a:rPr lang="en-US" sz="2000" dirty="0" smtClean="0">
                <a:solidFill>
                  <a:srgbClr val="42B200"/>
                </a:solidFill>
                <a:effectLst>
                  <a:outerShdw blurRad="38100" dist="38100" dir="2700000" algn="tl">
                    <a:srgbClr val="C0C0C0"/>
                  </a:outerShdw>
                </a:effectLst>
              </a:rPr>
              <a:t>  </a:t>
            </a:r>
            <a:r>
              <a:rPr lang="en-US" sz="2000" dirty="0" smtClean="0"/>
              <a:t>Same as NPV</a:t>
            </a:r>
          </a:p>
          <a:p>
            <a:pPr marL="457200" lvl="1" indent="0">
              <a:buSzTx/>
              <a:buFontTx/>
              <a:buChar char="•"/>
              <a:defRPr/>
            </a:pPr>
            <a:r>
              <a:rPr lang="en-US" sz="2000" dirty="0" smtClean="0"/>
              <a:t>  Allows 			comparison of 	different scale 	projects</a:t>
            </a:r>
          </a:p>
        </p:txBody>
      </p:sp>
      <p:sp>
        <p:nvSpPr>
          <p:cNvPr id="32774" name="Rectangle 6"/>
          <p:cNvSpPr>
            <a:spLocks noGrp="1" noChangeArrowheads="1"/>
          </p:cNvSpPr>
          <p:nvPr>
            <p:ph type="body" sz="half" idx="2"/>
          </p:nvPr>
        </p:nvSpPr>
        <p:spPr>
          <a:xfrm>
            <a:off x="4013200" y="2020888"/>
            <a:ext cx="4953000" cy="2123658"/>
          </a:xfrm>
        </p:spPr>
        <p:txBody>
          <a:bodyPr>
            <a:spAutoFit/>
          </a:bodyPr>
          <a:lstStyle/>
          <a:p>
            <a:pPr algn="ctr">
              <a:buFont typeface="Monotype Sorts" pitchFamily="2" charset="2"/>
              <a:buNone/>
              <a:defRPr/>
            </a:pPr>
            <a:r>
              <a:rPr lang="en-US" sz="2000" i="1" dirty="0" smtClean="0">
                <a:solidFill>
                  <a:schemeClr val="hlink"/>
                </a:solidFill>
                <a:effectLst>
                  <a:outerShdw blurRad="38100" dist="38100" dir="2700000" algn="tl">
                    <a:srgbClr val="C0C0C0"/>
                  </a:outerShdw>
                </a:effectLst>
              </a:rPr>
              <a:t>Weaknesses</a:t>
            </a:r>
            <a:r>
              <a:rPr lang="en-US" sz="2000" dirty="0" smtClean="0">
                <a:solidFill>
                  <a:schemeClr val="hlink"/>
                </a:solidFill>
                <a:effectLst>
                  <a:outerShdw blurRad="38100" dist="38100" dir="2700000" algn="tl">
                    <a:srgbClr val="C0C0C0"/>
                  </a:outerShdw>
                </a:effectLst>
              </a:rPr>
              <a:t>:</a:t>
            </a:r>
          </a:p>
          <a:p>
            <a:pPr marL="457200" lvl="1" indent="0">
              <a:buSzTx/>
              <a:buFontTx/>
              <a:buChar char="•"/>
              <a:defRPr/>
            </a:pPr>
            <a:r>
              <a:rPr lang="en-US" sz="2000" dirty="0" smtClean="0">
                <a:solidFill>
                  <a:schemeClr val="hlink"/>
                </a:solidFill>
                <a:effectLst>
                  <a:outerShdw blurRad="38100" dist="38100" dir="2700000" algn="tl">
                    <a:srgbClr val="C0C0C0"/>
                  </a:outerShdw>
                </a:effectLst>
              </a:rPr>
              <a:t>  </a:t>
            </a:r>
            <a:r>
              <a:rPr lang="en-US" sz="2000" dirty="0" smtClean="0"/>
              <a:t>Same as NPV</a:t>
            </a:r>
          </a:p>
          <a:p>
            <a:pPr marL="457200" lvl="1" indent="0">
              <a:buSzTx/>
              <a:buFontTx/>
              <a:buChar char="•"/>
              <a:defRPr/>
            </a:pPr>
            <a:r>
              <a:rPr lang="en-US" sz="2000" dirty="0" smtClean="0"/>
              <a:t>  Provides only 		relative profitability</a:t>
            </a:r>
          </a:p>
          <a:p>
            <a:pPr marL="457200" lvl="1" indent="0">
              <a:buSzTx/>
              <a:buFontTx/>
              <a:buChar char="•"/>
              <a:defRPr/>
            </a:pPr>
            <a:r>
              <a:rPr lang="en-US" sz="2000" dirty="0" smtClean="0"/>
              <a:t>  Potential Ranking 		Problems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sz="3200" dirty="0" smtClean="0"/>
              <a:t>Annuities and Perpetuities</a:t>
            </a:r>
          </a:p>
        </p:txBody>
      </p:sp>
      <p:sp>
        <p:nvSpPr>
          <p:cNvPr id="11267" name="Rectangle 3"/>
          <p:cNvSpPr>
            <a:spLocks noGrp="1" noChangeArrowheads="1"/>
          </p:cNvSpPr>
          <p:nvPr>
            <p:ph type="body" idx="1"/>
          </p:nvPr>
        </p:nvSpPr>
        <p:spPr/>
        <p:txBody>
          <a:bodyPr>
            <a:normAutofit/>
          </a:bodyPr>
          <a:lstStyle/>
          <a:p>
            <a:r>
              <a:rPr lang="en-US" sz="2000" dirty="0" smtClean="0"/>
              <a:t>Annuity – finite series of </a:t>
            </a:r>
            <a:r>
              <a:rPr lang="en-US" sz="2000" u="sng" dirty="0" smtClean="0"/>
              <a:t>equal</a:t>
            </a:r>
            <a:r>
              <a:rPr lang="en-US" sz="2000" dirty="0" smtClean="0"/>
              <a:t> payments that occur at </a:t>
            </a:r>
            <a:r>
              <a:rPr lang="en-US" sz="2000" u="sng" dirty="0" smtClean="0"/>
              <a:t>regular</a:t>
            </a:r>
            <a:r>
              <a:rPr lang="en-US" sz="2000" dirty="0" smtClean="0"/>
              <a:t> intervals</a:t>
            </a:r>
          </a:p>
          <a:p>
            <a:pPr lvl="1"/>
            <a:r>
              <a:rPr lang="en-US" sz="2000" dirty="0" smtClean="0"/>
              <a:t>If the first payment occurs at the end of the period, it is called an ordinary annuity</a:t>
            </a:r>
          </a:p>
          <a:p>
            <a:pPr lvl="1"/>
            <a:r>
              <a:rPr lang="en-US" sz="2000" dirty="0" smtClean="0"/>
              <a:t>If the first payment occurs at the beginning of the period, it is called an annuity due</a:t>
            </a:r>
          </a:p>
          <a:p>
            <a:r>
              <a:rPr lang="en-US" sz="2000" dirty="0" smtClean="0"/>
              <a:t>Perpetuity – infinite series of equal payments</a:t>
            </a:r>
          </a:p>
          <a:p>
            <a:endParaRPr lang="en-US" sz="2000" dirty="0" smtClean="0"/>
          </a:p>
          <a:p>
            <a:pPr>
              <a:buNone/>
            </a:pPr>
            <a:r>
              <a:rPr lang="en-US" sz="2000" dirty="0" smtClean="0"/>
              <a:t>			Perpetuity  :   PV = CF / r</a:t>
            </a:r>
          </a:p>
          <a:p>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Autofit/>
          </a:bodyPr>
          <a:lstStyle/>
          <a:p>
            <a:r>
              <a:rPr lang="en-US" sz="3200" dirty="0" smtClean="0"/>
              <a:t>Annuities– Basic Formulas</a:t>
            </a:r>
          </a:p>
        </p:txBody>
      </p:sp>
      <p:sp>
        <p:nvSpPr>
          <p:cNvPr id="1028" name="Rectangle 3"/>
          <p:cNvSpPr>
            <a:spLocks noGrp="1" noChangeArrowheads="1"/>
          </p:cNvSpPr>
          <p:nvPr>
            <p:ph type="body" idx="1"/>
          </p:nvPr>
        </p:nvSpPr>
        <p:spPr/>
        <p:txBody>
          <a:bodyPr>
            <a:normAutofit/>
          </a:bodyPr>
          <a:lstStyle/>
          <a:p>
            <a:r>
              <a:rPr lang="en-US" sz="2000" dirty="0" smtClean="0"/>
              <a:t>Present value</a:t>
            </a:r>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000" dirty="0" smtClean="0"/>
              <a:t>Future value</a:t>
            </a:r>
          </a:p>
          <a:p>
            <a:endParaRPr lang="en-US" sz="2000" dirty="0" smtClean="0"/>
          </a:p>
        </p:txBody>
      </p:sp>
      <p:pic>
        <p:nvPicPr>
          <p:cNvPr id="1030" name="Picture 6"/>
          <p:cNvPicPr>
            <a:picLocks noChangeAspect="1" noChangeArrowheads="1"/>
          </p:cNvPicPr>
          <p:nvPr/>
        </p:nvPicPr>
        <p:blipFill>
          <a:blip r:embed="rId2"/>
          <a:srcRect/>
          <a:stretch>
            <a:fillRect/>
          </a:stretch>
        </p:blipFill>
        <p:spPr bwMode="auto">
          <a:xfrm>
            <a:off x="3124200" y="1524000"/>
            <a:ext cx="4876800" cy="1800225"/>
          </a:xfrm>
          <a:prstGeom prst="rect">
            <a:avLst/>
          </a:prstGeom>
          <a:noFill/>
          <a:ln w="9525">
            <a:noFill/>
            <a:miter lim="800000"/>
            <a:headEnd/>
            <a:tailEnd/>
          </a:ln>
        </p:spPr>
      </p:pic>
      <p:pic>
        <p:nvPicPr>
          <p:cNvPr id="1031" name="Picture 7"/>
          <p:cNvPicPr>
            <a:picLocks noChangeAspect="1" noChangeArrowheads="1"/>
          </p:cNvPicPr>
          <p:nvPr/>
        </p:nvPicPr>
        <p:blipFill>
          <a:blip r:embed="rId3"/>
          <a:srcRect/>
          <a:stretch>
            <a:fillRect/>
          </a:stretch>
        </p:blipFill>
        <p:spPr bwMode="auto">
          <a:xfrm>
            <a:off x="3505200" y="3962400"/>
            <a:ext cx="4267200" cy="145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Net terminal value</a:t>
            </a:r>
            <a:endParaRPr lang="en-US" sz="3200" dirty="0"/>
          </a:p>
        </p:txBody>
      </p:sp>
      <p:sp>
        <p:nvSpPr>
          <p:cNvPr id="3" name="Content Placeholder 2"/>
          <p:cNvSpPr>
            <a:spLocks noGrp="1"/>
          </p:cNvSpPr>
          <p:nvPr>
            <p:ph idx="1"/>
          </p:nvPr>
        </p:nvSpPr>
        <p:spPr/>
        <p:txBody>
          <a:bodyPr>
            <a:normAutofit/>
          </a:bodyPr>
          <a:lstStyle/>
          <a:p>
            <a:pPr algn="just"/>
            <a:r>
              <a:rPr lang="en-US" sz="2000" dirty="0" smtClean="0"/>
              <a:t>Net Terminal Value is the cash surplus remaining at the end of the project after taking into account repayment of capital / initial cost &amp; return of capital at the required rate.</a:t>
            </a:r>
          </a:p>
          <a:p>
            <a:pPr algn="just"/>
            <a:r>
              <a:rPr lang="en-US" sz="2000" dirty="0" smtClean="0"/>
              <a:t>NTV when discounted at the required rate would give the NPV of the project with the underlying assumption that any surplus (arising at the end of each year) would earn interest at the required rate /same rate. </a:t>
            </a:r>
          </a:p>
          <a:p>
            <a:pPr algn="just"/>
            <a:r>
              <a:rPr lang="en-US" sz="2000" dirty="0" smtClean="0"/>
              <a:t>Only because of the aforesaid assumption the relationship between NPV &amp; NTV remains true.</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Capital Rationing</a:t>
            </a:r>
            <a:endParaRPr lang="en-US" sz="3200" dirty="0"/>
          </a:p>
        </p:txBody>
      </p:sp>
      <p:sp>
        <p:nvSpPr>
          <p:cNvPr id="3" name="Content Placeholder 2"/>
          <p:cNvSpPr>
            <a:spLocks noGrp="1"/>
          </p:cNvSpPr>
          <p:nvPr>
            <p:ph idx="1"/>
          </p:nvPr>
        </p:nvSpPr>
        <p:spPr/>
        <p:txBody>
          <a:bodyPr>
            <a:normAutofit/>
          </a:bodyPr>
          <a:lstStyle/>
          <a:p>
            <a:pPr algn="just"/>
            <a:r>
              <a:rPr lang="en-US" sz="2000" dirty="0" smtClean="0"/>
              <a:t>A situation in which the company has a limited amount of capital to invest in potential projects such as the different possible investments need to be compared with one another in order to allocate the limited capital available</a:t>
            </a:r>
          </a:p>
          <a:p>
            <a:endParaRPr lang="en-US" sz="2000" dirty="0" smtClean="0"/>
          </a:p>
          <a:p>
            <a:r>
              <a:rPr lang="en-US" sz="2000" dirty="0" smtClean="0"/>
              <a:t>Soft Capital Rationing : Due to internal factors</a:t>
            </a:r>
          </a:p>
          <a:p>
            <a:r>
              <a:rPr lang="en-US" sz="2000" dirty="0" smtClean="0"/>
              <a:t>Hard Capital Rationing : Due to external / environmental factors</a:t>
            </a:r>
          </a:p>
          <a:p>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Capital Rationing</a:t>
            </a:r>
            <a:endParaRPr lang="en-US" sz="3200" dirty="0"/>
          </a:p>
        </p:txBody>
      </p:sp>
      <p:pic>
        <p:nvPicPr>
          <p:cNvPr id="1026" name="Picture 2"/>
          <p:cNvPicPr>
            <a:picLocks noGrp="1" noChangeAspect="1" noChangeArrowheads="1"/>
          </p:cNvPicPr>
          <p:nvPr>
            <p:ph idx="1"/>
          </p:nvPr>
        </p:nvPicPr>
        <p:blipFill>
          <a:blip r:embed="rId2"/>
          <a:srcRect/>
          <a:stretch>
            <a:fillRect/>
          </a:stretch>
        </p:blipFill>
        <p:spPr bwMode="auto">
          <a:xfrm>
            <a:off x="1219200" y="1948656"/>
            <a:ext cx="5562600" cy="460454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0" y="361950"/>
            <a:ext cx="9067800" cy="1466850"/>
          </a:xfrm>
        </p:spPr>
        <p:txBody>
          <a:bodyPr>
            <a:normAutofit/>
          </a:bodyPr>
          <a:lstStyle/>
          <a:p>
            <a:r>
              <a:rPr lang="en-US" sz="3200" dirty="0"/>
              <a:t>         Capital Rationing				        </a:t>
            </a:r>
          </a:p>
        </p:txBody>
      </p:sp>
      <p:sp>
        <p:nvSpPr>
          <p:cNvPr id="80899" name="Rectangle 3"/>
          <p:cNvSpPr>
            <a:spLocks noGrp="1" noChangeArrowheads="1"/>
          </p:cNvSpPr>
          <p:nvPr>
            <p:ph type="body" idx="1"/>
          </p:nvPr>
        </p:nvSpPr>
        <p:spPr>
          <a:xfrm>
            <a:off x="522288" y="1828800"/>
            <a:ext cx="8393112" cy="4724400"/>
          </a:xfrm>
        </p:spPr>
        <p:txBody>
          <a:bodyPr>
            <a:normAutofit/>
          </a:bodyPr>
          <a:lstStyle/>
          <a:p>
            <a:pPr algn="just"/>
            <a:r>
              <a:rPr lang="en-US" sz="2000" dirty="0"/>
              <a:t>Occurs when a </a:t>
            </a:r>
            <a:r>
              <a:rPr lang="en-US" sz="2000" b="1" dirty="0">
                <a:solidFill>
                  <a:schemeClr val="accent2"/>
                </a:solidFill>
              </a:rPr>
              <a:t>limit</a:t>
            </a:r>
            <a:r>
              <a:rPr lang="en-US" sz="2000" b="1" dirty="0"/>
              <a:t> </a:t>
            </a:r>
            <a:r>
              <a:rPr lang="en-US" sz="2000" dirty="0"/>
              <a:t>is set on the amount of funds available to a firm for investment.</a:t>
            </a:r>
          </a:p>
          <a:p>
            <a:pPr algn="just"/>
            <a:endParaRPr lang="en-US" sz="2000" dirty="0"/>
          </a:p>
          <a:p>
            <a:pPr algn="just"/>
            <a:r>
              <a:rPr lang="en-US" sz="2000" dirty="0"/>
              <a:t>Firm must </a:t>
            </a:r>
            <a:r>
              <a:rPr lang="en-US" sz="2000" b="1" u="sng" dirty="0">
                <a:solidFill>
                  <a:schemeClr val="accent2"/>
                </a:solidFill>
              </a:rPr>
              <a:t>rank</a:t>
            </a:r>
            <a:r>
              <a:rPr lang="en-US" sz="2000" b="1" dirty="0"/>
              <a:t> </a:t>
            </a:r>
            <a:r>
              <a:rPr lang="en-US" sz="2000" dirty="0"/>
              <a:t>investments based on their NPVs </a:t>
            </a:r>
          </a:p>
          <a:p>
            <a:pPr algn="just"/>
            <a:endParaRPr lang="en-US" sz="2000" dirty="0"/>
          </a:p>
          <a:p>
            <a:pPr algn="just"/>
            <a:r>
              <a:rPr lang="en-US" sz="2000" dirty="0"/>
              <a:t>Those with positive NPVs greater than the cost of capital are accepted until all  funds are exhausted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 calcmode="lin" valueType="num">
                                      <p:cBhvr additive="base">
                                        <p:cTn id="7" dur="500" fill="hold"/>
                                        <p:tgtEl>
                                          <p:spTgt spid="808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8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0899">
                                            <p:txEl>
                                              <p:pRg st="2" end="2"/>
                                            </p:txEl>
                                          </p:spTgt>
                                        </p:tgtEl>
                                        <p:attrNameLst>
                                          <p:attrName>style.visibility</p:attrName>
                                        </p:attrNameLst>
                                      </p:cBhvr>
                                      <p:to>
                                        <p:strVal val="visible"/>
                                      </p:to>
                                    </p:set>
                                    <p:anim calcmode="lin" valueType="num">
                                      <p:cBhvr additive="base">
                                        <p:cTn id="13" dur="5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08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0899">
                                            <p:txEl>
                                              <p:pRg st="4" end="4"/>
                                            </p:txEl>
                                          </p:spTgt>
                                        </p:tgtEl>
                                        <p:attrNameLst>
                                          <p:attrName>style.visibility</p:attrName>
                                        </p:attrNameLst>
                                      </p:cBhvr>
                                      <p:to>
                                        <p:strVal val="visible"/>
                                      </p:to>
                                    </p:set>
                                    <p:anim calcmode="lin" valueType="num">
                                      <p:cBhvr additive="base">
                                        <p:cTn id="19"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08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1676400" y="200025"/>
            <a:ext cx="6781800" cy="1428750"/>
          </a:xfrm>
        </p:spPr>
        <p:txBody>
          <a:bodyPr>
            <a:normAutofit/>
          </a:bodyPr>
          <a:lstStyle/>
          <a:p>
            <a:pPr>
              <a:defRPr/>
            </a:pPr>
            <a:r>
              <a:rPr lang="en-US" sz="3200" b="1" dirty="0"/>
              <a:t>Other Project Relationships</a:t>
            </a:r>
          </a:p>
        </p:txBody>
      </p:sp>
      <p:sp>
        <p:nvSpPr>
          <p:cNvPr id="34820" name="Rectangle 4"/>
          <p:cNvSpPr>
            <a:spLocks noGrp="1" noChangeArrowheads="1"/>
          </p:cNvSpPr>
          <p:nvPr>
            <p:ph type="body" idx="1"/>
          </p:nvPr>
        </p:nvSpPr>
        <p:spPr>
          <a:xfrm>
            <a:off x="812800" y="4083050"/>
            <a:ext cx="7950200" cy="707886"/>
          </a:xfrm>
        </p:spPr>
        <p:txBody>
          <a:bodyPr>
            <a:spAutoFit/>
          </a:bodyPr>
          <a:lstStyle/>
          <a:p>
            <a:pPr algn="just">
              <a:buSzTx/>
              <a:buFontTx/>
              <a:buChar char="•"/>
              <a:defRPr/>
            </a:pPr>
            <a:r>
              <a:rPr lang="en-US" sz="2000" i="1" dirty="0" smtClean="0">
                <a:solidFill>
                  <a:srgbClr val="FF0000"/>
                </a:solidFill>
                <a:effectLst>
                  <a:outerShdw blurRad="38100" dist="38100" dir="2700000" algn="tl">
                    <a:srgbClr val="C0C0C0"/>
                  </a:outerShdw>
                </a:effectLst>
              </a:rPr>
              <a:t>Mutually Exclusive </a:t>
            </a:r>
            <a:r>
              <a:rPr lang="en-US" sz="2000" dirty="0" smtClean="0"/>
              <a:t>– A project whose acceptance preclude (exclude) the acceptance of one or more alternative projects. </a:t>
            </a:r>
          </a:p>
        </p:txBody>
      </p:sp>
      <p:sp>
        <p:nvSpPr>
          <p:cNvPr id="34822" name="Rectangle 6"/>
          <p:cNvSpPr>
            <a:spLocks noChangeArrowheads="1"/>
          </p:cNvSpPr>
          <p:nvPr/>
        </p:nvSpPr>
        <p:spPr bwMode="auto">
          <a:xfrm>
            <a:off x="812800" y="2012950"/>
            <a:ext cx="7950200" cy="705321"/>
          </a:xfrm>
          <a:prstGeom prst="rect">
            <a:avLst/>
          </a:prstGeom>
          <a:noFill/>
          <a:ln w="12700">
            <a:noFill/>
            <a:miter lim="800000"/>
            <a:headEnd/>
            <a:tailEnd/>
          </a:ln>
        </p:spPr>
        <p:txBody>
          <a:bodyPr lIns="90488" tIns="44450" rIns="90488" bIns="44450">
            <a:spAutoFit/>
          </a:bodyPr>
          <a:lstStyle/>
          <a:p>
            <a:pPr marL="342900" indent="-342900" eaLnBrk="0" hangingPunct="0">
              <a:spcBef>
                <a:spcPct val="20000"/>
              </a:spcBef>
              <a:spcAft>
                <a:spcPct val="20000"/>
              </a:spcAft>
              <a:buClr>
                <a:schemeClr val="tx2"/>
              </a:buClr>
              <a:buFontTx/>
              <a:buChar char="•"/>
              <a:defRPr/>
            </a:pPr>
            <a:r>
              <a:rPr lang="en-US" sz="2000" i="1" dirty="0">
                <a:solidFill>
                  <a:schemeClr val="hlink"/>
                </a:solidFill>
                <a:effectLst>
                  <a:outerShdw blurRad="38100" dist="38100" dir="2700000" algn="tl">
                    <a:srgbClr val="C0C0C0"/>
                  </a:outerShdw>
                </a:effectLst>
                <a:latin typeface="Arial" charset="0"/>
              </a:rPr>
              <a:t>Dependent</a:t>
            </a:r>
            <a:r>
              <a:rPr lang="en-US" sz="2000" dirty="0">
                <a:solidFill>
                  <a:srgbClr val="000000"/>
                </a:solidFill>
                <a:latin typeface="Arial" charset="0"/>
              </a:rPr>
              <a:t> – A project whose acceptance depends on the acceptance of one or more other projects.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Effect transition="in" filter="wipe(left)">
                                      <p:cBhvr>
                                        <p:cTn id="7" dur="500"/>
                                        <p:tgtEl>
                                          <p:spTgt spid="348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4" name="Rectangle 8"/>
          <p:cNvSpPr>
            <a:spLocks noGrp="1" noChangeArrowheads="1"/>
          </p:cNvSpPr>
          <p:nvPr>
            <p:ph type="title"/>
          </p:nvPr>
        </p:nvSpPr>
        <p:spPr>
          <a:xfrm>
            <a:off x="381000" y="304800"/>
            <a:ext cx="8229600" cy="1143000"/>
          </a:xfrm>
          <a:noFill/>
          <a:ln/>
        </p:spPr>
        <p:txBody>
          <a:bodyPr>
            <a:noAutofit/>
          </a:bodyPr>
          <a:lstStyle/>
          <a:p>
            <a:pPr algn="ctr"/>
            <a:r>
              <a:rPr lang="en-US" sz="3600" dirty="0"/>
              <a:t/>
            </a:r>
            <a:br>
              <a:rPr lang="en-US" sz="3600" dirty="0"/>
            </a:br>
            <a:r>
              <a:rPr lang="en-US" sz="3200" dirty="0"/>
              <a:t>Mutually Exclusive versus Independent Project</a:t>
            </a:r>
            <a:endParaRPr lang="en-US" sz="3600" dirty="0"/>
          </a:p>
        </p:txBody>
      </p:sp>
      <p:sp>
        <p:nvSpPr>
          <p:cNvPr id="9225" name="Rectangle 9"/>
          <p:cNvSpPr>
            <a:spLocks noGrp="1" noChangeArrowheads="1"/>
          </p:cNvSpPr>
          <p:nvPr>
            <p:ph type="body" idx="1"/>
          </p:nvPr>
        </p:nvSpPr>
        <p:spPr>
          <a:xfrm>
            <a:off x="685800" y="1600200"/>
            <a:ext cx="7772400" cy="4114800"/>
          </a:xfrm>
          <a:noFill/>
          <a:ln/>
        </p:spPr>
        <p:txBody>
          <a:bodyPr>
            <a:normAutofit/>
          </a:bodyPr>
          <a:lstStyle/>
          <a:p>
            <a:pPr>
              <a:buFont typeface="Monotype Sorts" pitchFamily="2" charset="2"/>
              <a:buChar char="u"/>
            </a:pPr>
            <a:r>
              <a:rPr lang="en-US" sz="2000" dirty="0"/>
              <a:t>Mutually Exclusive Projects:  only ONE of several potential projects can be chosen, e.g. acquiring an accounting system. </a:t>
            </a:r>
          </a:p>
          <a:p>
            <a:pPr>
              <a:buFont typeface="Monotype Sorts" pitchFamily="2" charset="2"/>
              <a:buChar char="u"/>
            </a:pPr>
            <a:endParaRPr lang="en-US" sz="2000" dirty="0"/>
          </a:p>
          <a:p>
            <a:pPr lvl="1">
              <a:buFont typeface="Monotype Sorts" pitchFamily="2" charset="2"/>
              <a:buChar char="u"/>
            </a:pPr>
            <a:r>
              <a:rPr lang="en-US" sz="2000" dirty="0"/>
              <a:t>RANK all alternatives and select the best one.</a:t>
            </a:r>
          </a:p>
          <a:p>
            <a:pPr>
              <a:buFont typeface="Monotype Sorts" pitchFamily="2" charset="2"/>
              <a:buChar char="u"/>
            </a:pPr>
            <a:endParaRPr lang="en-US" sz="2000" dirty="0"/>
          </a:p>
          <a:p>
            <a:pPr>
              <a:buFont typeface="Monotype Sorts" pitchFamily="2" charset="2"/>
              <a:buChar char="u"/>
            </a:pPr>
            <a:r>
              <a:rPr lang="en-US" sz="2000" dirty="0"/>
              <a:t>Independent Projects: accepting or rejecting one project does not affect the decision of the other projects.</a:t>
            </a:r>
          </a:p>
          <a:p>
            <a:pPr>
              <a:buFont typeface="Monotype Sorts" pitchFamily="2" charset="2"/>
              <a:buChar char="u"/>
            </a:pPr>
            <a:endParaRPr lang="en-US" sz="2000" dirty="0"/>
          </a:p>
          <a:p>
            <a:pPr lvl="1">
              <a:buFont typeface="Monotype Sorts" pitchFamily="2" charset="2"/>
              <a:buChar char="u"/>
            </a:pPr>
            <a:r>
              <a:rPr lang="en-US" sz="2000" dirty="0"/>
              <a:t>Must exceed a MINIMUM acceptance criteria.</a:t>
            </a:r>
          </a:p>
        </p:txBody>
      </p:sp>
    </p:spTree>
  </p:cSld>
  <p:clrMapOvr>
    <a:masterClrMapping/>
  </p:clrMapOvr>
  <p:transition>
    <p:strips/>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normAutofit/>
          </a:bodyPr>
          <a:lstStyle/>
          <a:p>
            <a:r>
              <a:rPr lang="en-US" sz="3200" dirty="0" smtClean="0"/>
              <a:t>Capital rationing calculation</a:t>
            </a:r>
          </a:p>
        </p:txBody>
      </p:sp>
      <p:sp>
        <p:nvSpPr>
          <p:cNvPr id="39938" name="Content Placeholder 2"/>
          <p:cNvSpPr>
            <a:spLocks noGrp="1"/>
          </p:cNvSpPr>
          <p:nvPr>
            <p:ph idx="1"/>
          </p:nvPr>
        </p:nvSpPr>
        <p:spPr/>
        <p:txBody>
          <a:bodyPr>
            <a:normAutofit/>
          </a:bodyPr>
          <a:lstStyle/>
          <a:p>
            <a:r>
              <a:rPr lang="en-US" sz="2000" dirty="0" smtClean="0"/>
              <a:t>Calculate the PI for each project</a:t>
            </a:r>
          </a:p>
          <a:p>
            <a:endParaRPr lang="en-US" sz="2000" dirty="0" smtClean="0"/>
          </a:p>
          <a:p>
            <a:r>
              <a:rPr lang="en-US" sz="2000" dirty="0" smtClean="0"/>
              <a:t>Rank all projects in term of their PIs, from highest to lowest</a:t>
            </a:r>
          </a:p>
          <a:p>
            <a:endParaRPr lang="en-US" sz="2000" dirty="0" smtClean="0"/>
          </a:p>
          <a:p>
            <a:r>
              <a:rPr lang="en-US" sz="2000" dirty="0" smtClean="0"/>
              <a:t>Starting with the project having the highest PI, go down the list and select all projects having PI&gt;1 until the capital budget is exhausted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a:bodyPr>
          <a:lstStyle/>
          <a:p>
            <a:r>
              <a:rPr lang="en-US" sz="3200" dirty="0" smtClean="0"/>
              <a:t>Capital rationing - Special </a:t>
            </a:r>
            <a:r>
              <a:rPr lang="en-US" sz="3200" dirty="0"/>
              <a:t>situations</a:t>
            </a:r>
          </a:p>
        </p:txBody>
      </p:sp>
      <p:sp>
        <p:nvSpPr>
          <p:cNvPr id="128003" name="Rectangle 3"/>
          <p:cNvSpPr>
            <a:spLocks noGrp="1" noChangeArrowheads="1"/>
          </p:cNvSpPr>
          <p:nvPr>
            <p:ph type="body" idx="1"/>
          </p:nvPr>
        </p:nvSpPr>
        <p:spPr/>
        <p:txBody>
          <a:bodyPr/>
          <a:lstStyle/>
          <a:p>
            <a:pPr algn="just">
              <a:lnSpc>
                <a:spcPct val="80000"/>
              </a:lnSpc>
            </a:pPr>
            <a:r>
              <a:rPr lang="en-US" sz="2000" dirty="0"/>
              <a:t>When projects are independent and the firm has few constraints on capital, then we check to ensure that projects at least meet a minimum criteria – if they do, they are accepted</a:t>
            </a:r>
            <a:r>
              <a:rPr lang="en-US" sz="2000" dirty="0" smtClean="0"/>
              <a:t>.</a:t>
            </a:r>
          </a:p>
          <a:p>
            <a:pPr algn="just">
              <a:lnSpc>
                <a:spcPct val="80000"/>
              </a:lnSpc>
            </a:pPr>
            <a:endParaRPr lang="en-US" sz="2000" dirty="0"/>
          </a:p>
          <a:p>
            <a:pPr lvl="1">
              <a:lnSpc>
                <a:spcPct val="80000"/>
              </a:lnSpc>
            </a:pPr>
            <a:r>
              <a:rPr lang="en-US" sz="2000" dirty="0"/>
              <a:t>NPV≥0; IRR</a:t>
            </a:r>
            <a:r>
              <a:rPr lang="en-US" sz="2000" dirty="0" smtClean="0"/>
              <a:t>≥ discount </a:t>
            </a:r>
            <a:r>
              <a:rPr lang="en-US" sz="2000" dirty="0"/>
              <a:t>rate; PI≥1</a:t>
            </a:r>
          </a:p>
          <a:p>
            <a:pPr>
              <a:lnSpc>
                <a:spcPct val="80000"/>
              </a:lnSpc>
            </a:pPr>
            <a:endParaRPr lang="en-US" sz="2000" dirty="0"/>
          </a:p>
          <a:p>
            <a:pPr algn="just">
              <a:lnSpc>
                <a:spcPct val="80000"/>
              </a:lnSpc>
            </a:pPr>
            <a:r>
              <a:rPr lang="en-US" sz="2000" dirty="0"/>
              <a:t>Sometimes a firm will have plenty of funds to invest, but it must choose between projects that are </a:t>
            </a:r>
            <a:r>
              <a:rPr lang="en-US" sz="2000" b="1" dirty="0"/>
              <a:t>mutually exclusive</a:t>
            </a:r>
            <a:r>
              <a:rPr lang="en-US" sz="2000" dirty="0"/>
              <a:t>.  This means that the acceptance of one project precludes the acceptance of any others. In this case, we seek to choose the one highest ranked of the acceptable projects</a:t>
            </a:r>
            <a:r>
              <a:rPr lang="en-US" sz="2000" dirty="0" smtClean="0"/>
              <a:t>.</a:t>
            </a:r>
          </a:p>
          <a:p>
            <a:pPr algn="just">
              <a:lnSpc>
                <a:spcPct val="80000"/>
              </a:lnSpc>
            </a:pPr>
            <a:endParaRPr lang="en-US" sz="2000" dirty="0"/>
          </a:p>
          <a:p>
            <a:pPr algn="just">
              <a:lnSpc>
                <a:spcPct val="80000"/>
              </a:lnSpc>
            </a:pPr>
            <a:r>
              <a:rPr lang="en-US" sz="2000" dirty="0"/>
              <a:t>If the firm has </a:t>
            </a:r>
            <a:r>
              <a:rPr lang="en-US" sz="2000" b="1" dirty="0"/>
              <a:t>capital rationing</a:t>
            </a:r>
            <a:r>
              <a:rPr lang="en-US" sz="2000" dirty="0"/>
              <a:t>, then its funds are limited and not all independent projects may be accepted. In this case, we seek to choose those projects that best use the firm’s available funds. PI is especially useful here.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Capital Rationing </a:t>
            </a:r>
          </a:p>
        </p:txBody>
      </p:sp>
      <p:sp>
        <p:nvSpPr>
          <p:cNvPr id="133123" name="Rectangle 3"/>
          <p:cNvSpPr>
            <a:spLocks noGrp="1" noChangeArrowheads="1"/>
          </p:cNvSpPr>
          <p:nvPr>
            <p:ph type="body" idx="1"/>
          </p:nvPr>
        </p:nvSpPr>
        <p:spPr/>
        <p:txBody>
          <a:bodyPr/>
          <a:lstStyle/>
          <a:p>
            <a:pPr marL="469900" indent="-469900"/>
            <a:r>
              <a:rPr lang="en-US" sz="2300" dirty="0"/>
              <a:t>Recall: If the firm has </a:t>
            </a:r>
            <a:r>
              <a:rPr lang="en-US" sz="2300" b="1" dirty="0"/>
              <a:t>capital rationing</a:t>
            </a:r>
            <a:r>
              <a:rPr lang="en-US" sz="2300" dirty="0"/>
              <a:t>, then its funds are limited and not all independent projects may be accepted. In this case, we seek to choose those projects that best use the firm’s available funds. PI is especially useful here.</a:t>
            </a:r>
          </a:p>
          <a:p>
            <a:pPr marL="469900" indent="-469900"/>
            <a:r>
              <a:rPr lang="en-US" sz="2300" dirty="0"/>
              <a:t>Note: capital rationing is a different problem than mutually exclusive investments because if the capital constraint is removed, then all projects can be accepted together.</a:t>
            </a:r>
          </a:p>
          <a:p>
            <a:pPr marL="469900" indent="-469900" algn="just"/>
            <a:r>
              <a:rPr lang="en-US" sz="2300" dirty="0"/>
              <a:t>Analyze the projects on the next page with NPV, IRR, and PI assuming the opportunity cost of capital is 10% and the firm is constrained to only invest $50,000 now (and no constraint is expected in future years).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fontScale="90000"/>
          </a:bodyPr>
          <a:lstStyle/>
          <a:p>
            <a:r>
              <a:rPr lang="en-US"/>
              <a:t>Capital Rationing – Example</a:t>
            </a:r>
            <a:br>
              <a:rPr lang="en-US"/>
            </a:br>
            <a:r>
              <a:rPr lang="en-US" sz="2900"/>
              <a:t>(All $ numbers are in thousands)</a:t>
            </a:r>
          </a:p>
        </p:txBody>
      </p:sp>
      <p:graphicFrame>
        <p:nvGraphicFramePr>
          <p:cNvPr id="134147" name="Group 3"/>
          <p:cNvGraphicFramePr>
            <a:graphicFrameLocks noGrp="1"/>
          </p:cNvGraphicFramePr>
          <p:nvPr>
            <p:ph idx="1"/>
          </p:nvPr>
        </p:nvGraphicFramePr>
        <p:xfrm>
          <a:off x="685800" y="1981200"/>
          <a:ext cx="7772400" cy="4267200"/>
        </p:xfrm>
        <a:graphic>
          <a:graphicData uri="http://schemas.openxmlformats.org/drawingml/2006/table">
            <a:tbl>
              <a:tblPr/>
              <a:tblGrid>
                <a:gridCol w="1295400"/>
                <a:gridCol w="1295400"/>
                <a:gridCol w="1295400"/>
                <a:gridCol w="1295400"/>
                <a:gridCol w="1295400"/>
                <a:gridCol w="1295400"/>
              </a:tblGrid>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Year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Proj. 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Proj. B</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Proj. 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Proj.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Proj. 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0</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$24.2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$12.6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$37.862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NPV</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$4.545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$2.727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$1.4545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IRR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14.84%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26%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PI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1.0909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1.136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bg2"/>
                        </a:buClr>
                        <a:buSzTx/>
                        <a:buFont typeface="Monotype Sorts" pitchFamily="2" charset="2"/>
                        <a:buNone/>
                        <a:tabLst/>
                      </a:pPr>
                      <a:r>
                        <a:rPr kumimoji="1" lang="en-US" sz="2200" b="0" i="0" u="none" strike="noStrike" cap="none" normalizeH="0" baseline="0" smtClean="0">
                          <a:ln>
                            <a:noFill/>
                          </a:ln>
                          <a:solidFill>
                            <a:schemeClr val="tx1"/>
                          </a:solidFill>
                          <a:effectLst/>
                          <a:latin typeface="Times New Roman" pitchFamily="18" charset="0"/>
                        </a:rPr>
                        <a:t>1.145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endParaRPr lang="en-US" dirty="0"/>
          </a:p>
        </p:txBody>
      </p:sp>
      <p:sp>
        <p:nvSpPr>
          <p:cNvPr id="135170" name="Rectangle 2"/>
          <p:cNvSpPr>
            <a:spLocks noGrp="1" noChangeArrowheads="1"/>
          </p:cNvSpPr>
          <p:nvPr>
            <p:ph type="title"/>
          </p:nvPr>
        </p:nvSpPr>
        <p:spPr/>
        <p:txBody>
          <a:bodyPr>
            <a:normAutofit fontScale="90000"/>
          </a:bodyPr>
          <a:lstStyle/>
          <a:p>
            <a:r>
              <a:rPr lang="en-US" sz="4000"/>
              <a:t>Capital Rationing Example: Comparison of Rankings</a:t>
            </a:r>
          </a:p>
        </p:txBody>
      </p:sp>
      <p:sp>
        <p:nvSpPr>
          <p:cNvPr id="135171" name="Rectangle 3"/>
          <p:cNvSpPr>
            <a:spLocks noGrp="1" noChangeArrowheads="1"/>
          </p:cNvSpPr>
          <p:nvPr>
            <p:ph type="body" idx="1"/>
          </p:nvPr>
        </p:nvSpPr>
        <p:spPr/>
        <p:txBody>
          <a:bodyPr/>
          <a:lstStyle/>
          <a:p>
            <a:pPr>
              <a:lnSpc>
                <a:spcPct val="80000"/>
              </a:lnSpc>
            </a:pPr>
            <a:r>
              <a:rPr lang="en-US" sz="2000" dirty="0"/>
              <a:t>NPV rankings (best to worst)</a:t>
            </a:r>
          </a:p>
          <a:p>
            <a:pPr lvl="1">
              <a:lnSpc>
                <a:spcPct val="80000"/>
              </a:lnSpc>
            </a:pPr>
            <a:r>
              <a:rPr lang="en-US" sz="1800" dirty="0"/>
              <a:t>A, D, C, B, E</a:t>
            </a:r>
          </a:p>
          <a:p>
            <a:pPr lvl="2">
              <a:lnSpc>
                <a:spcPct val="80000"/>
              </a:lnSpc>
            </a:pPr>
            <a:r>
              <a:rPr lang="en-US" sz="1600" dirty="0"/>
              <a:t>A uses up the available capital</a:t>
            </a:r>
          </a:p>
          <a:p>
            <a:pPr lvl="2">
              <a:lnSpc>
                <a:spcPct val="80000"/>
              </a:lnSpc>
            </a:pPr>
            <a:r>
              <a:rPr lang="en-US" sz="1600" dirty="0"/>
              <a:t>Overall NPV = $4,545.45</a:t>
            </a:r>
          </a:p>
          <a:p>
            <a:pPr>
              <a:lnSpc>
                <a:spcPct val="80000"/>
              </a:lnSpc>
            </a:pPr>
            <a:r>
              <a:rPr lang="en-US" sz="2000" dirty="0"/>
              <a:t>IRR rankings (best to worst)</a:t>
            </a:r>
          </a:p>
          <a:p>
            <a:pPr lvl="1">
              <a:lnSpc>
                <a:spcPct val="80000"/>
              </a:lnSpc>
            </a:pPr>
            <a:r>
              <a:rPr lang="en-US" sz="1800" dirty="0"/>
              <a:t>E, D, B, A, C</a:t>
            </a:r>
          </a:p>
          <a:p>
            <a:pPr lvl="2">
              <a:lnSpc>
                <a:spcPct val="80000"/>
              </a:lnSpc>
            </a:pPr>
            <a:r>
              <a:rPr lang="en-US" sz="1600" dirty="0"/>
              <a:t>E, D, B use up the available capital</a:t>
            </a:r>
          </a:p>
          <a:p>
            <a:pPr lvl="2">
              <a:lnSpc>
                <a:spcPct val="80000"/>
              </a:lnSpc>
            </a:pPr>
            <a:r>
              <a:rPr lang="en-US" sz="1600" dirty="0"/>
              <a:t>Overall NPV = NPV</a:t>
            </a:r>
            <a:r>
              <a:rPr lang="en-US" sz="1600" baseline="-25000" dirty="0"/>
              <a:t>E+D+B</a:t>
            </a:r>
            <a:r>
              <a:rPr lang="en-US" sz="1600" dirty="0"/>
              <a:t>=$6,181.82</a:t>
            </a:r>
          </a:p>
          <a:p>
            <a:pPr>
              <a:lnSpc>
                <a:spcPct val="80000"/>
              </a:lnSpc>
            </a:pPr>
            <a:r>
              <a:rPr lang="en-US" sz="2000" dirty="0"/>
              <a:t>PI rankings (best to worst)</a:t>
            </a:r>
          </a:p>
          <a:p>
            <a:pPr lvl="1">
              <a:lnSpc>
                <a:spcPct val="80000"/>
              </a:lnSpc>
            </a:pPr>
            <a:r>
              <a:rPr lang="en-US" sz="1800" dirty="0"/>
              <a:t>E, D, C, B, A</a:t>
            </a:r>
          </a:p>
          <a:p>
            <a:pPr lvl="2">
              <a:lnSpc>
                <a:spcPct val="80000"/>
              </a:lnSpc>
            </a:pPr>
            <a:r>
              <a:rPr lang="en-US" sz="1600" dirty="0"/>
              <a:t>E, D, C use up the available capital</a:t>
            </a:r>
          </a:p>
          <a:p>
            <a:pPr lvl="2">
              <a:lnSpc>
                <a:spcPct val="80000"/>
              </a:lnSpc>
            </a:pPr>
            <a:r>
              <a:rPr lang="en-US" sz="1600" dirty="0"/>
              <a:t>Overall NPV = NPV</a:t>
            </a:r>
            <a:r>
              <a:rPr lang="en-US" sz="1600" baseline="-25000" dirty="0"/>
              <a:t>E+D+C</a:t>
            </a:r>
            <a:r>
              <a:rPr lang="en-US" sz="1600" dirty="0"/>
              <a:t>=$6,381.82</a:t>
            </a:r>
          </a:p>
          <a:p>
            <a:pPr>
              <a:lnSpc>
                <a:spcPct val="80000"/>
              </a:lnSpc>
            </a:pPr>
            <a:r>
              <a:rPr lang="en-US" sz="2000" dirty="0"/>
              <a:t>The PI rankings produce the best set of investments to accept given the capital rationing constraint.</a:t>
            </a:r>
          </a:p>
          <a:p>
            <a:pPr lvl="2">
              <a:lnSpc>
                <a:spcPct val="80000"/>
              </a:lnSpc>
              <a:buFontTx/>
              <a:buNone/>
            </a:pP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a:t>Capital Rationing Conclusions</a:t>
            </a:r>
          </a:p>
        </p:txBody>
      </p:sp>
      <p:sp>
        <p:nvSpPr>
          <p:cNvPr id="136195" name="Rectangle 3"/>
          <p:cNvSpPr>
            <a:spLocks noGrp="1" noChangeArrowheads="1"/>
          </p:cNvSpPr>
          <p:nvPr>
            <p:ph type="body" idx="1"/>
          </p:nvPr>
        </p:nvSpPr>
        <p:spPr/>
        <p:txBody>
          <a:bodyPr/>
          <a:lstStyle/>
          <a:p>
            <a:pPr marL="469900" indent="-469900"/>
            <a:r>
              <a:rPr lang="en-US"/>
              <a:t>PI is best for initial ranking of independent projects under capital rationing.</a:t>
            </a:r>
          </a:p>
          <a:p>
            <a:pPr marL="469900" indent="-469900"/>
            <a:r>
              <a:rPr lang="en-US"/>
              <a:t>Comparing NPV’s of feasible combinations of projects would also work.</a:t>
            </a:r>
          </a:p>
          <a:p>
            <a:pPr marL="469900" indent="-469900"/>
            <a:r>
              <a:rPr lang="en-US"/>
              <a:t>IRR may be useful if the capital rationing constraint extends over multiple periods (see project C).</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Summary and Conclusions</a:t>
            </a:r>
          </a:p>
        </p:txBody>
      </p:sp>
      <p:sp>
        <p:nvSpPr>
          <p:cNvPr id="137219" name="Rectangle 3"/>
          <p:cNvSpPr>
            <a:spLocks noGrp="1" noChangeArrowheads="1"/>
          </p:cNvSpPr>
          <p:nvPr>
            <p:ph type="body" idx="1"/>
          </p:nvPr>
        </p:nvSpPr>
        <p:spPr/>
        <p:txBody>
          <a:bodyPr/>
          <a:lstStyle/>
          <a:p>
            <a:pPr marL="469900" indent="-469900"/>
            <a:r>
              <a:rPr lang="en-US" sz="2800"/>
              <a:t>Discounted Cash Flow (DCF) techniques are the best of the methods we have presented.</a:t>
            </a:r>
          </a:p>
          <a:p>
            <a:pPr marL="469900" indent="-469900"/>
            <a:r>
              <a:rPr lang="en-US" sz="2800"/>
              <a:t>In some cases, the DCF techniques need to be modified in order to obtain a correct decision. It is important to completely understand these cases and have an appreciation of which technique is best given the situation.</a:t>
            </a:r>
          </a:p>
          <a:p>
            <a:pPr marL="469900" indent="-469900">
              <a:buFont typeface="Monotype Sorts" pitchFamily="2" charset="2"/>
              <a:buNone/>
            </a:pPr>
            <a:endParaRPr lang="en-US" sz="2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endParaRPr lang="en-US" sz="2000" dirty="0"/>
          </a:p>
        </p:txBody>
      </p:sp>
      <p:pic>
        <p:nvPicPr>
          <p:cNvPr id="1026" name="Picture 2"/>
          <p:cNvPicPr>
            <a:picLocks noGrp="1" noChangeAspect="1" noChangeArrowheads="1"/>
          </p:cNvPicPr>
          <p:nvPr>
            <p:ph idx="1"/>
          </p:nvPr>
        </p:nvPicPr>
        <p:blipFill>
          <a:blip r:embed="rId2"/>
          <a:srcRect/>
          <a:stretch>
            <a:fillRect/>
          </a:stretch>
        </p:blipFill>
        <p:spPr bwMode="auto">
          <a:xfrm>
            <a:off x="457200" y="304800"/>
            <a:ext cx="815340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Linear programming</a:t>
            </a:r>
            <a:endParaRPr lang="en-US" sz="3200" dirty="0"/>
          </a:p>
        </p:txBody>
      </p:sp>
      <p:sp>
        <p:nvSpPr>
          <p:cNvPr id="3" name="Content Placeholder 2"/>
          <p:cNvSpPr>
            <a:spLocks noGrp="1"/>
          </p:cNvSpPr>
          <p:nvPr>
            <p:ph idx="1"/>
          </p:nvPr>
        </p:nvSpPr>
        <p:spPr/>
        <p:txBody>
          <a:bodyPr>
            <a:normAutofit/>
          </a:bodyPr>
          <a:lstStyle/>
          <a:p>
            <a:pPr algn="just"/>
            <a:r>
              <a:rPr lang="en-US" sz="2000" dirty="0" smtClean="0"/>
              <a:t>The aim of decision making is to </a:t>
            </a:r>
            <a:r>
              <a:rPr lang="en-US" sz="2000" dirty="0" err="1" smtClean="0"/>
              <a:t>maximise</a:t>
            </a:r>
            <a:r>
              <a:rPr lang="en-US" sz="2000" dirty="0" smtClean="0"/>
              <a:t> profit, assuming that the fixed cost does not change, this would mean that we must </a:t>
            </a:r>
            <a:r>
              <a:rPr lang="en-US" sz="2000" dirty="0" err="1" smtClean="0"/>
              <a:t>maximise</a:t>
            </a:r>
            <a:r>
              <a:rPr lang="en-US" sz="2000" dirty="0" smtClean="0"/>
              <a:t> contribution. Alternatively the aim may be </a:t>
            </a:r>
            <a:r>
              <a:rPr lang="en-US" sz="2000" dirty="0" err="1" smtClean="0"/>
              <a:t>minimise</a:t>
            </a:r>
            <a:r>
              <a:rPr lang="en-US" sz="2000" dirty="0" smtClean="0"/>
              <a:t> cost to subsequently </a:t>
            </a:r>
            <a:r>
              <a:rPr lang="en-US" sz="2000" dirty="0" err="1" smtClean="0"/>
              <a:t>maximise</a:t>
            </a:r>
            <a:r>
              <a:rPr lang="en-US" sz="2000" dirty="0" smtClean="0"/>
              <a:t> profit.</a:t>
            </a:r>
          </a:p>
          <a:p>
            <a:pPr algn="just"/>
            <a:r>
              <a:rPr lang="en-US" sz="2000" u="sng" dirty="0" smtClean="0"/>
              <a:t>Steps to perform linear programming</a:t>
            </a:r>
          </a:p>
          <a:p>
            <a:pPr>
              <a:buNone/>
            </a:pPr>
            <a:r>
              <a:rPr lang="en-US" sz="2000" b="1" dirty="0" smtClean="0"/>
              <a:t>	1. Define the problem </a:t>
            </a:r>
          </a:p>
          <a:p>
            <a:pPr>
              <a:buNone/>
            </a:pPr>
            <a:r>
              <a:rPr lang="en-US" sz="2000" b="1" dirty="0" smtClean="0"/>
              <a:t>	2. Objective function </a:t>
            </a:r>
          </a:p>
          <a:p>
            <a:pPr>
              <a:buNone/>
            </a:pPr>
            <a:r>
              <a:rPr lang="en-US" sz="2000" b="1" dirty="0" smtClean="0"/>
              <a:t>	3. Constraints </a:t>
            </a:r>
          </a:p>
          <a:p>
            <a:pPr>
              <a:buNone/>
            </a:pPr>
            <a:r>
              <a:rPr lang="en-US" sz="2000" b="1" dirty="0" smtClean="0"/>
              <a:t>	4. Graph </a:t>
            </a:r>
          </a:p>
          <a:p>
            <a:pPr>
              <a:buNone/>
            </a:pPr>
            <a:r>
              <a:rPr lang="en-US" sz="2000" b="1" dirty="0" smtClean="0"/>
              <a:t>	5. Optimal solution </a:t>
            </a:r>
          </a:p>
          <a:p>
            <a:pPr>
              <a:buNone/>
            </a:pPr>
            <a:r>
              <a:rPr lang="en-US" sz="2000" b="1" dirty="0" smtClean="0"/>
              <a:t>	6. Shadow prices </a:t>
            </a:r>
            <a:r>
              <a:rPr lang="en-US" sz="2000" dirty="0" smtClean="0"/>
              <a:t> </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a:t>
            </a:r>
            <a:endParaRPr lang="en-US" dirty="0"/>
          </a:p>
        </p:txBody>
      </p:sp>
      <p:pic>
        <p:nvPicPr>
          <p:cNvPr id="3074" name="Picture 2"/>
          <p:cNvPicPr>
            <a:picLocks noGrp="1" noChangeAspect="1" noChangeArrowheads="1"/>
          </p:cNvPicPr>
          <p:nvPr>
            <p:ph idx="1"/>
          </p:nvPr>
        </p:nvPicPr>
        <p:blipFill>
          <a:blip r:embed="rId2"/>
          <a:srcRect/>
          <a:stretch>
            <a:fillRect/>
          </a:stretch>
        </p:blipFill>
        <p:spPr bwMode="auto">
          <a:xfrm>
            <a:off x="990600" y="1447800"/>
            <a:ext cx="7010400" cy="2819400"/>
          </a:xfrm>
          <a:prstGeom prst="rect">
            <a:avLst/>
          </a:prstGeom>
          <a:noFill/>
          <a:ln w="9525">
            <a:noFill/>
            <a:miter lim="800000"/>
            <a:headEnd/>
            <a:tailEnd/>
          </a:ln>
        </p:spPr>
      </p:pic>
      <p:pic>
        <p:nvPicPr>
          <p:cNvPr id="3075" name="Picture 3"/>
          <p:cNvPicPr>
            <a:picLocks noChangeAspect="1" noChangeArrowheads="1"/>
          </p:cNvPicPr>
          <p:nvPr/>
        </p:nvPicPr>
        <p:blipFill>
          <a:blip r:embed="rId3"/>
          <a:srcRect/>
          <a:stretch>
            <a:fillRect/>
          </a:stretch>
        </p:blipFill>
        <p:spPr bwMode="auto">
          <a:xfrm>
            <a:off x="1066800" y="4648200"/>
            <a:ext cx="4724400" cy="37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990600" y="1219200"/>
            <a:ext cx="6248400" cy="54102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457200" y="1524000"/>
            <a:ext cx="6438900" cy="2333625"/>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dirty="0" smtClean="0"/>
          </a:p>
          <a:p>
            <a:pPr algn="ctr">
              <a:buNone/>
            </a:pPr>
            <a:r>
              <a:rPr lang="en-US" sz="4800" dirty="0" smtClean="0"/>
              <a:t>Thank you</a:t>
            </a:r>
            <a:endParaRPr lang="en-US" sz="4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1096</TotalTime>
  <Words>1128</Words>
  <Application>Microsoft Office PowerPoint</Application>
  <PresentationFormat>On-screen Show (4:3)</PresentationFormat>
  <Paragraphs>177</Paragraphs>
  <Slides>27</Slides>
  <Notes>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Investment Analysis  </vt:lpstr>
      <vt:lpstr>Outline</vt:lpstr>
      <vt:lpstr>Profitability Index</vt:lpstr>
      <vt:lpstr>Profitability Index</vt:lpstr>
      <vt:lpstr>Profitability Index</vt:lpstr>
      <vt:lpstr>PI Strengths     and Weaknesses</vt:lpstr>
      <vt:lpstr>Annuities and Perpetuities</vt:lpstr>
      <vt:lpstr>Annuities– Basic Formulas</vt:lpstr>
      <vt:lpstr>Net terminal value</vt:lpstr>
      <vt:lpstr>Capital Rationing</vt:lpstr>
      <vt:lpstr>Capital Rationing</vt:lpstr>
      <vt:lpstr>         Capital Rationing            </vt:lpstr>
      <vt:lpstr>Other Project Relationships</vt:lpstr>
      <vt:lpstr> Mutually Exclusive versus Independent Project</vt:lpstr>
      <vt:lpstr>Capital rationing calculation</vt:lpstr>
      <vt:lpstr>Capital rationing - Special situations</vt:lpstr>
      <vt:lpstr>Capital Rationing </vt:lpstr>
      <vt:lpstr>Capital Rationing – Example (All $ numbers are in thousands)</vt:lpstr>
      <vt:lpstr>Capital Rationing Example: Comparison of Rankings</vt:lpstr>
      <vt:lpstr>Capital Rationing Conclusions</vt:lpstr>
      <vt:lpstr>Summary and Conclusions</vt:lpstr>
      <vt:lpstr>Slide 22</vt:lpstr>
      <vt:lpstr>Linear programming</vt:lpstr>
      <vt:lpstr>Illustration</vt:lpstr>
      <vt:lpstr>Solution</vt:lpstr>
      <vt:lpstr>Solution</vt:lpstr>
      <vt:lpstr>Slide 27</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Windows User</cp:lastModifiedBy>
  <cp:revision>163</cp:revision>
  <dcterms:created xsi:type="dcterms:W3CDTF">2013-05-28T09:18:01Z</dcterms:created>
  <dcterms:modified xsi:type="dcterms:W3CDTF">2013-06-04T13:18:47Z</dcterms:modified>
</cp:coreProperties>
</file>