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86" r:id="rId2"/>
    <p:sldId id="287" r:id="rId3"/>
    <p:sldId id="288"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82" r:id="rId19"/>
    <p:sldId id="271" r:id="rId20"/>
    <p:sldId id="272" r:id="rId21"/>
    <p:sldId id="273" r:id="rId22"/>
    <p:sldId id="274" r:id="rId23"/>
    <p:sldId id="275" r:id="rId24"/>
    <p:sldId id="277" r:id="rId25"/>
    <p:sldId id="278" r:id="rId26"/>
    <p:sldId id="279" r:id="rId27"/>
    <p:sldId id="280" r:id="rId28"/>
    <p:sldId id="281" r:id="rId29"/>
    <p:sldId id="284"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8BDFF4-6766-4098-B77B-F60ED275202B}" type="datetimeFigureOut">
              <a:rPr lang="en-US" smtClean="0"/>
              <a:pPr/>
              <a:t>6/3/2013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95C32B-B55A-410F-9379-2A39EC5F3CC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xfrm>
            <a:off x="1143000" y="685800"/>
            <a:ext cx="4572000" cy="3429000"/>
          </a:xfrm>
          <a:ln cap="flat"/>
        </p:spPr>
      </p:sp>
      <p:sp>
        <p:nvSpPr>
          <p:cNvPr id="109571"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90F5AE-8957-4A17-86B8-CDFC3E53975D}" type="slidenum">
              <a:rPr lang="en-US"/>
              <a:pPr/>
              <a:t>4</a:t>
            </a:fld>
            <a:endParaRPr lang="en-US"/>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674E50-797F-4DDF-8E67-42CF05C1805C}" type="slidenum">
              <a:rPr lang="en-US"/>
              <a:pPr/>
              <a:t>5</a:t>
            </a:fld>
            <a:endParaRPr lang="en-US"/>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A21338-3FA7-4B64-A7B8-0A488C220908}" type="slidenum">
              <a:rPr lang="en-US"/>
              <a:pPr/>
              <a:t>7</a:t>
            </a:fld>
            <a:endParaRPr lang="en-US"/>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831572-117A-443F-A529-1471FD054F5B}" type="slidenum">
              <a:rPr lang="en-US"/>
              <a:pPr/>
              <a:t>8</a:t>
            </a:fld>
            <a:endParaRPr lang="en-US"/>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0B486A-E98A-4704-9787-D984C9B03ACE}" type="slidenum">
              <a:rPr lang="en-US"/>
              <a:pPr/>
              <a:t>9</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05DF61-D7B4-4CD4-94CA-375192F15187}" type="slidenum">
              <a:rPr lang="en-US"/>
              <a:pPr/>
              <a:t>10</a:t>
            </a:fld>
            <a:endParaRPr lang="en-US"/>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68C506-85D1-4C49-9650-46FDB38F8C09}" type="slidenum">
              <a:rPr lang="en-US"/>
              <a:pPr/>
              <a:t>11</a:t>
            </a:fld>
            <a:endParaRPr lang="en-US"/>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3CA00A-8AB5-4BD9-8A25-09BEEA7025AD}" type="slidenum">
              <a:rPr lang="en-US"/>
              <a:pPr/>
              <a:t>12</a:t>
            </a:fld>
            <a:endParaRPr lang="en-US"/>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B316BF-0C25-4C57-8936-EC96EE55E58A}" type="slidenum">
              <a:rPr lang="en-US"/>
              <a:pPr/>
              <a:t>13</a:t>
            </a:fld>
            <a:endParaRPr lang="en-US"/>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C14C53-1A3C-4243-B682-894841574913}" type="slidenum">
              <a:rPr lang="en-US"/>
              <a:pPr/>
              <a:t>14</a:t>
            </a:fld>
            <a:endParaRPr lang="en-US"/>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A96DC0-87D5-4AB7-85F5-51720D56384C}" type="slidenum">
              <a:rPr lang="en-US"/>
              <a:pPr/>
              <a:t>15</a:t>
            </a:fld>
            <a:endParaRPr lang="en-US"/>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005459-66A1-4FEB-A0F6-E5111215D067}" type="slidenum">
              <a:rPr lang="en-US"/>
              <a:pPr/>
              <a:t>16</a:t>
            </a:fld>
            <a:endParaRPr 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D5E8BC-620E-46E3-898E-01849324D83C}" type="slidenum">
              <a:rPr lang="en-US"/>
              <a:pPr/>
              <a:t>17</a:t>
            </a:fld>
            <a:endParaRPr lang="en-US"/>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EE968E-EB9E-4A2E-8171-7D174E4BC4D7}" type="slidenum">
              <a:rPr lang="en-US"/>
              <a:pPr/>
              <a:t>19</a:t>
            </a:fld>
            <a:endParaRPr lang="en-US"/>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372435-059E-4073-8417-7C15207B7C1F}" type="slidenum">
              <a:rPr lang="en-US"/>
              <a:pPr/>
              <a:t>21</a:t>
            </a:fld>
            <a:endParaRPr lang="en-US"/>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E0E91E-BF87-47A6-A43E-F8666BEFF8B0}" type="slidenum">
              <a:rPr lang="en-US"/>
              <a:pPr/>
              <a:t>22</a:t>
            </a:fld>
            <a:endParaRPr lang="en-US"/>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B0618D-93B5-4257-BAAC-95DB516EEDF0}" type="slidenum">
              <a:rPr lang="en-US"/>
              <a:pPr/>
              <a:t>24</a:t>
            </a:fld>
            <a:endParaRPr lang="en-US"/>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B380CC-DB45-4EFA-B223-1A0A99DD6A96}" type="slidenum">
              <a:rPr lang="en-US"/>
              <a:pPr/>
              <a:t>26</a:t>
            </a:fld>
            <a:endParaRPr lang="en-US"/>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2F500C-D6F3-492D-9100-DAFAE33E02E7}" type="slidenum">
              <a:rPr lang="en-US"/>
              <a:pPr/>
              <a:t>27</a:t>
            </a:fld>
            <a:endParaRPr lang="en-US"/>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C0C2384-12D2-4EE8-A2CB-DF6B7374900D}" type="datetimeFigureOut">
              <a:rPr lang="en-US" smtClean="0"/>
              <a:pPr/>
              <a:t>6/3/2013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724BC2-A378-4EF1-998E-1A2FBCD20BA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0C2384-12D2-4EE8-A2CB-DF6B7374900D}" type="datetimeFigureOut">
              <a:rPr lang="en-US" smtClean="0"/>
              <a:pPr/>
              <a:t>6/3/2013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724BC2-A378-4EF1-998E-1A2FBCD20BA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0C2384-12D2-4EE8-A2CB-DF6B7374900D}" type="datetimeFigureOut">
              <a:rPr lang="en-US" smtClean="0"/>
              <a:pPr/>
              <a:t>6/3/2013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724BC2-A378-4EF1-998E-1A2FBCD20BA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C0C2384-12D2-4EE8-A2CB-DF6B7374900D}" type="datetimeFigureOut">
              <a:rPr lang="en-US" smtClean="0"/>
              <a:pPr/>
              <a:t>6/3/2013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724BC2-A378-4EF1-998E-1A2FBCD20BA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0C2384-12D2-4EE8-A2CB-DF6B7374900D}" type="datetimeFigureOut">
              <a:rPr lang="en-US" smtClean="0"/>
              <a:pPr/>
              <a:t>6/3/2013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724BC2-A378-4EF1-998E-1A2FBCD20BA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C0C2384-12D2-4EE8-A2CB-DF6B7374900D}" type="datetimeFigureOut">
              <a:rPr lang="en-US" smtClean="0"/>
              <a:pPr/>
              <a:t>6/3/2013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724BC2-A378-4EF1-998E-1A2FBCD20BA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0C2384-12D2-4EE8-A2CB-DF6B7374900D}" type="datetimeFigureOut">
              <a:rPr lang="en-US" smtClean="0"/>
              <a:pPr/>
              <a:t>6/3/2013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724BC2-A378-4EF1-998E-1A2FBCD20BA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0C2384-12D2-4EE8-A2CB-DF6B7374900D}" type="datetimeFigureOut">
              <a:rPr lang="en-US" smtClean="0"/>
              <a:pPr/>
              <a:t>6/3/2013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724BC2-A378-4EF1-998E-1A2FBCD20BA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0C2384-12D2-4EE8-A2CB-DF6B7374900D}" type="datetimeFigureOut">
              <a:rPr lang="en-US" smtClean="0"/>
              <a:pPr/>
              <a:t>6/3/2013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724BC2-A378-4EF1-998E-1A2FBCD20BA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0C2384-12D2-4EE8-A2CB-DF6B7374900D}" type="datetimeFigureOut">
              <a:rPr lang="en-US" smtClean="0"/>
              <a:pPr/>
              <a:t>6/3/2013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724BC2-A378-4EF1-998E-1A2FBCD20BA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0C2384-12D2-4EE8-A2CB-DF6B7374900D}" type="datetimeFigureOut">
              <a:rPr lang="en-US" smtClean="0"/>
              <a:pPr/>
              <a:t>6/3/2013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724BC2-A378-4EF1-998E-1A2FBCD20BA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0C2384-12D2-4EE8-A2CB-DF6B7374900D}" type="datetimeFigureOut">
              <a:rPr lang="en-US" smtClean="0"/>
              <a:pPr/>
              <a:t>6/3/2013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724BC2-A378-4EF1-998E-1A2FBCD20BA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latin typeface="Arial" pitchFamily="34" charset="0"/>
                <a:cs typeface="Arial" pitchFamily="34" charset="0"/>
              </a:rPr>
              <a:t>Investment Analysis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10</a:t>
            </a:r>
          </a:p>
          <a:p>
            <a:r>
              <a:rPr lang="en-US" dirty="0" smtClean="0">
                <a:latin typeface="Arial" pitchFamily="34" charset="0"/>
                <a:cs typeface="Arial" pitchFamily="34" charset="0"/>
              </a:rPr>
              <a:t>Course Code: MBF702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RECAP</a:t>
            </a:r>
          </a:p>
          <a:p>
            <a:endParaRPr lang="en-US" sz="1400" dirty="0" smtClean="0">
              <a:latin typeface="Arial" pitchFamily="34" charset="0"/>
              <a:cs typeface="Arial" pitchFamily="34" charset="0"/>
            </a:endParaRPr>
          </a:p>
          <a:p>
            <a:pPr marL="342900" lvl="1" indent="-342900">
              <a:buFont typeface="Arial" pitchFamily="34" charset="0"/>
              <a:buChar char="•"/>
            </a:pPr>
            <a:r>
              <a:rPr lang="en-US" sz="1800" dirty="0" smtClean="0">
                <a:latin typeface="Arial" pitchFamily="34" charset="0"/>
                <a:cs typeface="Arial" pitchFamily="34" charset="0"/>
              </a:rPr>
              <a:t>Risk Analysis in investment analysis</a:t>
            </a:r>
          </a:p>
          <a:p>
            <a:pPr marL="342900" lvl="1" indent="-342900">
              <a:buFont typeface="Arial" pitchFamily="34" charset="0"/>
              <a:buChar char="•"/>
            </a:pPr>
            <a:r>
              <a:rPr lang="en-US" sz="1800" dirty="0" smtClean="0">
                <a:latin typeface="Arial" pitchFamily="34" charset="0"/>
                <a:cs typeface="Arial" pitchFamily="34" charset="0"/>
              </a:rPr>
              <a:t>Techniques for risk analysis </a:t>
            </a:r>
          </a:p>
          <a:p>
            <a:pPr lvl="1"/>
            <a:endParaRPr lang="en-US" sz="1400" dirty="0" smtClean="0">
              <a:latin typeface="Arial" pitchFamily="34" charset="0"/>
              <a:cs typeface="Arial" pitchFamily="34" charset="0"/>
            </a:endParaRPr>
          </a:p>
          <a:p>
            <a:pPr marL="342900" lvl="1" indent="-342900">
              <a:buNone/>
            </a:pPr>
            <a:endParaRPr lang="en-US" sz="1400" dirty="0" smtClean="0">
              <a:latin typeface="Arial" pitchFamily="34" charset="0"/>
              <a:cs typeface="Arial" pitchFamily="34" charset="0"/>
            </a:endParaRPr>
          </a:p>
        </p:txBody>
      </p:sp>
      <p:pic>
        <p:nvPicPr>
          <p:cNvPr id="1026" name="Picture 2"/>
          <p:cNvPicPr>
            <a:picLocks noChangeAspect="1" noChangeArrowheads="1"/>
          </p:cNvPicPr>
          <p:nvPr/>
        </p:nvPicPr>
        <p:blipFill>
          <a:blip r:embed="rId2"/>
          <a:srcRect/>
          <a:stretch>
            <a:fillRect/>
          </a:stretch>
        </p:blipFill>
        <p:spPr bwMode="auto">
          <a:xfrm>
            <a:off x="4495800" y="3352800"/>
            <a:ext cx="152400" cy="152400"/>
          </a:xfrm>
          <a:prstGeom prst="rect">
            <a:avLst/>
          </a:prstGeom>
          <a:noFill/>
          <a:ln w="9525">
            <a:noFill/>
            <a:miter lim="800000"/>
            <a:headEnd/>
            <a:tailEnd/>
          </a:ln>
        </p:spPr>
      </p:pic>
      <p:pic>
        <p:nvPicPr>
          <p:cNvPr id="1027" name="Picture 3"/>
          <p:cNvPicPr>
            <a:picLocks noChangeAspect="1" noChangeArrowheads="1"/>
          </p:cNvPicPr>
          <p:nvPr/>
        </p:nvPicPr>
        <p:blipFill>
          <a:blip r:embed="rId2"/>
          <a:srcRect/>
          <a:stretch>
            <a:fillRect/>
          </a:stretch>
        </p:blipFill>
        <p:spPr bwMode="auto">
          <a:xfrm>
            <a:off x="4495800" y="3352800"/>
            <a:ext cx="152400" cy="152400"/>
          </a:xfrm>
          <a:prstGeom prst="rect">
            <a:avLst/>
          </a:prstGeom>
          <a:noFill/>
          <a:ln w="9525">
            <a:noFill/>
            <a:miter lim="800000"/>
            <a:headEnd/>
            <a:tailEnd/>
          </a:ln>
        </p:spPr>
      </p:pic>
      <p:pic>
        <p:nvPicPr>
          <p:cNvPr id="1028" name="Picture 4"/>
          <p:cNvPicPr>
            <a:picLocks noChangeAspect="1" noChangeArrowheads="1"/>
          </p:cNvPicPr>
          <p:nvPr/>
        </p:nvPicPr>
        <p:blipFill>
          <a:blip r:embed="rId2"/>
          <a:srcRect/>
          <a:stretch>
            <a:fillRect/>
          </a:stretch>
        </p:blipFill>
        <p:spPr bwMode="auto">
          <a:xfrm>
            <a:off x="4495800" y="3352800"/>
            <a:ext cx="152400" cy="152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8547" name="Object 3"/>
          <p:cNvGraphicFramePr>
            <a:graphicFrameLocks/>
          </p:cNvGraphicFramePr>
          <p:nvPr/>
        </p:nvGraphicFramePr>
        <p:xfrm>
          <a:off x="-105833" y="855763"/>
          <a:ext cx="9394976" cy="6216550"/>
        </p:xfrm>
        <a:graphic>
          <a:graphicData uri="http://schemas.openxmlformats.org/presentationml/2006/ole">
            <p:oleObj spid="_x0000_s2050" name="Worksheet" r:id="rId4" imgW="9393120" imgH="6215040" progId="Excel.Sheet.8">
              <p:embed/>
            </p:oleObj>
          </a:graphicData>
        </a:graphic>
      </p:graphicFrame>
      <p:sp>
        <p:nvSpPr>
          <p:cNvPr id="108548" name="Rectangle 4"/>
          <p:cNvSpPr>
            <a:spLocks noGrp="1" noChangeArrowheads="1"/>
          </p:cNvSpPr>
          <p:nvPr>
            <p:ph type="title"/>
          </p:nvPr>
        </p:nvSpPr>
        <p:spPr>
          <a:xfrm>
            <a:off x="686405" y="-142875"/>
            <a:ext cx="7771190" cy="1601391"/>
          </a:xfrm>
        </p:spPr>
        <p:txBody>
          <a:bodyPr>
            <a:normAutofit/>
          </a:bodyPr>
          <a:lstStyle/>
          <a:p>
            <a:r>
              <a:rPr lang="en-US" sz="3200" dirty="0"/>
              <a:t>Comparing Methods</a:t>
            </a:r>
          </a:p>
        </p:txBody>
      </p:sp>
    </p:spTree>
  </p:cSld>
  <p:clrMapOvr>
    <a:masterClrMapping/>
  </p:clrMapOvr>
  <p:transition>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13DB4570-7C2B-435B-B490-2B0BBBF65955}" type="slidenum">
              <a:rPr lang="en-US"/>
              <a:pPr/>
              <a:t>4</a:t>
            </a:fld>
            <a:endParaRPr lang="en-US"/>
          </a:p>
        </p:txBody>
      </p:sp>
      <p:sp>
        <p:nvSpPr>
          <p:cNvPr id="11266" name="Rectangle 2"/>
          <p:cNvSpPr>
            <a:spLocks noGrp="1" noChangeArrowheads="1"/>
          </p:cNvSpPr>
          <p:nvPr>
            <p:ph type="title"/>
          </p:nvPr>
        </p:nvSpPr>
        <p:spPr/>
        <p:txBody>
          <a:bodyPr>
            <a:normAutofit/>
          </a:bodyPr>
          <a:lstStyle/>
          <a:p>
            <a:r>
              <a:rPr lang="en-GB" sz="3200" dirty="0"/>
              <a:t>Risk in Investment Appraisal</a:t>
            </a:r>
          </a:p>
        </p:txBody>
      </p:sp>
      <p:sp>
        <p:nvSpPr>
          <p:cNvPr id="11267" name="Rectangle 3"/>
          <p:cNvSpPr>
            <a:spLocks noGrp="1" noChangeArrowheads="1"/>
          </p:cNvSpPr>
          <p:nvPr>
            <p:ph type="body" idx="1"/>
          </p:nvPr>
        </p:nvSpPr>
        <p:spPr/>
        <p:txBody>
          <a:bodyPr>
            <a:normAutofit/>
          </a:bodyPr>
          <a:lstStyle/>
          <a:p>
            <a:pPr>
              <a:buFont typeface="Wingdings" pitchFamily="2" charset="2"/>
              <a:buNone/>
            </a:pPr>
            <a:r>
              <a:rPr lang="en-GB" sz="2000" dirty="0"/>
              <a:t>	</a:t>
            </a:r>
            <a:r>
              <a:rPr lang="en-GB" sz="2000" b="1" dirty="0"/>
              <a:t>Risk:</a:t>
            </a:r>
            <a:r>
              <a:rPr lang="en-GB" sz="2000" dirty="0"/>
              <a:t> refers to a situation where the future is unclear and there is more than one possible outcomes.</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F8777D73-C6C8-491E-9780-3A30FC0F704D}" type="slidenum">
              <a:rPr lang="en-US"/>
              <a:pPr/>
              <a:t>5</a:t>
            </a:fld>
            <a:endParaRPr lang="en-US"/>
          </a:p>
        </p:txBody>
      </p:sp>
      <p:sp>
        <p:nvSpPr>
          <p:cNvPr id="5122" name="Rectangle 2"/>
          <p:cNvSpPr>
            <a:spLocks noGrp="1" noChangeArrowheads="1"/>
          </p:cNvSpPr>
          <p:nvPr>
            <p:ph type="title"/>
          </p:nvPr>
        </p:nvSpPr>
        <p:spPr/>
        <p:txBody>
          <a:bodyPr>
            <a:normAutofit/>
          </a:bodyPr>
          <a:lstStyle/>
          <a:p>
            <a:r>
              <a:rPr lang="en-GB" sz="3200" dirty="0"/>
              <a:t>Techniques for dealing with Risk</a:t>
            </a:r>
          </a:p>
        </p:txBody>
      </p:sp>
      <p:sp>
        <p:nvSpPr>
          <p:cNvPr id="5123" name="Rectangle 3"/>
          <p:cNvSpPr>
            <a:spLocks noGrp="1" noChangeArrowheads="1"/>
          </p:cNvSpPr>
          <p:nvPr>
            <p:ph type="body" idx="1"/>
          </p:nvPr>
        </p:nvSpPr>
        <p:spPr/>
        <p:txBody>
          <a:bodyPr>
            <a:normAutofit/>
          </a:bodyPr>
          <a:lstStyle/>
          <a:p>
            <a:r>
              <a:rPr lang="en-GB" sz="2400" dirty="0"/>
              <a:t>The techniques for dealing with risk include:</a:t>
            </a:r>
          </a:p>
          <a:p>
            <a:pPr lvl="1">
              <a:buFont typeface="Wingdings" pitchFamily="2" charset="2"/>
              <a:buNone/>
            </a:pPr>
            <a:r>
              <a:rPr lang="en-GB" sz="2000" dirty="0"/>
              <a:t>	a) the expected NPV rule;</a:t>
            </a:r>
          </a:p>
          <a:p>
            <a:pPr lvl="1">
              <a:buFont typeface="Wingdings" pitchFamily="2" charset="2"/>
              <a:buNone/>
            </a:pPr>
            <a:r>
              <a:rPr lang="en-GB" sz="2000" dirty="0"/>
              <a:t>	b) the risk-adjusted discount rate approach;</a:t>
            </a:r>
          </a:p>
          <a:p>
            <a:pPr lvl="1">
              <a:buFont typeface="Wingdings" pitchFamily="2" charset="2"/>
              <a:buNone/>
            </a:pPr>
            <a:r>
              <a:rPr lang="en-GB" sz="2000" dirty="0"/>
              <a:t>	c) sensitivity analysis</a:t>
            </a:r>
          </a:p>
          <a:p>
            <a:pPr lvl="1">
              <a:buFont typeface="Wingdings" pitchFamily="2" charset="2"/>
              <a:buNone/>
            </a:pPr>
            <a:r>
              <a:rPr lang="en-GB" sz="2000" dirty="0"/>
              <a:t>	d) Simulation </a:t>
            </a:r>
            <a:endParaRPr lang="en-GB" sz="2000" dirty="0" smtClean="0"/>
          </a:p>
          <a:p>
            <a:pPr lvl="1">
              <a:buFont typeface="Wingdings" pitchFamily="2" charset="2"/>
              <a:buNone/>
            </a:pPr>
            <a:r>
              <a:rPr lang="en-GB" sz="2000" dirty="0" smtClean="0"/>
              <a:t>     e) </a:t>
            </a:r>
            <a:r>
              <a:rPr lang="en-US" sz="2000" dirty="0" smtClean="0"/>
              <a:t>Scenario Analysis</a:t>
            </a:r>
          </a:p>
          <a:p>
            <a:pPr lvl="1">
              <a:buFont typeface="Wingdings" pitchFamily="2" charset="2"/>
              <a:buNone/>
            </a:pPr>
            <a:r>
              <a:rPr lang="en-US" sz="2000" dirty="0" smtClean="0"/>
              <a:t>     </a:t>
            </a:r>
            <a:endParaRPr lang="en-GB" sz="2000" dirty="0"/>
          </a:p>
          <a:p>
            <a:pPr>
              <a:buFont typeface="Wingdings" pitchFamily="2" charset="2"/>
              <a:buNone/>
            </a:pPr>
            <a:endParaRPr lang="en-GB" sz="2400"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4418D737-DD41-4953-8D58-ACF9E4F11930}" type="slidenum">
              <a:rPr lang="en-US"/>
              <a:pPr/>
              <a:t>6</a:t>
            </a:fld>
            <a:endParaRPr lang="en-US"/>
          </a:p>
        </p:txBody>
      </p:sp>
      <p:sp>
        <p:nvSpPr>
          <p:cNvPr id="66562" name="Rectangle 2"/>
          <p:cNvSpPr>
            <a:spLocks noGrp="1" noChangeArrowheads="1"/>
          </p:cNvSpPr>
          <p:nvPr>
            <p:ph type="title"/>
          </p:nvPr>
        </p:nvSpPr>
        <p:spPr/>
        <p:txBody>
          <a:bodyPr/>
          <a:lstStyle/>
          <a:p>
            <a:r>
              <a:rPr lang="en-GB"/>
              <a:t>Expected Net Present Value</a:t>
            </a:r>
            <a:endParaRPr lang="en-US"/>
          </a:p>
        </p:txBody>
      </p:sp>
      <p:sp>
        <p:nvSpPr>
          <p:cNvPr id="66563" name="Rectangle 3"/>
          <p:cNvSpPr>
            <a:spLocks noGrp="1" noChangeArrowheads="1"/>
          </p:cNvSpPr>
          <p:nvPr>
            <p:ph type="body" idx="1"/>
          </p:nvPr>
        </p:nvSpPr>
        <p:spPr/>
        <p:txBody>
          <a:bodyPr/>
          <a:lstStyle/>
          <a:p>
            <a:pPr>
              <a:buFont typeface="Wingdings" pitchFamily="2" charset="2"/>
              <a:buNone/>
            </a:pPr>
            <a:r>
              <a:rPr lang="en-GB" sz="2800"/>
              <a:t>	The expected NPV rule (ENPV):</a:t>
            </a:r>
          </a:p>
          <a:p>
            <a:pPr lvl="1">
              <a:buClr>
                <a:schemeClr val="tx1"/>
              </a:buClr>
              <a:buFont typeface="Wingdings" pitchFamily="2" charset="2"/>
              <a:buBlip>
                <a:blip r:embed="rId2"/>
              </a:buBlip>
            </a:pPr>
            <a:r>
              <a:rPr lang="en-GB" sz="2400"/>
              <a:t>EV of a project is the mean value which will be obtained if the project was repeated many times over</a:t>
            </a:r>
          </a:p>
          <a:p>
            <a:pPr lvl="1">
              <a:buClr>
                <a:schemeClr val="tx1"/>
              </a:buClr>
              <a:buFont typeface="Wingdings" pitchFamily="2" charset="2"/>
              <a:buBlip>
                <a:blip r:embed="rId2"/>
              </a:buBlip>
            </a:pPr>
            <a:r>
              <a:rPr lang="en-GB" sz="2400"/>
              <a:t>EV is not the most likely value of the project.</a:t>
            </a:r>
          </a:p>
          <a:p>
            <a:pPr lvl="1">
              <a:buClr>
                <a:schemeClr val="tx1"/>
              </a:buClr>
              <a:buFont typeface="Wingdings" pitchFamily="2" charset="2"/>
              <a:buBlip>
                <a:blip r:embed="rId2"/>
              </a:buBlip>
            </a:pPr>
            <a:r>
              <a:rPr lang="en-GB" sz="2400"/>
              <a:t>It is only the weighted average of all the possible outcomes</a:t>
            </a:r>
          </a:p>
          <a:p>
            <a:pPr lvl="1">
              <a:buClr>
                <a:schemeClr val="tx1"/>
              </a:buClr>
              <a:buFont typeface="Wingdings" pitchFamily="2" charset="2"/>
              <a:buBlip>
                <a:blip r:embed="rId2"/>
              </a:buBlip>
            </a:pPr>
            <a:r>
              <a:rPr lang="en-GB" sz="2400"/>
              <a:t>EV is calculated by multiplying the each possible outcome by its probability of occurrence and then add them up</a:t>
            </a:r>
          </a:p>
          <a:p>
            <a:pPr lvl="1">
              <a:buFont typeface="Wingdings" pitchFamily="2" charset="2"/>
              <a:buNone/>
            </a:pPr>
            <a:endParaRPr lang="en-US" sz="240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368B2A18-4648-4DC6-A531-E668D229E8A5}" type="slidenum">
              <a:rPr lang="en-US"/>
              <a:pPr/>
              <a:t>7</a:t>
            </a:fld>
            <a:endParaRPr lang="en-US"/>
          </a:p>
        </p:txBody>
      </p:sp>
      <p:sp>
        <p:nvSpPr>
          <p:cNvPr id="27650" name="Rectangle 2"/>
          <p:cNvSpPr>
            <a:spLocks noGrp="1" noChangeArrowheads="1"/>
          </p:cNvSpPr>
          <p:nvPr>
            <p:ph type="title"/>
          </p:nvPr>
        </p:nvSpPr>
        <p:spPr/>
        <p:txBody>
          <a:bodyPr/>
          <a:lstStyle/>
          <a:p>
            <a:r>
              <a:rPr lang="en-GB" dirty="0" smtClean="0"/>
              <a:t>Example</a:t>
            </a:r>
            <a:endParaRPr lang="en-GB" dirty="0"/>
          </a:p>
        </p:txBody>
      </p:sp>
      <p:sp>
        <p:nvSpPr>
          <p:cNvPr id="27651" name="Rectangle 3"/>
          <p:cNvSpPr>
            <a:spLocks noGrp="1" noChangeArrowheads="1"/>
          </p:cNvSpPr>
          <p:nvPr>
            <p:ph type="body" idx="1"/>
          </p:nvPr>
        </p:nvSpPr>
        <p:spPr/>
        <p:txBody>
          <a:bodyPr/>
          <a:lstStyle/>
          <a:p>
            <a:pPr>
              <a:lnSpc>
                <a:spcPct val="80000"/>
              </a:lnSpc>
            </a:pPr>
            <a:r>
              <a:rPr lang="en-GB" sz="800" b="1" i="1"/>
              <a:t> </a:t>
            </a:r>
            <a:endParaRPr lang="en-GB" sz="1200" b="1" i="1"/>
          </a:p>
          <a:p>
            <a:pPr>
              <a:lnSpc>
                <a:spcPct val="80000"/>
              </a:lnSpc>
            </a:pPr>
            <a:r>
              <a:rPr lang="en-GB" sz="2000" b="1"/>
              <a:t>Shorten Ltd needs to purchase a machine to manufacture a new product. The choice lies between two machines (A and B). Each machine has an estimated life of three years with no scrap value.</a:t>
            </a:r>
          </a:p>
          <a:p>
            <a:pPr>
              <a:lnSpc>
                <a:spcPct val="80000"/>
              </a:lnSpc>
            </a:pPr>
            <a:r>
              <a:rPr lang="en-GB" sz="2000"/>
              <a:t> Machine A will cost £30,000 and machine B will cost £40,000, payable immediately in each case. The total variable cost of manufacture of each unit are £2 if made on machine A, but only £1.00 if made on machine B. This is because machine B is more sophisticated and requires less labour to operate it.</a:t>
            </a:r>
          </a:p>
          <a:p>
            <a:pPr>
              <a:lnSpc>
                <a:spcPct val="80000"/>
              </a:lnSpc>
            </a:pPr>
            <a:r>
              <a:rPr lang="en-GB" sz="2000"/>
              <a:t>The product will sell for £8 each.</a:t>
            </a:r>
          </a:p>
          <a:p>
            <a:pPr>
              <a:lnSpc>
                <a:spcPct val="80000"/>
              </a:lnSpc>
            </a:pPr>
            <a:r>
              <a:rPr lang="en-GB" sz="2000"/>
              <a:t>The demand for the product is uncertain but is estimated at 2,000 units for each year, 3,000 units for each year or 5,000 units for each year. (Note that whatever sales level actually occurs, that level will apply to each year.)</a:t>
            </a:r>
          </a:p>
          <a:p>
            <a:pPr>
              <a:lnSpc>
                <a:spcPct val="80000"/>
              </a:lnSpc>
            </a:pPr>
            <a:r>
              <a:rPr lang="en-GB" sz="2000"/>
              <a:t>The sales manager has placed probabilities on the level of demand as follows:</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1AED8E16-C84B-4DCB-8F87-25ACBE894ED0}" type="slidenum">
              <a:rPr lang="en-US"/>
              <a:pPr/>
              <a:t>8</a:t>
            </a:fld>
            <a:endParaRPr lang="en-US"/>
          </a:p>
        </p:txBody>
      </p:sp>
      <p:sp>
        <p:nvSpPr>
          <p:cNvPr id="28674" name="Rectangle 2"/>
          <p:cNvSpPr>
            <a:spLocks noGrp="1" noChangeArrowheads="1"/>
          </p:cNvSpPr>
          <p:nvPr>
            <p:ph type="title"/>
          </p:nvPr>
        </p:nvSpPr>
        <p:spPr/>
        <p:txBody>
          <a:bodyPr/>
          <a:lstStyle/>
          <a:p>
            <a:r>
              <a:rPr lang="en-GB" b="1" i="1" dirty="0"/>
              <a:t>Shorten Ltd:</a:t>
            </a:r>
            <a:r>
              <a:rPr lang="en-GB" dirty="0"/>
              <a:t> </a:t>
            </a:r>
            <a:r>
              <a:rPr lang="en-GB" dirty="0" smtClean="0"/>
              <a:t>Example</a:t>
            </a:r>
            <a:endParaRPr lang="en-GB" dirty="0"/>
          </a:p>
        </p:txBody>
      </p:sp>
      <p:sp>
        <p:nvSpPr>
          <p:cNvPr id="28675" name="Rectangle 3"/>
          <p:cNvSpPr>
            <a:spLocks noGrp="1" noChangeArrowheads="1"/>
          </p:cNvSpPr>
          <p:nvPr>
            <p:ph type="body" idx="1"/>
          </p:nvPr>
        </p:nvSpPr>
        <p:spPr/>
        <p:txBody>
          <a:bodyPr>
            <a:normAutofit/>
          </a:bodyPr>
          <a:lstStyle/>
          <a:p>
            <a:pPr marL="609600" indent="-609600">
              <a:lnSpc>
                <a:spcPct val="80000"/>
              </a:lnSpc>
              <a:buFont typeface="Wingdings" pitchFamily="2" charset="2"/>
              <a:buNone/>
            </a:pPr>
            <a:r>
              <a:rPr lang="en-GB" sz="2800" dirty="0"/>
              <a:t>	Annual demand    Probability of occurrence</a:t>
            </a:r>
          </a:p>
          <a:p>
            <a:pPr marL="609600" indent="-609600">
              <a:lnSpc>
                <a:spcPct val="80000"/>
              </a:lnSpc>
              <a:buFont typeface="Wingdings" pitchFamily="2" charset="2"/>
              <a:buNone/>
            </a:pPr>
            <a:r>
              <a:rPr lang="en-GB" sz="2800" dirty="0"/>
              <a:t>	2000			0.2</a:t>
            </a:r>
          </a:p>
          <a:p>
            <a:pPr marL="609600" indent="-609600">
              <a:lnSpc>
                <a:spcPct val="80000"/>
              </a:lnSpc>
              <a:buFont typeface="Wingdings" pitchFamily="2" charset="2"/>
              <a:buNone/>
            </a:pPr>
            <a:r>
              <a:rPr lang="en-GB" sz="2800" dirty="0"/>
              <a:t>	3000			0.6</a:t>
            </a:r>
          </a:p>
          <a:p>
            <a:pPr marL="609600" indent="-609600">
              <a:lnSpc>
                <a:spcPct val="80000"/>
              </a:lnSpc>
              <a:buFont typeface="Wingdings" pitchFamily="2" charset="2"/>
              <a:buNone/>
            </a:pPr>
            <a:r>
              <a:rPr lang="en-GB" sz="2800" dirty="0"/>
              <a:t>	5000			0.2</a:t>
            </a:r>
            <a:endParaRPr lang="en-GB" sz="1800" dirty="0"/>
          </a:p>
          <a:p>
            <a:pPr marL="609600" indent="-609600">
              <a:lnSpc>
                <a:spcPct val="80000"/>
              </a:lnSpc>
              <a:buFont typeface="Wingdings" pitchFamily="2" charset="2"/>
              <a:buNone/>
            </a:pPr>
            <a:r>
              <a:rPr lang="en-GB" sz="2000" b="1" dirty="0"/>
              <a:t>	Presume that both taxation and fixed costs will be unaffected by any decision made.</a:t>
            </a:r>
          </a:p>
          <a:p>
            <a:pPr marL="609600" indent="-609600">
              <a:lnSpc>
                <a:spcPct val="80000"/>
              </a:lnSpc>
              <a:buFont typeface="Wingdings" pitchFamily="2" charset="2"/>
              <a:buNone/>
            </a:pPr>
            <a:r>
              <a:rPr lang="en-GB" sz="2000" dirty="0"/>
              <a:t>	 Shorten Ltd’s cost of capital is 6% p.a.</a:t>
            </a:r>
          </a:p>
          <a:p>
            <a:pPr marL="609600" indent="-609600">
              <a:lnSpc>
                <a:spcPct val="80000"/>
              </a:lnSpc>
              <a:buFont typeface="Wingdings" pitchFamily="2" charset="2"/>
              <a:buAutoNum type="alphaLcParenR"/>
            </a:pPr>
            <a:r>
              <a:rPr lang="en-GB" sz="2000" dirty="0"/>
              <a:t>Calculate the NPV for each of the three activity levels for each machine A and B and state your conclusion.</a:t>
            </a:r>
          </a:p>
          <a:p>
            <a:pPr marL="609600" indent="-609600">
              <a:lnSpc>
                <a:spcPct val="80000"/>
              </a:lnSpc>
              <a:buFont typeface="Wingdings" pitchFamily="2" charset="2"/>
              <a:buAutoNum type="alphaLcParenR"/>
            </a:pPr>
            <a:r>
              <a:rPr lang="en-GB" sz="2000" dirty="0"/>
              <a:t>Calculate the expected NPV for each machine and state your conclusion.</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FF5C8CC9-1331-46B7-996C-8214F1874B30}" type="slidenum">
              <a:rPr lang="en-US"/>
              <a:pPr/>
              <a:t>9</a:t>
            </a:fld>
            <a:endParaRPr lang="en-US"/>
          </a:p>
        </p:txBody>
      </p:sp>
      <p:sp>
        <p:nvSpPr>
          <p:cNvPr id="29698" name="Rectangle 2"/>
          <p:cNvSpPr>
            <a:spLocks noGrp="1" noChangeArrowheads="1"/>
          </p:cNvSpPr>
          <p:nvPr>
            <p:ph type="title"/>
          </p:nvPr>
        </p:nvSpPr>
        <p:spPr/>
        <p:txBody>
          <a:bodyPr/>
          <a:lstStyle/>
          <a:p>
            <a:r>
              <a:rPr lang="en-GB" b="1" i="1" dirty="0"/>
              <a:t>Shorten Ltd:</a:t>
            </a:r>
            <a:r>
              <a:rPr lang="en-GB" dirty="0"/>
              <a:t> </a:t>
            </a:r>
            <a:r>
              <a:rPr lang="en-GB" dirty="0" smtClean="0"/>
              <a:t>Example</a:t>
            </a:r>
            <a:endParaRPr lang="en-GB" dirty="0"/>
          </a:p>
        </p:txBody>
      </p:sp>
      <p:sp>
        <p:nvSpPr>
          <p:cNvPr id="29699" name="Rectangle 3"/>
          <p:cNvSpPr>
            <a:spLocks noGrp="1" noChangeArrowheads="1"/>
          </p:cNvSpPr>
          <p:nvPr>
            <p:ph type="body" idx="1"/>
          </p:nvPr>
        </p:nvSpPr>
        <p:spPr/>
        <p:txBody>
          <a:bodyPr/>
          <a:lstStyle/>
          <a:p>
            <a:pPr lvl="2">
              <a:lnSpc>
                <a:spcPct val="80000"/>
              </a:lnSpc>
              <a:buFont typeface="Wingdings" pitchFamily="2" charset="2"/>
              <a:buNone/>
            </a:pPr>
            <a:r>
              <a:rPr lang="en-GB" sz="1400" b="1" dirty="0"/>
              <a:t>Machine A                   	               	</a:t>
            </a:r>
          </a:p>
          <a:p>
            <a:pPr lvl="2">
              <a:lnSpc>
                <a:spcPct val="80000"/>
              </a:lnSpc>
              <a:buFont typeface="Wingdings" pitchFamily="2" charset="2"/>
              <a:buNone/>
            </a:pPr>
            <a:r>
              <a:rPr lang="en-GB" sz="2000" dirty="0"/>
              <a:t>		                          2000 	 3000                  5000</a:t>
            </a:r>
          </a:p>
          <a:p>
            <a:pPr lvl="1">
              <a:lnSpc>
                <a:spcPct val="80000"/>
              </a:lnSpc>
              <a:buFont typeface="Wingdings" pitchFamily="2" charset="2"/>
              <a:buNone/>
            </a:pPr>
            <a:r>
              <a:rPr lang="en-GB" sz="1800" dirty="0"/>
              <a:t>                        	       </a:t>
            </a:r>
            <a:r>
              <a:rPr lang="en-GB" sz="1800" dirty="0" smtClean="0"/>
              <a:t>	       Demand</a:t>
            </a:r>
            <a:r>
              <a:rPr lang="en-GB" sz="1800" dirty="0"/>
              <a:t>	</a:t>
            </a:r>
            <a:r>
              <a:rPr lang="en-GB" sz="1800" dirty="0" err="1"/>
              <a:t>Demand</a:t>
            </a:r>
            <a:r>
              <a:rPr lang="en-GB" sz="1800" dirty="0"/>
              <a:t>	         </a:t>
            </a:r>
            <a:r>
              <a:rPr lang="en-GB" sz="1800" dirty="0" err="1"/>
              <a:t>Demand</a:t>
            </a:r>
            <a:r>
              <a:rPr lang="en-GB" sz="1200" dirty="0"/>
              <a:t>   </a:t>
            </a:r>
          </a:p>
          <a:p>
            <a:pPr lvl="1">
              <a:lnSpc>
                <a:spcPct val="80000"/>
              </a:lnSpc>
              <a:buFont typeface="Wingdings" pitchFamily="2" charset="2"/>
              <a:buNone/>
            </a:pPr>
            <a:r>
              <a:rPr lang="en-GB" sz="1200" dirty="0"/>
              <a:t>                                                                                 £        	    </a:t>
            </a:r>
            <a:r>
              <a:rPr lang="en-GB" sz="1200" dirty="0" smtClean="0"/>
              <a:t>	       £    </a:t>
            </a:r>
            <a:r>
              <a:rPr lang="en-GB" sz="1200" dirty="0"/>
              <a:t>	                             £</a:t>
            </a:r>
          </a:p>
          <a:p>
            <a:pPr>
              <a:lnSpc>
                <a:spcPct val="80000"/>
              </a:lnSpc>
            </a:pPr>
            <a:r>
              <a:rPr lang="en-GB" sz="1400" dirty="0"/>
              <a:t>Year 0                    	       </a:t>
            </a:r>
            <a:r>
              <a:rPr lang="en-GB" sz="1400" dirty="0" smtClean="0"/>
              <a:t>	    (</a:t>
            </a:r>
            <a:r>
              <a:rPr lang="en-GB" sz="1400" dirty="0"/>
              <a:t>30,000)  	</a:t>
            </a:r>
            <a:r>
              <a:rPr lang="en-GB" sz="1400" dirty="0" smtClean="0"/>
              <a:t>                       (</a:t>
            </a:r>
            <a:r>
              <a:rPr lang="en-GB" sz="1400" dirty="0"/>
              <a:t>30,000)	              (30,000)</a:t>
            </a:r>
          </a:p>
          <a:p>
            <a:pPr>
              <a:lnSpc>
                <a:spcPct val="80000"/>
              </a:lnSpc>
            </a:pPr>
            <a:r>
              <a:rPr lang="en-GB" sz="1400" dirty="0"/>
              <a:t>1 (£8-£2)/unit   	                            12,000   	</a:t>
            </a:r>
            <a:r>
              <a:rPr lang="en-GB" sz="1400" dirty="0" smtClean="0"/>
              <a:t>                         18,000                        30,000</a:t>
            </a:r>
            <a:endParaRPr lang="en-GB" sz="1400" dirty="0"/>
          </a:p>
          <a:p>
            <a:pPr>
              <a:lnSpc>
                <a:spcPct val="80000"/>
              </a:lnSpc>
            </a:pPr>
            <a:r>
              <a:rPr lang="en-GB" sz="1400" dirty="0"/>
              <a:t>2  		                            12,000                 </a:t>
            </a:r>
            <a:r>
              <a:rPr lang="en-GB" sz="1400" dirty="0" smtClean="0"/>
              <a:t>              18,000                        30,000</a:t>
            </a:r>
            <a:endParaRPr lang="en-GB" sz="1400" dirty="0"/>
          </a:p>
          <a:p>
            <a:pPr>
              <a:lnSpc>
                <a:spcPct val="80000"/>
              </a:lnSpc>
              <a:buFont typeface="Wingdings" pitchFamily="2" charset="2"/>
              <a:buNone/>
            </a:pPr>
            <a:r>
              <a:rPr lang="en-GB" sz="1400" dirty="0"/>
              <a:t>         </a:t>
            </a:r>
            <a:r>
              <a:rPr lang="en-GB" sz="1400" dirty="0" smtClean="0"/>
              <a:t>3   </a:t>
            </a:r>
            <a:r>
              <a:rPr lang="en-GB" sz="1400" dirty="0"/>
              <a:t>		                            12,000   	</a:t>
            </a:r>
            <a:r>
              <a:rPr lang="en-GB" sz="1400" dirty="0" smtClean="0"/>
              <a:t>                          18,000  </a:t>
            </a:r>
            <a:r>
              <a:rPr lang="en-GB" sz="1400" dirty="0"/>
              <a:t>	              </a:t>
            </a:r>
            <a:r>
              <a:rPr lang="en-GB" sz="1400" dirty="0" smtClean="0"/>
              <a:t>  30,000</a:t>
            </a:r>
            <a:endParaRPr lang="en-GB" sz="1400" dirty="0"/>
          </a:p>
          <a:p>
            <a:pPr>
              <a:lnSpc>
                <a:spcPct val="80000"/>
              </a:lnSpc>
            </a:pPr>
            <a:r>
              <a:rPr lang="en-GB" sz="1400" dirty="0"/>
              <a:t>Discounted :          Factor   </a:t>
            </a:r>
          </a:p>
          <a:p>
            <a:pPr>
              <a:lnSpc>
                <a:spcPct val="80000"/>
              </a:lnSpc>
            </a:pPr>
            <a:r>
              <a:rPr lang="en-GB" sz="1400" dirty="0"/>
              <a:t>                                                                 </a:t>
            </a:r>
            <a:r>
              <a:rPr lang="en-GB" sz="1400" dirty="0" smtClean="0"/>
              <a:t>          £                                      £                                     £</a:t>
            </a:r>
            <a:endParaRPr lang="en-GB" sz="1400" dirty="0"/>
          </a:p>
          <a:p>
            <a:pPr>
              <a:lnSpc>
                <a:spcPct val="80000"/>
              </a:lnSpc>
            </a:pPr>
            <a:r>
              <a:rPr lang="en-GB" sz="1400" dirty="0"/>
              <a:t>Year0	               (1.00) 	        (30,000)                  </a:t>
            </a:r>
            <a:r>
              <a:rPr lang="en-GB" sz="1400" dirty="0" smtClean="0"/>
              <a:t>       (</a:t>
            </a:r>
            <a:r>
              <a:rPr lang="en-GB" sz="1400" dirty="0"/>
              <a:t>30,000)                  (30,000)</a:t>
            </a:r>
          </a:p>
          <a:p>
            <a:pPr>
              <a:lnSpc>
                <a:spcPct val="80000"/>
              </a:lnSpc>
            </a:pPr>
            <a:r>
              <a:rPr lang="en-GB" sz="1400" dirty="0"/>
              <a:t>1                       </a:t>
            </a:r>
            <a:r>
              <a:rPr lang="en-GB" sz="1400" dirty="0" smtClean="0"/>
              <a:t>    (</a:t>
            </a:r>
            <a:r>
              <a:rPr lang="en-GB" sz="1400" dirty="0"/>
              <a:t>0.94)   	         11,280                     </a:t>
            </a:r>
            <a:r>
              <a:rPr lang="en-GB" sz="1400" dirty="0" smtClean="0"/>
              <a:t>        16,920                    </a:t>
            </a:r>
            <a:r>
              <a:rPr lang="en-GB" sz="1400" dirty="0"/>
              <a:t>28,200                                         2                       </a:t>
            </a:r>
            <a:r>
              <a:rPr lang="en-GB" sz="1400" dirty="0" smtClean="0"/>
              <a:t>    (</a:t>
            </a:r>
            <a:r>
              <a:rPr lang="en-GB" sz="1400" dirty="0"/>
              <a:t>0.89)                        </a:t>
            </a:r>
            <a:r>
              <a:rPr lang="en-GB" sz="1400" dirty="0" smtClean="0"/>
              <a:t>     10,680                              16,020                    26,700</a:t>
            </a:r>
            <a:endParaRPr lang="en-GB" sz="1400" dirty="0"/>
          </a:p>
          <a:p>
            <a:pPr>
              <a:lnSpc>
                <a:spcPct val="80000"/>
              </a:lnSpc>
            </a:pPr>
            <a:r>
              <a:rPr lang="en-GB" sz="1400" dirty="0"/>
              <a:t>3                       </a:t>
            </a:r>
            <a:r>
              <a:rPr lang="en-GB" sz="1400" dirty="0" smtClean="0"/>
              <a:t>    (</a:t>
            </a:r>
            <a:r>
              <a:rPr lang="en-GB" sz="1400" dirty="0"/>
              <a:t>0.84)</a:t>
            </a:r>
            <a:r>
              <a:rPr lang="en-GB" sz="1400" u="sng" dirty="0"/>
              <a:t>                        </a:t>
            </a:r>
            <a:r>
              <a:rPr lang="en-GB" sz="1400" u="sng" dirty="0" smtClean="0"/>
              <a:t>      10,080                             15,120                    </a:t>
            </a:r>
            <a:r>
              <a:rPr lang="en-GB" sz="1400" u="sng" dirty="0"/>
              <a:t>25,200  </a:t>
            </a:r>
          </a:p>
          <a:p>
            <a:pPr>
              <a:lnSpc>
                <a:spcPct val="80000"/>
              </a:lnSpc>
            </a:pPr>
            <a:r>
              <a:rPr lang="en-GB" sz="1400" dirty="0"/>
              <a:t>                                                              </a:t>
            </a:r>
            <a:r>
              <a:rPr lang="en-GB" sz="1400" dirty="0" smtClean="0"/>
              <a:t>        £</a:t>
            </a:r>
            <a:r>
              <a:rPr lang="en-GB" sz="1400" dirty="0"/>
              <a:t>2,040                  </a:t>
            </a:r>
            <a:r>
              <a:rPr lang="en-GB" sz="1400" dirty="0" smtClean="0"/>
              <a:t>          £</a:t>
            </a:r>
            <a:r>
              <a:rPr lang="en-GB" sz="1400" dirty="0"/>
              <a:t>18,060                £50,100</a:t>
            </a:r>
          </a:p>
          <a:p>
            <a:pPr>
              <a:lnSpc>
                <a:spcPct val="80000"/>
              </a:lnSpc>
            </a:pPr>
            <a:r>
              <a:rPr lang="en-GB" sz="1800" dirty="0"/>
              <a:t>Expected value </a:t>
            </a:r>
          </a:p>
          <a:p>
            <a:pPr>
              <a:lnSpc>
                <a:spcPct val="80000"/>
              </a:lnSpc>
            </a:pPr>
            <a:r>
              <a:rPr lang="en-GB" sz="1800" dirty="0"/>
              <a:t>= (0.2 x 2,040) + (0.6 x 18,060) + (0.2 x 50,100)</a:t>
            </a:r>
            <a:endParaRPr lang="en-GB" sz="1800" u="sng" dirty="0"/>
          </a:p>
          <a:p>
            <a:pPr>
              <a:lnSpc>
                <a:spcPct val="80000"/>
              </a:lnSpc>
            </a:pPr>
            <a:r>
              <a:rPr lang="en-GB" sz="1800" u="sng" dirty="0"/>
              <a:t>= £21,264</a:t>
            </a:r>
          </a:p>
          <a:p>
            <a:pPr>
              <a:lnSpc>
                <a:spcPct val="80000"/>
              </a:lnSpc>
            </a:pPr>
            <a:endParaRPr lang="en-GB" sz="1800"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91D24BDF-47C1-42AA-AEDC-B9C6B548CFB2}" type="slidenum">
              <a:rPr lang="en-US"/>
              <a:pPr/>
              <a:t>10</a:t>
            </a:fld>
            <a:endParaRPr lang="en-US"/>
          </a:p>
        </p:txBody>
      </p:sp>
      <p:sp>
        <p:nvSpPr>
          <p:cNvPr id="30722" name="Rectangle 2"/>
          <p:cNvSpPr>
            <a:spLocks noGrp="1" noChangeArrowheads="1"/>
          </p:cNvSpPr>
          <p:nvPr>
            <p:ph type="title"/>
          </p:nvPr>
        </p:nvSpPr>
        <p:spPr/>
        <p:txBody>
          <a:bodyPr/>
          <a:lstStyle/>
          <a:p>
            <a:r>
              <a:rPr lang="en-GB" b="1" i="1" dirty="0" smtClean="0"/>
              <a:t>Solution</a:t>
            </a:r>
            <a:endParaRPr lang="en-GB" dirty="0"/>
          </a:p>
        </p:txBody>
      </p:sp>
      <p:sp>
        <p:nvSpPr>
          <p:cNvPr id="30723" name="Rectangle 3"/>
          <p:cNvSpPr>
            <a:spLocks noGrp="1" noChangeArrowheads="1"/>
          </p:cNvSpPr>
          <p:nvPr>
            <p:ph type="body" idx="1"/>
          </p:nvPr>
        </p:nvSpPr>
        <p:spPr>
          <a:xfrm>
            <a:off x="566738" y="1773238"/>
            <a:ext cx="8397875" cy="4246562"/>
          </a:xfrm>
        </p:spPr>
        <p:txBody>
          <a:bodyPr/>
          <a:lstStyle/>
          <a:p>
            <a:pPr>
              <a:buFont typeface="Wingdings" pitchFamily="2" charset="2"/>
              <a:buNone/>
            </a:pPr>
            <a:r>
              <a:rPr lang="en-GB" sz="2800" dirty="0"/>
              <a:t>	Different cash flows of Machine B</a:t>
            </a:r>
          </a:p>
          <a:p>
            <a:pPr>
              <a:buFont typeface="Wingdings" pitchFamily="2" charset="2"/>
              <a:buNone/>
            </a:pPr>
            <a:r>
              <a:rPr lang="en-GB" sz="2800" dirty="0"/>
              <a:t>	 			      2000 	 3000 	</a:t>
            </a:r>
            <a:r>
              <a:rPr lang="en-GB" sz="2800" dirty="0" smtClean="0"/>
              <a:t>             5000</a:t>
            </a:r>
            <a:r>
              <a:rPr lang="en-GB" sz="2800" u="sng" dirty="0" smtClean="0"/>
              <a:t> </a:t>
            </a:r>
            <a:endParaRPr lang="en-GB" sz="2800" u="sng" dirty="0"/>
          </a:p>
          <a:p>
            <a:pPr>
              <a:buFont typeface="Wingdings" pitchFamily="2" charset="2"/>
              <a:buNone/>
            </a:pPr>
            <a:r>
              <a:rPr lang="en-GB" sz="2800" dirty="0"/>
              <a:t>	                             </a:t>
            </a:r>
            <a:r>
              <a:rPr lang="en-GB" sz="2800" dirty="0" smtClean="0"/>
              <a:t>Demand</a:t>
            </a:r>
            <a:r>
              <a:rPr lang="en-GB" sz="2800" dirty="0"/>
              <a:t>	</a:t>
            </a:r>
            <a:r>
              <a:rPr lang="en-GB" sz="2800" dirty="0" err="1" smtClean="0"/>
              <a:t>Demand</a:t>
            </a:r>
            <a:r>
              <a:rPr lang="en-GB" sz="2800" dirty="0"/>
              <a:t>	</a:t>
            </a:r>
            <a:r>
              <a:rPr lang="en-GB" sz="2800" dirty="0" err="1" smtClean="0"/>
              <a:t>Demand</a:t>
            </a:r>
            <a:r>
              <a:rPr lang="en-GB" sz="2800" dirty="0" smtClean="0"/>
              <a:t>     </a:t>
            </a:r>
            <a:endParaRPr lang="en-GB" sz="2800" dirty="0"/>
          </a:p>
          <a:p>
            <a:pPr>
              <a:buFont typeface="Wingdings" pitchFamily="2" charset="2"/>
              <a:buNone/>
            </a:pPr>
            <a:r>
              <a:rPr lang="en-GB" sz="2800" dirty="0"/>
              <a:t>	                                £    	    </a:t>
            </a:r>
            <a:r>
              <a:rPr lang="en-GB" sz="2800" dirty="0" smtClean="0"/>
              <a:t>            £     </a:t>
            </a:r>
            <a:r>
              <a:rPr lang="en-GB" sz="2800" dirty="0"/>
              <a:t>	     £</a:t>
            </a:r>
          </a:p>
          <a:p>
            <a:pPr>
              <a:buFont typeface="Wingdings" pitchFamily="2" charset="2"/>
              <a:buNone/>
            </a:pPr>
            <a:r>
              <a:rPr lang="en-GB" sz="2800" dirty="0"/>
              <a:t>	Year 0   		40,000 	40,000 	</a:t>
            </a:r>
            <a:r>
              <a:rPr lang="en-GB" sz="2800" dirty="0" smtClean="0"/>
              <a:t>40,000</a:t>
            </a:r>
            <a:endParaRPr lang="en-GB" sz="2800" dirty="0"/>
          </a:p>
          <a:p>
            <a:pPr>
              <a:buFont typeface="Wingdings" pitchFamily="2" charset="2"/>
              <a:buNone/>
            </a:pPr>
            <a:r>
              <a:rPr lang="en-GB" sz="2800" dirty="0"/>
              <a:t>	1(£8-£1)/unit    14,000	</a:t>
            </a:r>
            <a:r>
              <a:rPr lang="en-GB" sz="2800" dirty="0" smtClean="0"/>
              <a:t>            21,000  </a:t>
            </a:r>
            <a:r>
              <a:rPr lang="en-GB" sz="2800" dirty="0"/>
              <a:t>	35,000</a:t>
            </a:r>
          </a:p>
          <a:p>
            <a:pPr>
              <a:buFont typeface="Wingdings" pitchFamily="2" charset="2"/>
              <a:buNone/>
            </a:pPr>
            <a:r>
              <a:rPr lang="en-GB" sz="2800" dirty="0"/>
              <a:t>	2   		</a:t>
            </a:r>
            <a:r>
              <a:rPr lang="en-GB" sz="2800" dirty="0" smtClean="0"/>
              <a:t>          14,000 </a:t>
            </a:r>
            <a:r>
              <a:rPr lang="en-GB" sz="2800" dirty="0"/>
              <a:t>	21,000  	35,000</a:t>
            </a:r>
          </a:p>
          <a:p>
            <a:pPr>
              <a:buFont typeface="Wingdings" pitchFamily="2" charset="2"/>
              <a:buNone/>
            </a:pPr>
            <a:r>
              <a:rPr lang="en-GB" sz="2800" dirty="0"/>
              <a:t>	3   		</a:t>
            </a:r>
            <a:r>
              <a:rPr lang="en-GB" sz="2800" dirty="0" smtClean="0"/>
              <a:t>          14,000 </a:t>
            </a:r>
            <a:r>
              <a:rPr lang="en-GB" sz="2800" dirty="0"/>
              <a:t>	21,000        </a:t>
            </a:r>
            <a:r>
              <a:rPr lang="en-GB" sz="2800" dirty="0" smtClean="0"/>
              <a:t>   35,000</a:t>
            </a:r>
            <a:endParaRPr lang="en-GB" sz="2800"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DC2A8635-5B11-4F51-89C2-0C0DD80A78FC}" type="slidenum">
              <a:rPr lang="en-US"/>
              <a:pPr/>
              <a:t>11</a:t>
            </a:fld>
            <a:endParaRPr lang="en-US"/>
          </a:p>
        </p:txBody>
      </p:sp>
      <p:sp>
        <p:nvSpPr>
          <p:cNvPr id="31746" name="Rectangle 2"/>
          <p:cNvSpPr>
            <a:spLocks noGrp="1" noChangeArrowheads="1"/>
          </p:cNvSpPr>
          <p:nvPr>
            <p:ph type="title"/>
          </p:nvPr>
        </p:nvSpPr>
        <p:spPr/>
        <p:txBody>
          <a:bodyPr/>
          <a:lstStyle/>
          <a:p>
            <a:r>
              <a:rPr lang="en-GB" dirty="0" smtClean="0"/>
              <a:t>Solution</a:t>
            </a:r>
            <a:endParaRPr lang="en-GB" dirty="0"/>
          </a:p>
        </p:txBody>
      </p:sp>
      <p:sp>
        <p:nvSpPr>
          <p:cNvPr id="31747" name="Rectangle 3"/>
          <p:cNvSpPr>
            <a:spLocks noGrp="1" noChangeArrowheads="1"/>
          </p:cNvSpPr>
          <p:nvPr>
            <p:ph type="body" idx="1"/>
          </p:nvPr>
        </p:nvSpPr>
        <p:spPr/>
        <p:txBody>
          <a:bodyPr>
            <a:normAutofit/>
          </a:bodyPr>
          <a:lstStyle/>
          <a:p>
            <a:pPr>
              <a:lnSpc>
                <a:spcPct val="80000"/>
              </a:lnSpc>
              <a:buFont typeface="Wingdings" pitchFamily="2" charset="2"/>
              <a:buNone/>
            </a:pPr>
            <a:r>
              <a:rPr lang="en-GB" sz="2000" dirty="0"/>
              <a:t>	</a:t>
            </a:r>
            <a:r>
              <a:rPr lang="en-GB" sz="2000" dirty="0" smtClean="0"/>
              <a:t>Demand:</a:t>
            </a:r>
            <a:r>
              <a:rPr lang="en-GB" sz="2000" dirty="0"/>
              <a:t>		    2000 	</a:t>
            </a:r>
            <a:r>
              <a:rPr lang="en-GB" sz="2000" dirty="0" smtClean="0"/>
              <a:t>   3000  </a:t>
            </a:r>
            <a:r>
              <a:rPr lang="en-GB" sz="2000" dirty="0"/>
              <a:t>	    </a:t>
            </a:r>
            <a:r>
              <a:rPr lang="en-GB" sz="2000" dirty="0" smtClean="0"/>
              <a:t>   5000</a:t>
            </a:r>
            <a:endParaRPr lang="en-GB" sz="2000" dirty="0"/>
          </a:p>
          <a:p>
            <a:pPr>
              <a:lnSpc>
                <a:spcPct val="80000"/>
              </a:lnSpc>
              <a:buFont typeface="Wingdings" pitchFamily="2" charset="2"/>
              <a:buNone/>
            </a:pPr>
            <a:r>
              <a:rPr lang="en-GB" sz="2000" dirty="0"/>
              <a:t>	Discounted : Factor     </a:t>
            </a:r>
            <a:r>
              <a:rPr lang="en-GB" sz="2000" dirty="0" smtClean="0"/>
              <a:t>       £     </a:t>
            </a:r>
            <a:r>
              <a:rPr lang="en-GB" sz="2000" dirty="0"/>
              <a:t>	</a:t>
            </a:r>
            <a:r>
              <a:rPr lang="en-GB" sz="2000" dirty="0" smtClean="0"/>
              <a:t>    £   </a:t>
            </a:r>
            <a:r>
              <a:rPr lang="en-GB" sz="2000" dirty="0"/>
              <a:t>	       </a:t>
            </a:r>
            <a:r>
              <a:rPr lang="en-GB" sz="2000" dirty="0" smtClean="0"/>
              <a:t>  £</a:t>
            </a:r>
            <a:r>
              <a:rPr lang="en-GB" sz="2000" dirty="0"/>
              <a:t> </a:t>
            </a:r>
          </a:p>
          <a:p>
            <a:pPr>
              <a:lnSpc>
                <a:spcPct val="80000"/>
              </a:lnSpc>
              <a:buFont typeface="Wingdings" pitchFamily="2" charset="2"/>
              <a:buNone/>
            </a:pPr>
            <a:r>
              <a:rPr lang="en-GB" sz="2000" dirty="0"/>
              <a:t>	Year0	  (1.00)  (40,000)     (40,000)    (40,000) </a:t>
            </a:r>
          </a:p>
          <a:p>
            <a:pPr>
              <a:lnSpc>
                <a:spcPct val="80000"/>
              </a:lnSpc>
              <a:buFont typeface="Wingdings" pitchFamily="2" charset="2"/>
              <a:buNone/>
            </a:pPr>
            <a:r>
              <a:rPr lang="en-GB" sz="2000" dirty="0"/>
              <a:t>	1		</a:t>
            </a:r>
            <a:r>
              <a:rPr lang="en-GB" sz="2000" dirty="0" smtClean="0"/>
              <a:t>  (</a:t>
            </a:r>
            <a:r>
              <a:rPr lang="en-GB" sz="2000" dirty="0"/>
              <a:t>0.94)   </a:t>
            </a:r>
            <a:r>
              <a:rPr lang="en-GB" sz="2000" dirty="0" smtClean="0"/>
              <a:t>13,160        19,740      32,900</a:t>
            </a:r>
            <a:r>
              <a:rPr lang="en-GB" sz="2000" dirty="0"/>
              <a:t> </a:t>
            </a:r>
          </a:p>
          <a:p>
            <a:pPr>
              <a:lnSpc>
                <a:spcPct val="80000"/>
              </a:lnSpc>
              <a:buFont typeface="Wingdings" pitchFamily="2" charset="2"/>
              <a:buNone/>
            </a:pPr>
            <a:r>
              <a:rPr lang="en-GB" sz="2000" dirty="0"/>
              <a:t>	2		</a:t>
            </a:r>
            <a:r>
              <a:rPr lang="en-GB" sz="2000" dirty="0" smtClean="0"/>
              <a:t>  (</a:t>
            </a:r>
            <a:r>
              <a:rPr lang="en-GB" sz="2000" dirty="0"/>
              <a:t>0.89)   </a:t>
            </a:r>
            <a:r>
              <a:rPr lang="en-GB" sz="2000" dirty="0" smtClean="0"/>
              <a:t>12,460        18,690      31,150</a:t>
            </a:r>
            <a:r>
              <a:rPr lang="en-GB" sz="2000" dirty="0"/>
              <a:t> </a:t>
            </a:r>
          </a:p>
          <a:p>
            <a:pPr>
              <a:lnSpc>
                <a:spcPct val="80000"/>
              </a:lnSpc>
              <a:buFont typeface="Wingdings" pitchFamily="2" charset="2"/>
              <a:buNone/>
            </a:pPr>
            <a:r>
              <a:rPr lang="en-GB" sz="2000" dirty="0"/>
              <a:t>	3             </a:t>
            </a:r>
            <a:r>
              <a:rPr lang="en-GB" sz="2000" dirty="0" smtClean="0"/>
              <a:t>	  (</a:t>
            </a:r>
            <a:r>
              <a:rPr lang="en-GB" sz="2000" dirty="0"/>
              <a:t>0.84)</a:t>
            </a:r>
            <a:r>
              <a:rPr lang="en-GB" sz="2000" u="sng" dirty="0"/>
              <a:t>   </a:t>
            </a:r>
            <a:r>
              <a:rPr lang="en-GB" sz="2000" u="sng" dirty="0" smtClean="0"/>
              <a:t>11,760        </a:t>
            </a:r>
            <a:r>
              <a:rPr lang="en-GB" sz="2000" u="sng" dirty="0"/>
              <a:t>17,640     </a:t>
            </a:r>
            <a:r>
              <a:rPr lang="en-GB" sz="2000" u="sng" dirty="0" smtClean="0"/>
              <a:t> 29,400</a:t>
            </a:r>
            <a:r>
              <a:rPr lang="en-GB" sz="2000" dirty="0"/>
              <a:t> </a:t>
            </a:r>
            <a:r>
              <a:rPr lang="en-GB" sz="2000" u="sng" dirty="0"/>
              <a:t>  </a:t>
            </a:r>
          </a:p>
          <a:p>
            <a:pPr>
              <a:lnSpc>
                <a:spcPct val="80000"/>
              </a:lnSpc>
              <a:buFont typeface="Wingdings" pitchFamily="2" charset="2"/>
              <a:buNone/>
            </a:pPr>
            <a:r>
              <a:rPr lang="en-GB" sz="2000" dirty="0"/>
              <a:t>	                           </a:t>
            </a:r>
            <a:r>
              <a:rPr lang="en-GB" sz="2000" dirty="0" smtClean="0"/>
              <a:t>              (£</a:t>
            </a:r>
            <a:r>
              <a:rPr lang="en-GB" sz="2000" dirty="0"/>
              <a:t>2,620)    £16,070    £53,450</a:t>
            </a:r>
          </a:p>
          <a:p>
            <a:pPr>
              <a:lnSpc>
                <a:spcPct val="80000"/>
              </a:lnSpc>
              <a:buFont typeface="Wingdings" pitchFamily="2" charset="2"/>
              <a:buNone/>
            </a:pPr>
            <a:r>
              <a:rPr lang="en-GB" sz="2000" dirty="0"/>
              <a:t>	Expected value 		</a:t>
            </a:r>
          </a:p>
          <a:p>
            <a:pPr>
              <a:lnSpc>
                <a:spcPct val="80000"/>
              </a:lnSpc>
              <a:buFont typeface="Wingdings" pitchFamily="2" charset="2"/>
              <a:buNone/>
            </a:pPr>
            <a:r>
              <a:rPr lang="en-GB" sz="2000" dirty="0"/>
              <a:t>	= (0.2 x 2,620) + (0.6 x 16,070) + (0.2 x 53,450)</a:t>
            </a:r>
            <a:endParaRPr lang="en-GB" sz="2000" u="sng" dirty="0"/>
          </a:p>
          <a:p>
            <a:pPr>
              <a:lnSpc>
                <a:spcPct val="80000"/>
              </a:lnSpc>
              <a:buFont typeface="Wingdings" pitchFamily="2" charset="2"/>
              <a:buNone/>
            </a:pPr>
            <a:r>
              <a:rPr lang="en-GB" sz="2000" dirty="0"/>
              <a:t>	</a:t>
            </a:r>
            <a:r>
              <a:rPr lang="en-GB" sz="2000" u="sng" dirty="0"/>
              <a:t>= £19,808</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B58231C8-5B22-4535-A82B-B9DA18A220F4}" type="slidenum">
              <a:rPr lang="en-US"/>
              <a:pPr/>
              <a:t>12</a:t>
            </a:fld>
            <a:endParaRPr lang="en-US"/>
          </a:p>
        </p:txBody>
      </p:sp>
      <p:sp>
        <p:nvSpPr>
          <p:cNvPr id="9218" name="Rectangle 2"/>
          <p:cNvSpPr>
            <a:spLocks noGrp="1" noChangeArrowheads="1"/>
          </p:cNvSpPr>
          <p:nvPr>
            <p:ph type="title"/>
          </p:nvPr>
        </p:nvSpPr>
        <p:spPr/>
        <p:txBody>
          <a:bodyPr>
            <a:normAutofit/>
          </a:bodyPr>
          <a:lstStyle/>
          <a:p>
            <a:r>
              <a:rPr lang="en-GB"/>
              <a:t>The Risk Adjusted Discount Rate</a:t>
            </a:r>
          </a:p>
        </p:txBody>
      </p:sp>
      <p:sp>
        <p:nvSpPr>
          <p:cNvPr id="9219" name="Rectangle 3"/>
          <p:cNvSpPr>
            <a:spLocks noGrp="1" noChangeArrowheads="1"/>
          </p:cNvSpPr>
          <p:nvPr>
            <p:ph type="body" idx="1"/>
          </p:nvPr>
        </p:nvSpPr>
        <p:spPr/>
        <p:txBody>
          <a:bodyPr/>
          <a:lstStyle/>
          <a:p>
            <a:pPr lvl="1">
              <a:buFont typeface="Wingdings" pitchFamily="2" charset="2"/>
              <a:buNone/>
            </a:pPr>
            <a:r>
              <a:rPr lang="en-GB"/>
              <a:t>	This approach to investment decision making process is an attempt to deal with risk in a manner that takes account of the attitudes of the decision maker.</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478342C2-A28C-444B-B5B0-3A0C73BC0E5C}" type="slidenum">
              <a:rPr lang="en-US"/>
              <a:pPr/>
              <a:t>13</a:t>
            </a:fld>
            <a:endParaRPr lang="en-US"/>
          </a:p>
        </p:txBody>
      </p:sp>
      <p:sp>
        <p:nvSpPr>
          <p:cNvPr id="32770" name="Rectangle 2"/>
          <p:cNvSpPr>
            <a:spLocks noGrp="1" noChangeArrowheads="1"/>
          </p:cNvSpPr>
          <p:nvPr>
            <p:ph type="title"/>
          </p:nvPr>
        </p:nvSpPr>
        <p:spPr/>
        <p:txBody>
          <a:bodyPr>
            <a:normAutofit/>
          </a:bodyPr>
          <a:lstStyle/>
          <a:p>
            <a:r>
              <a:rPr lang="en-GB"/>
              <a:t>The Risk Adjusted Discount Rate</a:t>
            </a:r>
          </a:p>
        </p:txBody>
      </p:sp>
      <p:sp>
        <p:nvSpPr>
          <p:cNvPr id="32771" name="Rectangle 3"/>
          <p:cNvSpPr>
            <a:spLocks noGrp="1" noChangeArrowheads="1"/>
          </p:cNvSpPr>
          <p:nvPr>
            <p:ph type="body" idx="1"/>
          </p:nvPr>
        </p:nvSpPr>
        <p:spPr/>
        <p:txBody>
          <a:bodyPr/>
          <a:lstStyle/>
          <a:p>
            <a:pPr>
              <a:buFont typeface="Wingdings" pitchFamily="2" charset="2"/>
              <a:buNone/>
            </a:pPr>
            <a:r>
              <a:rPr lang="en-GB" sz="2800" b="1"/>
              <a:t>	Example 4.2 </a:t>
            </a:r>
          </a:p>
          <a:p>
            <a:r>
              <a:rPr lang="en-GB" sz="2800"/>
              <a:t>Before any investments are considered, the decision maker should begin by determining an appropriate discount rate for risk-free investments.</a:t>
            </a:r>
          </a:p>
          <a:p>
            <a:r>
              <a:rPr lang="en-GB" sz="2800"/>
              <a:t>Suppose that the rate on such bonds issued by the government is currently 7%. This figure should be used as the base from which discount rates are calculated for risky investments.</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0FC8519C-70F5-487A-B750-1E40C3779E42}" type="slidenum">
              <a:rPr lang="en-US"/>
              <a:pPr/>
              <a:t>14</a:t>
            </a:fld>
            <a:endParaRPr lang="en-US"/>
          </a:p>
        </p:txBody>
      </p:sp>
      <p:sp>
        <p:nvSpPr>
          <p:cNvPr id="33794" name="Rectangle 2"/>
          <p:cNvSpPr>
            <a:spLocks noGrp="1" noChangeArrowheads="1"/>
          </p:cNvSpPr>
          <p:nvPr>
            <p:ph type="title"/>
          </p:nvPr>
        </p:nvSpPr>
        <p:spPr/>
        <p:txBody>
          <a:bodyPr>
            <a:normAutofit/>
          </a:bodyPr>
          <a:lstStyle/>
          <a:p>
            <a:r>
              <a:rPr lang="en-GB"/>
              <a:t>The Risk Adjusted Discount Rate</a:t>
            </a:r>
          </a:p>
        </p:txBody>
      </p:sp>
      <p:sp>
        <p:nvSpPr>
          <p:cNvPr id="33795" name="Rectangle 3"/>
          <p:cNvSpPr>
            <a:spLocks noGrp="1" noChangeArrowheads="1"/>
          </p:cNvSpPr>
          <p:nvPr>
            <p:ph type="body" idx="1"/>
          </p:nvPr>
        </p:nvSpPr>
        <p:spPr>
          <a:xfrm>
            <a:off x="457200" y="1700213"/>
            <a:ext cx="8686800" cy="4430712"/>
          </a:xfrm>
        </p:spPr>
        <p:txBody>
          <a:bodyPr/>
          <a:lstStyle/>
          <a:p>
            <a:pPr>
              <a:lnSpc>
                <a:spcPct val="80000"/>
              </a:lnSpc>
              <a:buNone/>
            </a:pPr>
            <a:r>
              <a:rPr lang="en-GB" sz="1800" b="1" dirty="0"/>
              <a:t>Class of Risk	Example of 	Risk Premium	   Discount rate</a:t>
            </a:r>
          </a:p>
          <a:p>
            <a:pPr>
              <a:lnSpc>
                <a:spcPct val="80000"/>
              </a:lnSpc>
              <a:buNone/>
            </a:pPr>
            <a:r>
              <a:rPr lang="en-GB" sz="1800" b="1" dirty="0" smtClean="0"/>
              <a:t>	                            </a:t>
            </a:r>
            <a:r>
              <a:rPr lang="en-GB" sz="1800" b="1" dirty="0"/>
              <a:t>type of project</a:t>
            </a:r>
          </a:p>
          <a:p>
            <a:pPr>
              <a:lnSpc>
                <a:spcPct val="80000"/>
              </a:lnSpc>
            </a:pPr>
            <a:endParaRPr lang="en-GB" sz="1800" b="1" dirty="0" smtClean="0"/>
          </a:p>
          <a:p>
            <a:pPr>
              <a:lnSpc>
                <a:spcPct val="80000"/>
              </a:lnSpc>
            </a:pPr>
            <a:r>
              <a:rPr lang="en-GB" sz="1800" b="1" dirty="0" smtClean="0"/>
              <a:t>Very </a:t>
            </a:r>
            <a:r>
              <a:rPr lang="en-GB" sz="1800" b="1" dirty="0"/>
              <a:t>low	Buying a bond	         1%		      8%</a:t>
            </a:r>
          </a:p>
          <a:p>
            <a:pPr>
              <a:lnSpc>
                <a:spcPct val="80000"/>
              </a:lnSpc>
            </a:pPr>
            <a:r>
              <a:rPr lang="en-GB" sz="1800" b="1" dirty="0"/>
              <a:t>Low		Improvement in</a:t>
            </a:r>
          </a:p>
          <a:p>
            <a:pPr>
              <a:lnSpc>
                <a:spcPct val="80000"/>
              </a:lnSpc>
              <a:buNone/>
            </a:pPr>
            <a:r>
              <a:rPr lang="en-GB" sz="1800" b="1" dirty="0" smtClean="0"/>
              <a:t>	</a:t>
            </a:r>
            <a:r>
              <a:rPr lang="en-GB" sz="1800" b="1" dirty="0"/>
              <a:t>		Existing factory	         3%		     10%</a:t>
            </a:r>
          </a:p>
          <a:p>
            <a:pPr>
              <a:lnSpc>
                <a:spcPct val="80000"/>
              </a:lnSpc>
            </a:pPr>
            <a:r>
              <a:rPr lang="en-GB" sz="1800" b="1" dirty="0"/>
              <a:t>Medium	Increased in existing</a:t>
            </a:r>
          </a:p>
          <a:p>
            <a:pPr>
              <a:lnSpc>
                <a:spcPct val="80000"/>
              </a:lnSpc>
              <a:buNone/>
            </a:pPr>
            <a:r>
              <a:rPr lang="en-GB" sz="1800" b="1" dirty="0" smtClean="0"/>
              <a:t>	</a:t>
            </a:r>
            <a:r>
              <a:rPr lang="en-GB" sz="1800" b="1" dirty="0"/>
              <a:t>		Output		         5%		     12%</a:t>
            </a:r>
          </a:p>
          <a:p>
            <a:pPr>
              <a:lnSpc>
                <a:spcPct val="80000"/>
              </a:lnSpc>
            </a:pPr>
            <a:r>
              <a:rPr lang="en-GB" sz="1800" b="1" dirty="0"/>
              <a:t>High	</a:t>
            </a:r>
            <a:r>
              <a:rPr lang="en-GB" sz="1800" b="1" dirty="0" smtClean="0"/>
              <a:t>	Launch </a:t>
            </a:r>
            <a:r>
              <a:rPr lang="en-GB" sz="1800" b="1" dirty="0"/>
              <a:t>a new product   </a:t>
            </a:r>
            <a:r>
              <a:rPr lang="en-GB" sz="1800" b="1" dirty="0" smtClean="0"/>
              <a:t> 8</a:t>
            </a:r>
            <a:r>
              <a:rPr lang="en-GB" sz="1800" b="1" dirty="0"/>
              <a:t>%		     15%</a:t>
            </a:r>
          </a:p>
          <a:p>
            <a:pPr>
              <a:lnSpc>
                <a:spcPct val="80000"/>
              </a:lnSpc>
            </a:pPr>
            <a:r>
              <a:rPr lang="en-GB" sz="1800" b="1" dirty="0"/>
              <a:t>Very high	Research on areas </a:t>
            </a:r>
          </a:p>
          <a:p>
            <a:pPr>
              <a:lnSpc>
                <a:spcPct val="80000"/>
              </a:lnSpc>
              <a:buNone/>
            </a:pPr>
            <a:r>
              <a:rPr lang="en-GB" sz="1800" b="1" dirty="0" smtClean="0"/>
              <a:t>	                   Related </a:t>
            </a:r>
            <a:r>
              <a:rPr lang="en-GB" sz="1800" b="1" dirty="0"/>
              <a:t>to current activity    11%     	     18%</a:t>
            </a:r>
            <a:endParaRPr lang="en-GB" sz="1800" dirty="0"/>
          </a:p>
          <a:p>
            <a:pPr>
              <a:lnSpc>
                <a:spcPct val="80000"/>
              </a:lnSpc>
            </a:pPr>
            <a:r>
              <a:rPr lang="en-GB" sz="1800" dirty="0"/>
              <a:t>The use of risk-adjusted discount rate approach to investment appraisal is indeed, a common sense approach. However, it is subjective, particularly, the choice of the risk premiums and the assignment of projects to particular risk classes is based on personal judgement.</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0F7DB76C-AA67-4161-8803-A529EFC95D41}" type="slidenum">
              <a:rPr lang="en-US"/>
              <a:pPr/>
              <a:t>15</a:t>
            </a:fld>
            <a:endParaRPr lang="en-US"/>
          </a:p>
        </p:txBody>
      </p:sp>
      <p:sp>
        <p:nvSpPr>
          <p:cNvPr id="10242" name="Rectangle 2"/>
          <p:cNvSpPr>
            <a:spLocks noGrp="1" noChangeArrowheads="1"/>
          </p:cNvSpPr>
          <p:nvPr>
            <p:ph type="title"/>
          </p:nvPr>
        </p:nvSpPr>
        <p:spPr/>
        <p:txBody>
          <a:bodyPr/>
          <a:lstStyle/>
          <a:p>
            <a:r>
              <a:rPr lang="en-GB"/>
              <a:t>Sensitivity Analysis</a:t>
            </a:r>
          </a:p>
        </p:txBody>
      </p:sp>
      <p:sp>
        <p:nvSpPr>
          <p:cNvPr id="10243" name="Rectangle 3"/>
          <p:cNvSpPr>
            <a:spLocks noGrp="1" noChangeArrowheads="1"/>
          </p:cNvSpPr>
          <p:nvPr>
            <p:ph type="body" idx="1"/>
          </p:nvPr>
        </p:nvSpPr>
        <p:spPr/>
        <p:txBody>
          <a:bodyPr/>
          <a:lstStyle/>
          <a:p>
            <a:r>
              <a:rPr lang="en-GB"/>
              <a:t>Sensitivity analysis: </a:t>
            </a:r>
          </a:p>
          <a:p>
            <a:pPr lvl="1"/>
            <a:r>
              <a:rPr lang="en-GB"/>
              <a:t>is a procedure that calculates the changes in the net present value given a change in one of the cash flow elements such as product price.</a:t>
            </a:r>
          </a:p>
          <a:p>
            <a:pPr lvl="1"/>
            <a:r>
              <a:rPr lang="en-GB"/>
              <a:t>With sensitivity analysis each of the figures used in the NPV is examined in turn, to determine how variations from the estimated figures impact on the NPV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D414D48C-7CD5-4E89-B1CB-94B0B9C97861}" type="slidenum">
              <a:rPr lang="en-US"/>
              <a:pPr/>
              <a:t>16</a:t>
            </a:fld>
            <a:endParaRPr lang="en-US"/>
          </a:p>
        </p:txBody>
      </p:sp>
      <p:sp>
        <p:nvSpPr>
          <p:cNvPr id="15362" name="Rectangle 2"/>
          <p:cNvSpPr>
            <a:spLocks noGrp="1" noChangeArrowheads="1"/>
          </p:cNvSpPr>
          <p:nvPr>
            <p:ph type="title"/>
          </p:nvPr>
        </p:nvSpPr>
        <p:spPr/>
        <p:txBody>
          <a:bodyPr/>
          <a:lstStyle/>
          <a:p>
            <a:r>
              <a:rPr lang="en-GB"/>
              <a:t>Sensitivity Analysis</a:t>
            </a:r>
          </a:p>
        </p:txBody>
      </p:sp>
      <p:sp>
        <p:nvSpPr>
          <p:cNvPr id="15363" name="Rectangle 3"/>
          <p:cNvSpPr>
            <a:spLocks noGrp="1" noChangeArrowheads="1"/>
          </p:cNvSpPr>
          <p:nvPr>
            <p:ph type="body" idx="1"/>
          </p:nvPr>
        </p:nvSpPr>
        <p:spPr/>
        <p:txBody>
          <a:bodyPr/>
          <a:lstStyle/>
          <a:p>
            <a:pPr lvl="1"/>
            <a:r>
              <a:rPr lang="en-GB"/>
              <a:t>Sensitivity analysis helps managers to gain better understanding of the nature and degree of risk associated with a project;</a:t>
            </a:r>
          </a:p>
          <a:p>
            <a:pPr lvl="1"/>
            <a:r>
              <a:rPr lang="en-GB"/>
              <a:t> because it reveals the margin of safety associated with each key variable relating to a particular project. </a:t>
            </a:r>
          </a:p>
          <a:p>
            <a:pPr lvl="1"/>
            <a:r>
              <a:rPr lang="en-GB"/>
              <a:t>It is a form of break even analysis. The point at which NPV is equal to zero is the break-even point.</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17822B29-A745-4825-B1B7-7914F8FB6757}" type="slidenum">
              <a:rPr lang="en-US"/>
              <a:pPr/>
              <a:t>17</a:t>
            </a:fld>
            <a:endParaRPr lang="en-US"/>
          </a:p>
        </p:txBody>
      </p:sp>
      <p:sp>
        <p:nvSpPr>
          <p:cNvPr id="22530" name="Rectangle 1026"/>
          <p:cNvSpPr>
            <a:spLocks noGrp="1" noChangeArrowheads="1"/>
          </p:cNvSpPr>
          <p:nvPr>
            <p:ph type="title"/>
          </p:nvPr>
        </p:nvSpPr>
        <p:spPr/>
        <p:txBody>
          <a:bodyPr/>
          <a:lstStyle/>
          <a:p>
            <a:r>
              <a:rPr lang="en-GB"/>
              <a:t>Sensitivity Analysis</a:t>
            </a:r>
          </a:p>
        </p:txBody>
      </p:sp>
      <p:sp>
        <p:nvSpPr>
          <p:cNvPr id="22531" name="Rectangle 1027"/>
          <p:cNvSpPr>
            <a:spLocks noGrp="1" noChangeArrowheads="1"/>
          </p:cNvSpPr>
          <p:nvPr>
            <p:ph type="body" idx="1"/>
          </p:nvPr>
        </p:nvSpPr>
        <p:spPr/>
        <p:txBody>
          <a:bodyPr/>
          <a:lstStyle/>
          <a:p>
            <a:pPr lvl="1">
              <a:buFont typeface="Wingdings" pitchFamily="2" charset="2"/>
              <a:buNone/>
            </a:pPr>
            <a:r>
              <a:rPr lang="en-GB"/>
              <a:t>Identifying the key or critical variable i.e. those</a:t>
            </a:r>
          </a:p>
          <a:p>
            <a:pPr lvl="1">
              <a:buFont typeface="Wingdings" pitchFamily="2" charset="2"/>
              <a:buNone/>
            </a:pPr>
            <a:r>
              <a:rPr lang="en-GB"/>
              <a:t>with short margin of safety. </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Sensitivity Analysis – Formulas</a:t>
            </a:r>
            <a:endParaRPr lang="en-US" sz="3200" dirty="0"/>
          </a:p>
        </p:txBody>
      </p:sp>
      <p:sp>
        <p:nvSpPr>
          <p:cNvPr id="3" name="Content Placeholder 2"/>
          <p:cNvSpPr>
            <a:spLocks noGrp="1"/>
          </p:cNvSpPr>
          <p:nvPr>
            <p:ph idx="1"/>
          </p:nvPr>
        </p:nvSpPr>
        <p:spPr/>
        <p:txBody>
          <a:bodyPr>
            <a:normAutofit/>
          </a:bodyPr>
          <a:lstStyle/>
          <a:p>
            <a:r>
              <a:rPr lang="en-US" sz="2000" dirty="0" smtClean="0"/>
              <a:t>Selling Price: NPV / Present Value of Sales</a:t>
            </a:r>
          </a:p>
          <a:p>
            <a:r>
              <a:rPr lang="en-US" sz="2000" dirty="0" smtClean="0"/>
              <a:t>Sales Volume: NPV / Present Value of CM</a:t>
            </a:r>
          </a:p>
          <a:p>
            <a:r>
              <a:rPr lang="en-US" sz="2000" dirty="0" smtClean="0"/>
              <a:t>Variable cost: NPV / Present Value of Variable Cost</a:t>
            </a:r>
          </a:p>
          <a:p>
            <a:r>
              <a:rPr lang="en-US" sz="2000" dirty="0" smtClean="0"/>
              <a:t>Fixed Cost: NPV / Present Value of Fixed Cost</a:t>
            </a:r>
          </a:p>
          <a:p>
            <a:r>
              <a:rPr lang="en-US" sz="2000" dirty="0" smtClean="0"/>
              <a:t>Cost / Initial Investment: NPV / Present Value of Investment</a:t>
            </a:r>
          </a:p>
          <a:p>
            <a:r>
              <a:rPr lang="en-US" sz="2000" dirty="0" smtClean="0"/>
              <a:t>Discount Rate: IRR</a:t>
            </a:r>
          </a:p>
          <a:p>
            <a:r>
              <a:rPr lang="en-US" sz="2000" dirty="0" smtClean="0"/>
              <a:t>Project Life: ( Total Life - Discounted Payback Period)/ total life</a:t>
            </a:r>
          </a:p>
          <a:p>
            <a:endParaRPr lang="en-US" sz="20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CC28660-FA09-412C-9AF1-ADEBB37E4DAE}" type="slidenum">
              <a:rPr lang="en-US"/>
              <a:pPr/>
              <a:t>19</a:t>
            </a:fld>
            <a:endParaRPr lang="en-US"/>
          </a:p>
        </p:txBody>
      </p:sp>
      <p:sp>
        <p:nvSpPr>
          <p:cNvPr id="34818" name="Rectangle 2"/>
          <p:cNvSpPr>
            <a:spLocks noGrp="1" noChangeArrowheads="1"/>
          </p:cNvSpPr>
          <p:nvPr>
            <p:ph type="title"/>
          </p:nvPr>
        </p:nvSpPr>
        <p:spPr/>
        <p:txBody>
          <a:bodyPr>
            <a:normAutofit/>
          </a:bodyPr>
          <a:lstStyle/>
          <a:p>
            <a:r>
              <a:rPr lang="en-GB" sz="3200" dirty="0">
                <a:latin typeface="Arial" pitchFamily="34" charset="0"/>
                <a:cs typeface="Arial" pitchFamily="34" charset="0"/>
              </a:rPr>
              <a:t>Sensitivity </a:t>
            </a:r>
            <a:r>
              <a:rPr lang="en-GB" sz="3200" dirty="0" smtClean="0">
                <a:latin typeface="Arial" pitchFamily="34" charset="0"/>
                <a:cs typeface="Arial" pitchFamily="34" charset="0"/>
              </a:rPr>
              <a:t>analysis - Question</a:t>
            </a:r>
            <a:endParaRPr lang="en-GB" sz="3200" dirty="0">
              <a:latin typeface="Arial" pitchFamily="34" charset="0"/>
              <a:cs typeface="Arial" pitchFamily="34" charset="0"/>
            </a:endParaRPr>
          </a:p>
        </p:txBody>
      </p:sp>
      <p:sp>
        <p:nvSpPr>
          <p:cNvPr id="34819" name="Rectangle 3"/>
          <p:cNvSpPr>
            <a:spLocks noGrp="1" noChangeArrowheads="1"/>
          </p:cNvSpPr>
          <p:nvPr>
            <p:ph type="body" idx="1"/>
          </p:nvPr>
        </p:nvSpPr>
        <p:spPr/>
        <p:txBody>
          <a:bodyPr>
            <a:normAutofit/>
          </a:bodyPr>
          <a:lstStyle/>
          <a:p>
            <a:pPr algn="just">
              <a:lnSpc>
                <a:spcPct val="90000"/>
              </a:lnSpc>
              <a:buNone/>
            </a:pPr>
            <a:r>
              <a:rPr lang="en-GB" sz="2000" dirty="0">
                <a:latin typeface="Arial" pitchFamily="34" charset="0"/>
                <a:cs typeface="Arial" pitchFamily="34" charset="0"/>
              </a:rPr>
              <a:t>	</a:t>
            </a:r>
            <a:r>
              <a:rPr lang="en-GB" sz="2000" dirty="0" smtClean="0">
                <a:latin typeface="Arial" pitchFamily="34" charset="0"/>
                <a:cs typeface="Arial" pitchFamily="34" charset="0"/>
              </a:rPr>
              <a:t>Swift </a:t>
            </a:r>
            <a:r>
              <a:rPr lang="en-GB" sz="2000" dirty="0">
                <a:latin typeface="Arial" pitchFamily="34" charset="0"/>
                <a:cs typeface="Arial" pitchFamily="34" charset="0"/>
              </a:rPr>
              <a:t>Ltd, which has a cost of capital of 12 per cent, is considering the investment of £7m in an improved moulding machine project with a life of four years. The garden ornaments produced will retail at £9.20 each and cost £6 each to make. It is expected that 800,000 ornaments will be sold each year. What are the key variables for the project?</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4BB91A7C-32BB-4A34-AD35-2E3907FE8AD0}" type="slidenum">
              <a:rPr lang="en-US"/>
              <a:pPr/>
              <a:t>20</a:t>
            </a:fld>
            <a:endParaRPr lang="en-US"/>
          </a:p>
        </p:txBody>
      </p:sp>
      <p:sp>
        <p:nvSpPr>
          <p:cNvPr id="67586" name="Rectangle 2"/>
          <p:cNvSpPr>
            <a:spLocks noGrp="1" noChangeArrowheads="1"/>
          </p:cNvSpPr>
          <p:nvPr>
            <p:ph type="title"/>
          </p:nvPr>
        </p:nvSpPr>
        <p:spPr/>
        <p:txBody>
          <a:bodyPr>
            <a:normAutofit/>
          </a:bodyPr>
          <a:lstStyle/>
          <a:p>
            <a:r>
              <a:rPr lang="en-GB" sz="3200" dirty="0" smtClean="0">
                <a:latin typeface="Arial" pitchFamily="34" charset="0"/>
                <a:cs typeface="Arial" pitchFamily="34" charset="0"/>
              </a:rPr>
              <a:t>Sensitivity analysis - Solution</a:t>
            </a:r>
            <a:endParaRPr lang="en-US" sz="3200" dirty="0">
              <a:latin typeface="Arial" pitchFamily="34" charset="0"/>
              <a:cs typeface="Arial" pitchFamily="34" charset="0"/>
            </a:endParaRPr>
          </a:p>
        </p:txBody>
      </p:sp>
      <p:sp>
        <p:nvSpPr>
          <p:cNvPr id="67587" name="Rectangle 3"/>
          <p:cNvSpPr>
            <a:spLocks noGrp="1" noChangeArrowheads="1"/>
          </p:cNvSpPr>
          <p:nvPr>
            <p:ph type="body" idx="1"/>
          </p:nvPr>
        </p:nvSpPr>
        <p:spPr/>
        <p:txBody>
          <a:bodyPr>
            <a:normAutofit/>
          </a:bodyPr>
          <a:lstStyle/>
          <a:p>
            <a:pPr>
              <a:lnSpc>
                <a:spcPct val="90000"/>
              </a:lnSpc>
              <a:buFont typeface="Wingdings" pitchFamily="2" charset="2"/>
              <a:buNone/>
            </a:pPr>
            <a:r>
              <a:rPr lang="en-GB" sz="2000" dirty="0">
                <a:latin typeface="Arial" pitchFamily="34" charset="0"/>
                <a:cs typeface="Arial" pitchFamily="34" charset="0"/>
              </a:rPr>
              <a:t>	NPV of the project can be expressed in terms of the project variables as follows:</a:t>
            </a:r>
          </a:p>
          <a:p>
            <a:pPr>
              <a:lnSpc>
                <a:spcPct val="90000"/>
              </a:lnSpc>
              <a:buFont typeface="Wingdings" pitchFamily="2" charset="2"/>
              <a:buNone/>
            </a:pPr>
            <a:r>
              <a:rPr lang="en-GB" sz="2000" dirty="0">
                <a:latin typeface="Arial" pitchFamily="34" charset="0"/>
                <a:cs typeface="Arial" pitchFamily="34" charset="0"/>
              </a:rPr>
              <a:t>			NPV = ( (S -VC) X CPVF</a:t>
            </a:r>
            <a:r>
              <a:rPr lang="en-GB" sz="2000" dirty="0">
                <a:latin typeface="Arial" pitchFamily="34" charset="0"/>
                <a:cs typeface="Arial" pitchFamily="34" charset="0"/>
                <a:sym typeface="Symbol" pitchFamily="18" charset="2"/>
              </a:rPr>
              <a:t></a:t>
            </a:r>
            <a:r>
              <a:rPr lang="en-GB" sz="2000" dirty="0">
                <a:latin typeface="Arial" pitchFamily="34" charset="0"/>
                <a:cs typeface="Arial" pitchFamily="34" charset="0"/>
              </a:rPr>
              <a:t>.</a:t>
            </a:r>
            <a:r>
              <a:rPr lang="en-GB" sz="2000" dirty="0">
                <a:latin typeface="Arial" pitchFamily="34" charset="0"/>
                <a:cs typeface="Arial" pitchFamily="34" charset="0"/>
                <a:sym typeface="Symbol" pitchFamily="18" charset="2"/>
              </a:rPr>
              <a:t></a:t>
            </a:r>
            <a:r>
              <a:rPr lang="en-GB" sz="2000" dirty="0">
                <a:latin typeface="Arial" pitchFamily="34" charset="0"/>
                <a:cs typeface="Arial" pitchFamily="34" charset="0"/>
              </a:rPr>
              <a:t>) – I</a:t>
            </a:r>
            <a:r>
              <a:rPr lang="en-GB" sz="2000" baseline="-25000" dirty="0">
                <a:latin typeface="Arial" pitchFamily="34" charset="0"/>
                <a:cs typeface="Arial" pitchFamily="34" charset="0"/>
              </a:rPr>
              <a:t>0</a:t>
            </a:r>
          </a:p>
          <a:p>
            <a:pPr>
              <a:lnSpc>
                <a:spcPct val="90000"/>
              </a:lnSpc>
            </a:pPr>
            <a:endParaRPr lang="en-GB" sz="2000" dirty="0" smtClean="0">
              <a:latin typeface="Arial" pitchFamily="34" charset="0"/>
              <a:cs typeface="Arial" pitchFamily="34" charset="0"/>
            </a:endParaRPr>
          </a:p>
          <a:p>
            <a:pPr>
              <a:lnSpc>
                <a:spcPct val="90000"/>
              </a:lnSpc>
              <a:buNone/>
            </a:pPr>
            <a:r>
              <a:rPr lang="en-GB" sz="2000" dirty="0" smtClean="0">
                <a:latin typeface="Arial" pitchFamily="34" charset="0"/>
                <a:cs typeface="Arial" pitchFamily="34" charset="0"/>
              </a:rPr>
              <a:t>	Where</a:t>
            </a:r>
            <a:r>
              <a:rPr lang="en-GB" sz="2000" dirty="0">
                <a:latin typeface="Arial" pitchFamily="34" charset="0"/>
                <a:cs typeface="Arial" pitchFamily="34" charset="0"/>
              </a:rPr>
              <a:t>: S = Selling price per unit</a:t>
            </a:r>
          </a:p>
          <a:p>
            <a:pPr lvl="1">
              <a:lnSpc>
                <a:spcPct val="90000"/>
              </a:lnSpc>
              <a:buFont typeface="Wingdings" pitchFamily="2" charset="2"/>
              <a:buNone/>
            </a:pPr>
            <a:r>
              <a:rPr lang="en-GB" sz="2000" dirty="0">
                <a:latin typeface="Arial" pitchFamily="34" charset="0"/>
                <a:cs typeface="Arial" pitchFamily="34" charset="0"/>
              </a:rPr>
              <a:t>		     VC = Variable cost per unit</a:t>
            </a:r>
          </a:p>
          <a:p>
            <a:pPr>
              <a:lnSpc>
                <a:spcPct val="90000"/>
              </a:lnSpc>
              <a:buFont typeface="Wingdings" pitchFamily="2" charset="2"/>
              <a:buNone/>
            </a:pPr>
            <a:r>
              <a:rPr lang="en-GB" sz="2000" dirty="0">
                <a:latin typeface="Arial" pitchFamily="34" charset="0"/>
                <a:cs typeface="Arial" pitchFamily="34" charset="0"/>
              </a:rPr>
              <a:t>		      N = No of units sold per year</a:t>
            </a:r>
          </a:p>
          <a:p>
            <a:pPr>
              <a:lnSpc>
                <a:spcPct val="90000"/>
              </a:lnSpc>
              <a:buFont typeface="Wingdings" pitchFamily="2" charset="2"/>
              <a:buNone/>
            </a:pPr>
            <a:r>
              <a:rPr lang="en-GB" sz="2000" dirty="0">
                <a:latin typeface="Arial" pitchFamily="34" charset="0"/>
                <a:cs typeface="Arial" pitchFamily="34" charset="0"/>
              </a:rPr>
              <a:t>		      I0 = initial investment</a:t>
            </a:r>
          </a:p>
          <a:p>
            <a:pPr>
              <a:lnSpc>
                <a:spcPct val="90000"/>
              </a:lnSpc>
              <a:buFont typeface="Wingdings" pitchFamily="2" charset="2"/>
              <a:buNone/>
            </a:pPr>
            <a:r>
              <a:rPr lang="en-GB" sz="2000" dirty="0">
                <a:latin typeface="Arial" pitchFamily="34" charset="0"/>
                <a:cs typeface="Arial" pitchFamily="34" charset="0"/>
              </a:rPr>
              <a:t> </a:t>
            </a:r>
            <a:r>
              <a:rPr lang="en-GB" sz="2000" dirty="0" smtClean="0">
                <a:latin typeface="Arial" pitchFamily="34" charset="0"/>
                <a:cs typeface="Arial" pitchFamily="34" charset="0"/>
              </a:rPr>
              <a:t>	 CPVF</a:t>
            </a:r>
            <a:r>
              <a:rPr lang="en-GB" sz="2000" dirty="0">
                <a:latin typeface="Arial" pitchFamily="34" charset="0"/>
                <a:cs typeface="Arial" pitchFamily="34" charset="0"/>
                <a:sym typeface="Symbol" pitchFamily="18" charset="2"/>
              </a:rPr>
              <a:t></a:t>
            </a:r>
            <a:r>
              <a:rPr lang="en-GB" sz="2000" dirty="0">
                <a:latin typeface="Arial" pitchFamily="34" charset="0"/>
                <a:cs typeface="Arial" pitchFamily="34" charset="0"/>
              </a:rPr>
              <a:t>.</a:t>
            </a:r>
            <a:r>
              <a:rPr lang="en-GB" sz="2000" dirty="0">
                <a:latin typeface="Arial" pitchFamily="34" charset="0"/>
                <a:cs typeface="Arial" pitchFamily="34" charset="0"/>
                <a:sym typeface="Symbol" pitchFamily="18" charset="2"/>
              </a:rPr>
              <a:t></a:t>
            </a:r>
            <a:r>
              <a:rPr lang="en-GB" sz="2000" dirty="0">
                <a:latin typeface="Arial" pitchFamily="34" charset="0"/>
                <a:cs typeface="Arial" pitchFamily="34" charset="0"/>
              </a:rPr>
              <a:t> = Cumulative present value factor for four years at 12%</a:t>
            </a:r>
          </a:p>
          <a:p>
            <a:pPr>
              <a:lnSpc>
                <a:spcPct val="90000"/>
              </a:lnSpc>
              <a:buFont typeface="Wingdings" pitchFamily="2" charset="2"/>
              <a:buNone/>
            </a:pPr>
            <a:endParaRPr lang="en-US" sz="2000"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690FF58-936A-4A6B-995F-6BE25E5DAA29}" type="slidenum">
              <a:rPr lang="en-US"/>
              <a:pPr/>
              <a:t>21</a:t>
            </a:fld>
            <a:endParaRPr lang="en-US"/>
          </a:p>
        </p:txBody>
      </p:sp>
      <p:sp>
        <p:nvSpPr>
          <p:cNvPr id="35842" name="Rectangle 2"/>
          <p:cNvSpPr>
            <a:spLocks noGrp="1" noChangeArrowheads="1"/>
          </p:cNvSpPr>
          <p:nvPr>
            <p:ph type="title"/>
          </p:nvPr>
        </p:nvSpPr>
        <p:spPr/>
        <p:txBody>
          <a:bodyPr>
            <a:normAutofit/>
          </a:bodyPr>
          <a:lstStyle/>
          <a:p>
            <a:r>
              <a:rPr lang="en-GB" sz="3200" dirty="0" smtClean="0">
                <a:latin typeface="Arial" pitchFamily="34" charset="0"/>
                <a:cs typeface="Arial" pitchFamily="34" charset="0"/>
              </a:rPr>
              <a:t>Sensitivity analysis - Solution</a:t>
            </a:r>
            <a:endParaRPr lang="en-GB" sz="3200" dirty="0"/>
          </a:p>
        </p:txBody>
      </p:sp>
      <p:sp>
        <p:nvSpPr>
          <p:cNvPr id="35843" name="Rectangle 3"/>
          <p:cNvSpPr>
            <a:spLocks noGrp="1" noChangeArrowheads="1"/>
          </p:cNvSpPr>
          <p:nvPr>
            <p:ph type="body" idx="1"/>
          </p:nvPr>
        </p:nvSpPr>
        <p:spPr>
          <a:xfrm>
            <a:off x="179388" y="1844675"/>
            <a:ext cx="8713787" cy="4251325"/>
          </a:xfrm>
        </p:spPr>
        <p:txBody>
          <a:bodyPr>
            <a:normAutofit/>
          </a:bodyPr>
          <a:lstStyle/>
          <a:p>
            <a:pPr>
              <a:buFont typeface="Wingdings" pitchFamily="2" charset="2"/>
              <a:buNone/>
            </a:pPr>
            <a:r>
              <a:rPr lang="en-GB" sz="2000" dirty="0"/>
              <a:t>	Inserting the information given in the question and finding the cumulative PV factor from annuity table, we have:</a:t>
            </a:r>
          </a:p>
          <a:p>
            <a:pPr>
              <a:buFont typeface="Wingdings" pitchFamily="2" charset="2"/>
              <a:buNone/>
            </a:pPr>
            <a:r>
              <a:rPr lang="en-GB" sz="2000" dirty="0" smtClean="0"/>
              <a:t>	</a:t>
            </a:r>
          </a:p>
          <a:p>
            <a:pPr>
              <a:buFont typeface="Wingdings" pitchFamily="2" charset="2"/>
              <a:buNone/>
            </a:pPr>
            <a:r>
              <a:rPr lang="en-GB" sz="2000" dirty="0" smtClean="0"/>
              <a:t>	(</a:t>
            </a:r>
            <a:r>
              <a:rPr lang="en-GB" sz="2000" dirty="0"/>
              <a:t>9.20 - 6.00) X800,000X 3.037)-7,000,000 = 0</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86A88C36-12D8-46AE-B458-E4BCB724575B}" type="slidenum">
              <a:rPr lang="en-US"/>
              <a:pPr/>
              <a:t>22</a:t>
            </a:fld>
            <a:endParaRPr lang="en-US"/>
          </a:p>
        </p:txBody>
      </p:sp>
      <p:sp>
        <p:nvSpPr>
          <p:cNvPr id="36866" name="Rectangle 2"/>
          <p:cNvSpPr>
            <a:spLocks noGrp="1" noChangeArrowheads="1"/>
          </p:cNvSpPr>
          <p:nvPr>
            <p:ph type="title"/>
          </p:nvPr>
        </p:nvSpPr>
        <p:spPr/>
        <p:txBody>
          <a:bodyPr>
            <a:normAutofit/>
          </a:bodyPr>
          <a:lstStyle/>
          <a:p>
            <a:r>
              <a:rPr lang="en-GB" sz="3200" dirty="0">
                <a:latin typeface="Arial" pitchFamily="34" charset="0"/>
                <a:cs typeface="Arial" pitchFamily="34" charset="0"/>
              </a:rPr>
              <a:t>Sensitivity </a:t>
            </a:r>
            <a:r>
              <a:rPr lang="en-GB" sz="3200" dirty="0" smtClean="0">
                <a:latin typeface="Arial" pitchFamily="34" charset="0"/>
                <a:cs typeface="Arial" pitchFamily="34" charset="0"/>
              </a:rPr>
              <a:t>analysis (a) Initial investment</a:t>
            </a:r>
            <a:endParaRPr lang="en-GB" sz="3200" dirty="0">
              <a:latin typeface="Arial" pitchFamily="34" charset="0"/>
              <a:cs typeface="Arial" pitchFamily="34" charset="0"/>
            </a:endParaRPr>
          </a:p>
        </p:txBody>
      </p:sp>
      <p:sp>
        <p:nvSpPr>
          <p:cNvPr id="36867" name="Rectangle 3"/>
          <p:cNvSpPr>
            <a:spLocks noGrp="1" noChangeArrowheads="1"/>
          </p:cNvSpPr>
          <p:nvPr>
            <p:ph type="body" idx="1"/>
          </p:nvPr>
        </p:nvSpPr>
        <p:spPr/>
        <p:txBody>
          <a:bodyPr>
            <a:normAutofit/>
          </a:bodyPr>
          <a:lstStyle/>
          <a:p>
            <a:pPr marL="514350" indent="-514350">
              <a:buFont typeface="Wingdings" pitchFamily="2" charset="2"/>
              <a:buAutoNum type="alphaLcParenR"/>
            </a:pPr>
            <a:r>
              <a:rPr lang="en-GB" sz="2000" dirty="0" smtClean="0">
                <a:latin typeface="Arial" pitchFamily="34" charset="0"/>
                <a:cs typeface="Arial" pitchFamily="34" charset="0"/>
              </a:rPr>
              <a:t>Initial </a:t>
            </a:r>
            <a:r>
              <a:rPr lang="en-GB" sz="2000" dirty="0">
                <a:latin typeface="Arial" pitchFamily="34" charset="0"/>
                <a:cs typeface="Arial" pitchFamily="34" charset="0"/>
              </a:rPr>
              <a:t>investment. </a:t>
            </a:r>
            <a:endParaRPr lang="en-GB" sz="2000" dirty="0" smtClean="0">
              <a:latin typeface="Arial" pitchFamily="34" charset="0"/>
              <a:cs typeface="Arial" pitchFamily="34" charset="0"/>
            </a:endParaRPr>
          </a:p>
          <a:p>
            <a:pPr marL="514350" indent="-514350">
              <a:buNone/>
            </a:pPr>
            <a:r>
              <a:rPr lang="en-GB" sz="2000" dirty="0" smtClean="0">
                <a:latin typeface="Arial" pitchFamily="34" charset="0"/>
                <a:cs typeface="Arial" pitchFamily="34" charset="0"/>
              </a:rPr>
              <a:t>       Find </a:t>
            </a:r>
            <a:r>
              <a:rPr lang="en-GB" sz="2000" dirty="0">
                <a:latin typeface="Arial" pitchFamily="34" charset="0"/>
                <a:cs typeface="Arial" pitchFamily="34" charset="0"/>
              </a:rPr>
              <a:t>the value of I</a:t>
            </a:r>
            <a:r>
              <a:rPr lang="en-GB" sz="2000" baseline="-25000" dirty="0">
                <a:latin typeface="Arial" pitchFamily="34" charset="0"/>
                <a:cs typeface="Arial" pitchFamily="34" charset="0"/>
              </a:rPr>
              <a:t>0</a:t>
            </a:r>
            <a:r>
              <a:rPr lang="en-GB" sz="2000" dirty="0">
                <a:latin typeface="Arial" pitchFamily="34" charset="0"/>
                <a:cs typeface="Arial" pitchFamily="34" charset="0"/>
              </a:rPr>
              <a:t> that makes the NPV zero</a:t>
            </a:r>
          </a:p>
          <a:p>
            <a:pPr>
              <a:buFont typeface="Wingdings" pitchFamily="2" charset="2"/>
              <a:buNone/>
            </a:pPr>
            <a:r>
              <a:rPr lang="en-GB" sz="2000" dirty="0">
                <a:latin typeface="Arial" pitchFamily="34" charset="0"/>
                <a:cs typeface="Arial" pitchFamily="34" charset="0"/>
              </a:rPr>
              <a:t>	</a:t>
            </a:r>
            <a:r>
              <a:rPr lang="en-GB" sz="2000" dirty="0" smtClean="0">
                <a:latin typeface="Arial" pitchFamily="34" charset="0"/>
                <a:cs typeface="Arial" pitchFamily="34" charset="0"/>
              </a:rPr>
              <a:t>  I0 </a:t>
            </a:r>
            <a:r>
              <a:rPr lang="en-GB" sz="2000" dirty="0">
                <a:latin typeface="Arial" pitchFamily="34" charset="0"/>
                <a:cs typeface="Arial" pitchFamily="34" charset="0"/>
              </a:rPr>
              <a:t>= (9.20 -6.00) x 800,000 x 3.037) = £</a:t>
            </a:r>
            <a:r>
              <a:rPr lang="en-GB" sz="2000" dirty="0" smtClean="0">
                <a:latin typeface="Arial" pitchFamily="34" charset="0"/>
                <a:cs typeface="Arial" pitchFamily="34" charset="0"/>
              </a:rPr>
              <a:t>7,774,720</a:t>
            </a:r>
          </a:p>
          <a:p>
            <a:pPr>
              <a:buFont typeface="Wingdings" pitchFamily="2" charset="2"/>
              <a:buNone/>
            </a:pPr>
            <a:endParaRPr lang="en-GB" sz="2000" dirty="0">
              <a:latin typeface="Arial" pitchFamily="34" charset="0"/>
              <a:cs typeface="Arial" pitchFamily="34" charset="0"/>
            </a:endParaRPr>
          </a:p>
          <a:p>
            <a:pPr algn="just">
              <a:buFont typeface="Wingdings" pitchFamily="2" charset="2"/>
              <a:buNone/>
            </a:pPr>
            <a:r>
              <a:rPr lang="en-GB" sz="2000" dirty="0">
                <a:latin typeface="Arial" pitchFamily="34" charset="0"/>
                <a:cs typeface="Arial" pitchFamily="34" charset="0"/>
              </a:rPr>
              <a:t>	</a:t>
            </a:r>
            <a:r>
              <a:rPr lang="en-GB" sz="2000" dirty="0" smtClean="0">
                <a:latin typeface="Arial" pitchFamily="34" charset="0"/>
                <a:cs typeface="Arial" pitchFamily="34" charset="0"/>
              </a:rPr>
              <a:t>  This </a:t>
            </a:r>
            <a:r>
              <a:rPr lang="en-GB" sz="2000" dirty="0">
                <a:latin typeface="Arial" pitchFamily="34" charset="0"/>
                <a:cs typeface="Arial" pitchFamily="34" charset="0"/>
              </a:rPr>
              <a:t>is an increase of £774,720 or 11.1 per cent on the planned </a:t>
            </a:r>
            <a:r>
              <a:rPr lang="en-GB" sz="2000" dirty="0" smtClean="0">
                <a:latin typeface="Arial" pitchFamily="34" charset="0"/>
                <a:cs typeface="Arial" pitchFamily="34" charset="0"/>
              </a:rPr>
              <a:t>       initial </a:t>
            </a:r>
            <a:r>
              <a:rPr lang="en-GB" sz="2000" dirty="0">
                <a:latin typeface="Arial" pitchFamily="34" charset="0"/>
                <a:cs typeface="Arial" pitchFamily="34" charset="0"/>
              </a:rPr>
              <a:t>investment</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9D82A40-A13A-456A-A895-4CD95DBD6ADF}" type="slidenum">
              <a:rPr lang="en-US"/>
              <a:pPr/>
              <a:t>23</a:t>
            </a:fld>
            <a:endParaRPr lang="en-US"/>
          </a:p>
        </p:txBody>
      </p:sp>
      <p:sp>
        <p:nvSpPr>
          <p:cNvPr id="68610" name="Rectangle 2"/>
          <p:cNvSpPr>
            <a:spLocks noGrp="1" noChangeArrowheads="1"/>
          </p:cNvSpPr>
          <p:nvPr>
            <p:ph type="title"/>
          </p:nvPr>
        </p:nvSpPr>
        <p:spPr/>
        <p:txBody>
          <a:bodyPr>
            <a:normAutofit/>
          </a:bodyPr>
          <a:lstStyle/>
          <a:p>
            <a:r>
              <a:rPr lang="en-GB" sz="3200" dirty="0">
                <a:latin typeface="Arial" pitchFamily="34" charset="0"/>
                <a:cs typeface="Arial" pitchFamily="34" charset="0"/>
              </a:rPr>
              <a:t>Sensitivity </a:t>
            </a:r>
            <a:r>
              <a:rPr lang="en-GB" sz="3200" dirty="0" smtClean="0">
                <a:latin typeface="Arial" pitchFamily="34" charset="0"/>
                <a:cs typeface="Arial" pitchFamily="34" charset="0"/>
              </a:rPr>
              <a:t>analysis (b) sales price (c) variable cost</a:t>
            </a:r>
            <a:endParaRPr lang="en-US" sz="3200" dirty="0">
              <a:latin typeface="Arial" pitchFamily="34" charset="0"/>
              <a:cs typeface="Arial" pitchFamily="34" charset="0"/>
            </a:endParaRPr>
          </a:p>
        </p:txBody>
      </p:sp>
      <p:sp>
        <p:nvSpPr>
          <p:cNvPr id="68611" name="Rectangle 3"/>
          <p:cNvSpPr>
            <a:spLocks noGrp="1" noChangeArrowheads="1"/>
          </p:cNvSpPr>
          <p:nvPr>
            <p:ph type="body" idx="1"/>
          </p:nvPr>
        </p:nvSpPr>
        <p:spPr/>
        <p:txBody>
          <a:bodyPr>
            <a:normAutofit/>
          </a:bodyPr>
          <a:lstStyle/>
          <a:p>
            <a:pPr marL="609600" indent="-609600">
              <a:buFont typeface="Wingdings" pitchFamily="2" charset="2"/>
              <a:buNone/>
            </a:pPr>
            <a:r>
              <a:rPr lang="en-GB" sz="2400" b="1" dirty="0" smtClean="0">
                <a:latin typeface="Arial" pitchFamily="34" charset="0"/>
                <a:cs typeface="Arial" pitchFamily="34" charset="0"/>
              </a:rPr>
              <a:t>b</a:t>
            </a:r>
            <a:r>
              <a:rPr lang="en-GB" sz="2400" b="1" dirty="0">
                <a:latin typeface="Arial" pitchFamily="34" charset="0"/>
                <a:cs typeface="Arial" pitchFamily="34" charset="0"/>
              </a:rPr>
              <a:t>) </a:t>
            </a:r>
            <a:r>
              <a:rPr lang="en-GB" sz="2400" b="1" dirty="0" smtClean="0">
                <a:latin typeface="Arial" pitchFamily="34" charset="0"/>
                <a:cs typeface="Arial" pitchFamily="34" charset="0"/>
              </a:rPr>
              <a:t>	Sales </a:t>
            </a:r>
            <a:r>
              <a:rPr lang="en-GB" sz="2400" b="1" dirty="0">
                <a:latin typeface="Arial" pitchFamily="34" charset="0"/>
                <a:cs typeface="Arial" pitchFamily="34" charset="0"/>
              </a:rPr>
              <a:t>price</a:t>
            </a:r>
          </a:p>
          <a:p>
            <a:pPr marL="609600" indent="-609600">
              <a:buFont typeface="Wingdings" pitchFamily="2" charset="2"/>
              <a:buNone/>
            </a:pPr>
            <a:r>
              <a:rPr lang="en-GB" sz="2400" dirty="0">
                <a:latin typeface="Arial" pitchFamily="34" charset="0"/>
                <a:cs typeface="Arial" pitchFamily="34" charset="0"/>
              </a:rPr>
              <a:t>	</a:t>
            </a:r>
            <a:endParaRPr lang="en-GB" sz="2400" dirty="0" smtClean="0">
              <a:latin typeface="Arial" pitchFamily="34" charset="0"/>
              <a:cs typeface="Arial" pitchFamily="34" charset="0"/>
            </a:endParaRPr>
          </a:p>
          <a:p>
            <a:pPr marL="609600" indent="-609600">
              <a:buFont typeface="Wingdings" pitchFamily="2" charset="2"/>
              <a:buNone/>
            </a:pPr>
            <a:r>
              <a:rPr lang="en-GB" sz="2000" dirty="0" smtClean="0">
                <a:latin typeface="Arial" pitchFamily="34" charset="0"/>
                <a:cs typeface="Arial" pitchFamily="34" charset="0"/>
              </a:rPr>
              <a:t>	S </a:t>
            </a:r>
            <a:r>
              <a:rPr lang="en-GB" sz="2000" dirty="0">
                <a:latin typeface="Arial" pitchFamily="34" charset="0"/>
                <a:cs typeface="Arial" pitchFamily="34" charset="0"/>
              </a:rPr>
              <a:t>= 6.00 + (7,000,000 / (800,000 x 3.037) ) = £8.88</a:t>
            </a:r>
          </a:p>
          <a:p>
            <a:pPr marL="609600" indent="-609600">
              <a:buFont typeface="Wingdings" pitchFamily="2" charset="2"/>
              <a:buNone/>
            </a:pPr>
            <a:r>
              <a:rPr lang="en-GB" sz="2000" dirty="0">
                <a:latin typeface="Arial" pitchFamily="34" charset="0"/>
                <a:cs typeface="Arial" pitchFamily="34" charset="0"/>
              </a:rPr>
              <a:t>	This is a decrease of 32 pence or 3.5 per cent of planned sales price.</a:t>
            </a:r>
          </a:p>
          <a:p>
            <a:pPr marL="609600" indent="-609600">
              <a:buFont typeface="Wingdings" pitchFamily="2" charset="2"/>
              <a:buAutoNum type="alphaLcParenR" startAt="3"/>
            </a:pPr>
            <a:endParaRPr lang="en-GB" sz="2400" b="1" dirty="0" smtClean="0">
              <a:latin typeface="Arial" pitchFamily="34" charset="0"/>
              <a:cs typeface="Arial" pitchFamily="34" charset="0"/>
            </a:endParaRPr>
          </a:p>
          <a:p>
            <a:pPr marL="609600" indent="-609600">
              <a:buFont typeface="Wingdings" pitchFamily="2" charset="2"/>
              <a:buAutoNum type="alphaLcParenR" startAt="3"/>
            </a:pPr>
            <a:r>
              <a:rPr lang="en-GB" sz="2400" b="1" dirty="0" smtClean="0">
                <a:latin typeface="Arial" pitchFamily="34" charset="0"/>
                <a:cs typeface="Arial" pitchFamily="34" charset="0"/>
              </a:rPr>
              <a:t>Variable cost</a:t>
            </a:r>
          </a:p>
          <a:p>
            <a:pPr marL="609600" indent="-609600">
              <a:buFont typeface="Wingdings" pitchFamily="2" charset="2"/>
              <a:buAutoNum type="alphaLcParenR" startAt="3"/>
            </a:pPr>
            <a:endParaRPr lang="en-GB" sz="2400" b="1" dirty="0">
              <a:latin typeface="Arial" pitchFamily="34" charset="0"/>
              <a:cs typeface="Arial" pitchFamily="34" charset="0"/>
            </a:endParaRPr>
          </a:p>
          <a:p>
            <a:pPr marL="609600" indent="-609600">
              <a:buFont typeface="Wingdings" pitchFamily="2" charset="2"/>
              <a:buNone/>
            </a:pPr>
            <a:r>
              <a:rPr lang="en-GB" sz="2400" dirty="0">
                <a:latin typeface="Arial" pitchFamily="34" charset="0"/>
                <a:cs typeface="Arial" pitchFamily="34" charset="0"/>
              </a:rPr>
              <a:t>	</a:t>
            </a:r>
            <a:r>
              <a:rPr lang="en-GB" sz="2000" dirty="0">
                <a:latin typeface="Arial" pitchFamily="34" charset="0"/>
                <a:cs typeface="Arial" pitchFamily="34" charset="0"/>
              </a:rPr>
              <a:t>As a decrease of 32 pence in sales price makes the NPV zero, an increase of 32 pence or 5.3 per cent in variable cost will have the same effect.</a:t>
            </a:r>
          </a:p>
          <a:p>
            <a:pPr marL="609600" indent="-609600"/>
            <a:endParaRPr lang="en-US" sz="2400"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4B650CDD-1F3B-42E3-B19F-4193C6C160D4}" type="slidenum">
              <a:rPr lang="en-US"/>
              <a:pPr/>
              <a:t>24</a:t>
            </a:fld>
            <a:endParaRPr lang="en-US"/>
          </a:p>
        </p:txBody>
      </p:sp>
      <p:sp>
        <p:nvSpPr>
          <p:cNvPr id="114690" name="Rectangle 2"/>
          <p:cNvSpPr>
            <a:spLocks noGrp="1" noChangeArrowheads="1"/>
          </p:cNvSpPr>
          <p:nvPr>
            <p:ph type="title"/>
          </p:nvPr>
        </p:nvSpPr>
        <p:spPr/>
        <p:txBody>
          <a:bodyPr>
            <a:normAutofit/>
          </a:bodyPr>
          <a:lstStyle/>
          <a:p>
            <a:r>
              <a:rPr lang="en-GB" sz="3200" dirty="0">
                <a:latin typeface="Arial" pitchFamily="34" charset="0"/>
                <a:cs typeface="Arial" pitchFamily="34" charset="0"/>
              </a:rPr>
              <a:t>Sensitivity </a:t>
            </a:r>
            <a:r>
              <a:rPr lang="en-GB" sz="3200" dirty="0" smtClean="0">
                <a:latin typeface="Arial" pitchFamily="34" charset="0"/>
                <a:cs typeface="Arial" pitchFamily="34" charset="0"/>
              </a:rPr>
              <a:t>analysis (d) Sales volume</a:t>
            </a:r>
            <a:endParaRPr lang="en-GB" sz="3200" dirty="0">
              <a:latin typeface="Arial" pitchFamily="34" charset="0"/>
              <a:cs typeface="Arial" pitchFamily="34" charset="0"/>
            </a:endParaRPr>
          </a:p>
        </p:txBody>
      </p:sp>
      <p:sp>
        <p:nvSpPr>
          <p:cNvPr id="114691" name="Rectangle 3"/>
          <p:cNvSpPr>
            <a:spLocks noGrp="1" noChangeArrowheads="1"/>
          </p:cNvSpPr>
          <p:nvPr>
            <p:ph type="body" idx="1"/>
          </p:nvPr>
        </p:nvSpPr>
        <p:spPr/>
        <p:txBody>
          <a:bodyPr/>
          <a:lstStyle/>
          <a:p>
            <a:pPr>
              <a:buFont typeface="Wingdings" pitchFamily="2" charset="2"/>
              <a:buNone/>
            </a:pPr>
            <a:r>
              <a:rPr lang="en-GB"/>
              <a:t>	d). Sales volume</a:t>
            </a:r>
          </a:p>
          <a:p>
            <a:pPr>
              <a:buFont typeface="Wingdings" pitchFamily="2" charset="2"/>
              <a:buNone/>
            </a:pPr>
            <a:r>
              <a:rPr lang="en-GB"/>
              <a:t>	N = 700,000 / (9.20 - 6.00) x 3.037) = 720,283</a:t>
            </a:r>
          </a:p>
          <a:p>
            <a:r>
              <a:rPr lang="en-GB"/>
              <a:t>This is a decrease of 79,717 units or 10 per cent on the planned sales volume.</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normAutofit/>
          </a:bodyPr>
          <a:lstStyle/>
          <a:p>
            <a:r>
              <a:rPr lang="en-GB" sz="3200" dirty="0" smtClean="0">
                <a:latin typeface="Arial" pitchFamily="34" charset="0"/>
                <a:cs typeface="Arial" pitchFamily="34" charset="0"/>
              </a:rPr>
              <a:t>Sensitivity analysis (e</a:t>
            </a:r>
            <a:r>
              <a:rPr lang="en-GB" sz="3200" dirty="0">
                <a:latin typeface="Arial" pitchFamily="34" charset="0"/>
                <a:cs typeface="Arial" pitchFamily="34" charset="0"/>
              </a:rPr>
              <a:t>) Discount rate</a:t>
            </a:r>
          </a:p>
        </p:txBody>
      </p:sp>
      <p:sp>
        <p:nvSpPr>
          <p:cNvPr id="113667" name="Rectangle 3"/>
          <p:cNvSpPr>
            <a:spLocks noGrp="1" noChangeArrowheads="1"/>
          </p:cNvSpPr>
          <p:nvPr>
            <p:ph type="body" idx="1"/>
          </p:nvPr>
        </p:nvSpPr>
        <p:spPr/>
        <p:txBody>
          <a:bodyPr>
            <a:normAutofit/>
          </a:bodyPr>
          <a:lstStyle/>
          <a:p>
            <a:pPr algn="just">
              <a:buFont typeface="Wingdings" pitchFamily="2" charset="2"/>
              <a:buNone/>
            </a:pPr>
            <a:r>
              <a:rPr lang="en-GB" sz="2000" dirty="0">
                <a:latin typeface="Arial" pitchFamily="34" charset="0"/>
                <a:cs typeface="Arial" pitchFamily="34" charset="0"/>
              </a:rPr>
              <a:t>	CPVF = 7,000,000 / (9.20 – 6.00) X 800,000) = 2.734</a:t>
            </a:r>
          </a:p>
          <a:p>
            <a:pPr algn="just"/>
            <a:endParaRPr lang="en-GB" sz="2000" dirty="0" smtClean="0">
              <a:latin typeface="Arial" pitchFamily="34" charset="0"/>
              <a:cs typeface="Arial" pitchFamily="34" charset="0"/>
            </a:endParaRPr>
          </a:p>
          <a:p>
            <a:pPr algn="just"/>
            <a:r>
              <a:rPr lang="en-GB" sz="2000" dirty="0" smtClean="0">
                <a:latin typeface="Arial" pitchFamily="34" charset="0"/>
                <a:cs typeface="Arial" pitchFamily="34" charset="0"/>
              </a:rPr>
              <a:t>Using </a:t>
            </a:r>
            <a:r>
              <a:rPr lang="en-GB" sz="2000" dirty="0">
                <a:latin typeface="Arial" pitchFamily="34" charset="0"/>
                <a:cs typeface="Arial" pitchFamily="34" charset="0"/>
              </a:rPr>
              <a:t>the annuity tables 2.743 corresponds to the discount rate of almost exactly 17 per cent.  An increase of 5 per cent in absolute terms or 42 per cent on the current project discount rate.</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a:bodyPr>
          <a:lstStyle/>
          <a:p>
            <a:r>
              <a:rPr lang="en-GB" sz="3200" dirty="0">
                <a:latin typeface="Arial" pitchFamily="34" charset="0"/>
                <a:cs typeface="Arial" pitchFamily="34" charset="0"/>
              </a:rPr>
              <a:t>Sensitivity analysis- </a:t>
            </a:r>
            <a:r>
              <a:rPr lang="en-GB" sz="3200" dirty="0" smtClean="0">
                <a:latin typeface="Arial" pitchFamily="34" charset="0"/>
                <a:cs typeface="Arial" pitchFamily="34" charset="0"/>
              </a:rPr>
              <a:t>Solution summary</a:t>
            </a:r>
            <a:endParaRPr lang="en-GB" sz="3200" dirty="0">
              <a:latin typeface="Arial" pitchFamily="34" charset="0"/>
              <a:cs typeface="Arial" pitchFamily="34" charset="0"/>
            </a:endParaRPr>
          </a:p>
        </p:txBody>
      </p:sp>
      <p:sp>
        <p:nvSpPr>
          <p:cNvPr id="20483" name="Rectangle 3"/>
          <p:cNvSpPr>
            <a:spLocks noGrp="1" noChangeArrowheads="1"/>
          </p:cNvSpPr>
          <p:nvPr>
            <p:ph type="body" idx="1"/>
          </p:nvPr>
        </p:nvSpPr>
        <p:spPr/>
        <p:txBody>
          <a:bodyPr/>
          <a:lstStyle/>
          <a:p>
            <a:pPr>
              <a:buFont typeface="Wingdings" pitchFamily="2" charset="2"/>
              <a:buNone/>
            </a:pPr>
            <a:r>
              <a:rPr lang="en-GB" sz="2000" b="1" i="1" dirty="0"/>
              <a:t>	Sensitivity analysis of the proposed investment by Swift Ltd</a:t>
            </a:r>
            <a:endParaRPr lang="en-GB" sz="2000" b="1" dirty="0"/>
          </a:p>
          <a:p>
            <a:pPr>
              <a:buFont typeface="Wingdings" pitchFamily="2" charset="2"/>
              <a:buNone/>
            </a:pPr>
            <a:r>
              <a:rPr lang="en-GB" sz="1800" dirty="0"/>
              <a:t>	Variable         Original est.   B/E point       Difference   Dif. as %  Sensitivity</a:t>
            </a:r>
          </a:p>
          <a:p>
            <a:r>
              <a:rPr lang="en-GB" sz="1800" i="1" dirty="0"/>
              <a:t>Sales Volume </a:t>
            </a:r>
            <a:r>
              <a:rPr lang="en-GB" sz="1800" dirty="0"/>
              <a:t>800,000       720,283               (79,717)  10%           Low</a:t>
            </a:r>
          </a:p>
          <a:p>
            <a:r>
              <a:rPr lang="en-GB" sz="1800" i="1" dirty="0"/>
              <a:t>Sales price     </a:t>
            </a:r>
            <a:r>
              <a:rPr lang="en-GB" sz="1800" dirty="0"/>
              <a:t>£9.20            £8.88                  (£0.32)    3.5%          High</a:t>
            </a:r>
          </a:p>
          <a:p>
            <a:r>
              <a:rPr lang="en-GB" sz="1800" i="1" dirty="0"/>
              <a:t>Variable cost </a:t>
            </a:r>
            <a:r>
              <a:rPr lang="en-GB" sz="1800" dirty="0"/>
              <a:t>£6.00          £6.32                    £0.32.     5.3%           High</a:t>
            </a:r>
          </a:p>
          <a:p>
            <a:r>
              <a:rPr lang="en-GB" sz="1800" i="1" dirty="0"/>
              <a:t>Discount rate </a:t>
            </a:r>
            <a:r>
              <a:rPr lang="en-GB" sz="1800" dirty="0"/>
              <a:t>12%	 17%                       5%         42%     Very Low</a:t>
            </a:r>
          </a:p>
          <a:p>
            <a:r>
              <a:rPr lang="en-GB" sz="1800" i="1" dirty="0"/>
              <a:t>Initial Inv     </a:t>
            </a:r>
            <a:r>
              <a:rPr lang="en-GB" sz="1800" dirty="0"/>
              <a:t>£7,000,000	£7,774,720        £774,720   11.1%	Low</a:t>
            </a:r>
            <a:r>
              <a:rPr lang="en-GB" dirty="0"/>
              <a:t>     </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endParaRPr lang="en-US" dirty="0"/>
          </a:p>
        </p:txBody>
      </p:sp>
      <p:sp>
        <p:nvSpPr>
          <p:cNvPr id="21506" name="Rectangle 2"/>
          <p:cNvSpPr>
            <a:spLocks noGrp="1" noChangeArrowheads="1"/>
          </p:cNvSpPr>
          <p:nvPr>
            <p:ph type="title"/>
          </p:nvPr>
        </p:nvSpPr>
        <p:spPr/>
        <p:txBody>
          <a:bodyPr>
            <a:normAutofit/>
          </a:bodyPr>
          <a:lstStyle/>
          <a:p>
            <a:r>
              <a:rPr lang="en-GB" sz="3200" dirty="0">
                <a:latin typeface="Arial" pitchFamily="34" charset="0"/>
                <a:cs typeface="Arial" pitchFamily="34" charset="0"/>
              </a:rPr>
              <a:t>Advantages and Disadvantages</a:t>
            </a:r>
          </a:p>
        </p:txBody>
      </p:sp>
      <p:sp>
        <p:nvSpPr>
          <p:cNvPr id="21507" name="Rectangle 3"/>
          <p:cNvSpPr>
            <a:spLocks noGrp="1" noChangeArrowheads="1"/>
          </p:cNvSpPr>
          <p:nvPr>
            <p:ph type="body" idx="1"/>
          </p:nvPr>
        </p:nvSpPr>
        <p:spPr/>
        <p:txBody>
          <a:bodyPr>
            <a:normAutofit/>
          </a:bodyPr>
          <a:lstStyle/>
          <a:p>
            <a:pPr>
              <a:buFont typeface="Wingdings" pitchFamily="2" charset="2"/>
              <a:buNone/>
            </a:pPr>
            <a:r>
              <a:rPr lang="en-GB" sz="2000" dirty="0">
                <a:latin typeface="Arial" pitchFamily="34" charset="0"/>
                <a:cs typeface="Arial" pitchFamily="34" charset="0"/>
              </a:rPr>
              <a:t>	</a:t>
            </a:r>
            <a:r>
              <a:rPr lang="en-GB" sz="2000" b="1" dirty="0">
                <a:latin typeface="Arial" pitchFamily="34" charset="0"/>
                <a:cs typeface="Arial" pitchFamily="34" charset="0"/>
              </a:rPr>
              <a:t>Advantages</a:t>
            </a:r>
          </a:p>
          <a:p>
            <a:pPr lvl="1"/>
            <a:r>
              <a:rPr lang="en-GB" sz="2000" dirty="0">
                <a:latin typeface="Arial" pitchFamily="34" charset="0"/>
                <a:cs typeface="Arial" pitchFamily="34" charset="0"/>
              </a:rPr>
              <a:t>Useful in directing the attention of managers to the most sensitive variables of the project</a:t>
            </a:r>
          </a:p>
          <a:p>
            <a:pPr>
              <a:buFont typeface="Wingdings" pitchFamily="2" charset="2"/>
              <a:buNone/>
            </a:pPr>
            <a:r>
              <a:rPr lang="en-GB" sz="2000" b="1" dirty="0">
                <a:latin typeface="Arial" pitchFamily="34" charset="0"/>
                <a:cs typeface="Arial" pitchFamily="34" charset="0"/>
              </a:rPr>
              <a:t>	Disadvantages</a:t>
            </a:r>
          </a:p>
          <a:p>
            <a:pPr lvl="1"/>
            <a:r>
              <a:rPr lang="en-GB" sz="2000" dirty="0">
                <a:latin typeface="Arial" pitchFamily="34" charset="0"/>
                <a:cs typeface="Arial" pitchFamily="34" charset="0"/>
              </a:rPr>
              <a:t>Does not formally quantify risk</a:t>
            </a:r>
          </a:p>
          <a:p>
            <a:pPr lvl="1"/>
            <a:r>
              <a:rPr lang="en-GB" sz="2000" dirty="0">
                <a:latin typeface="Arial" pitchFamily="34" charset="0"/>
                <a:cs typeface="Arial" pitchFamily="34" charset="0"/>
              </a:rPr>
              <a:t>Does not clearly provide any clear-cut decision rule</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smtClean="0">
                <a:latin typeface="Arial" pitchFamily="34" charset="0"/>
                <a:cs typeface="Arial" pitchFamily="34" charset="0"/>
              </a:rPr>
              <a:t>Sensitivity analysis- summary</a:t>
            </a:r>
            <a:endParaRPr lang="en-US" sz="3200" dirty="0"/>
          </a:p>
        </p:txBody>
      </p:sp>
      <p:sp>
        <p:nvSpPr>
          <p:cNvPr id="3" name="Content Placeholder 2"/>
          <p:cNvSpPr>
            <a:spLocks noGrp="1"/>
          </p:cNvSpPr>
          <p:nvPr>
            <p:ph idx="1"/>
          </p:nvPr>
        </p:nvSpPr>
        <p:spPr/>
        <p:txBody>
          <a:bodyPr>
            <a:noAutofit/>
          </a:bodyPr>
          <a:lstStyle/>
          <a:p>
            <a:pPr algn="just"/>
            <a:r>
              <a:rPr lang="en-US" sz="2000" dirty="0" smtClean="0">
                <a:latin typeface="Arial" pitchFamily="34" charset="0"/>
                <a:cs typeface="Arial" pitchFamily="34" charset="0"/>
              </a:rPr>
              <a:t>Sensitivity analysis is one method of analyzing the risks surrounding capital expenditure project &amp; enables an assessment to be made of how responsive the project NPV is to changes in the variables used to calculate that NPV.</a:t>
            </a:r>
          </a:p>
          <a:p>
            <a:pPr algn="just"/>
            <a:r>
              <a:rPr lang="en-US" sz="2000" dirty="0" smtClean="0">
                <a:latin typeface="Arial" pitchFamily="34" charset="0"/>
                <a:cs typeface="Arial" pitchFamily="34" charset="0"/>
              </a:rPr>
              <a:t>A sensitivity analysis calculates the consequences of incorrectly estimating a variable in your NPV analysis.</a:t>
            </a:r>
          </a:p>
          <a:p>
            <a:pPr algn="just"/>
            <a:r>
              <a:rPr lang="en-US" sz="2000" dirty="0" smtClean="0">
                <a:latin typeface="Arial" pitchFamily="34" charset="0"/>
                <a:cs typeface="Arial" pitchFamily="34" charset="0"/>
              </a:rPr>
              <a:t>It forces you:</a:t>
            </a:r>
          </a:p>
          <a:p>
            <a:pPr lvl="2" algn="just">
              <a:lnSpc>
                <a:spcPct val="90000"/>
              </a:lnSpc>
            </a:pPr>
            <a:r>
              <a:rPr lang="en-US" sz="2000" dirty="0" smtClean="0">
                <a:latin typeface="Arial" pitchFamily="34" charset="0"/>
                <a:cs typeface="Arial" pitchFamily="34" charset="0"/>
              </a:rPr>
              <a:t>To identify the variables underlying your analysis.</a:t>
            </a:r>
          </a:p>
          <a:p>
            <a:pPr lvl="2" algn="just">
              <a:lnSpc>
                <a:spcPct val="90000"/>
              </a:lnSpc>
            </a:pPr>
            <a:r>
              <a:rPr lang="en-US" sz="2000" dirty="0" smtClean="0">
                <a:latin typeface="Arial" pitchFamily="34" charset="0"/>
                <a:cs typeface="Arial" pitchFamily="34" charset="0"/>
              </a:rPr>
              <a:t>To focus on how changes to these variables could impact the expected NPV.</a:t>
            </a:r>
          </a:p>
          <a:p>
            <a:pPr lvl="2" algn="just">
              <a:lnSpc>
                <a:spcPct val="90000"/>
              </a:lnSpc>
            </a:pPr>
            <a:r>
              <a:rPr lang="en-US" sz="2000" dirty="0" smtClean="0">
                <a:latin typeface="Arial" pitchFamily="34" charset="0"/>
                <a:cs typeface="Arial" pitchFamily="34" charset="0"/>
              </a:rPr>
              <a:t>To consider what additional information should be collected to resolve uncertainties about the variables.</a:t>
            </a:r>
          </a:p>
          <a:p>
            <a:pPr algn="just"/>
            <a:endParaRPr lang="en-US" sz="2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1026"/>
          <p:cNvSpPr>
            <a:spLocks noGrp="1" noChangeArrowheads="1"/>
          </p:cNvSpPr>
          <p:nvPr>
            <p:ph type="title"/>
          </p:nvPr>
        </p:nvSpPr>
        <p:spPr>
          <a:ln/>
        </p:spPr>
        <p:txBody>
          <a:bodyPr>
            <a:normAutofit/>
          </a:bodyPr>
          <a:lstStyle/>
          <a:p>
            <a:pPr>
              <a:lnSpc>
                <a:spcPct val="90000"/>
              </a:lnSpc>
            </a:pPr>
            <a:r>
              <a:rPr lang="en-US" sz="3200" dirty="0" smtClean="0"/>
              <a:t>Scenario Analysis</a:t>
            </a:r>
            <a:endParaRPr lang="en-US" sz="3200" dirty="0"/>
          </a:p>
        </p:txBody>
      </p:sp>
      <p:sp>
        <p:nvSpPr>
          <p:cNvPr id="215043" name="Rectangle 1027"/>
          <p:cNvSpPr>
            <a:spLocks noGrp="1" noChangeArrowheads="1"/>
          </p:cNvSpPr>
          <p:nvPr>
            <p:ph type="body" idx="1"/>
          </p:nvPr>
        </p:nvSpPr>
        <p:spPr>
          <a:ln/>
        </p:spPr>
        <p:txBody>
          <a:bodyPr>
            <a:normAutofit/>
          </a:bodyPr>
          <a:lstStyle/>
          <a:p>
            <a:pPr lvl="1">
              <a:lnSpc>
                <a:spcPct val="90000"/>
              </a:lnSpc>
            </a:pPr>
            <a:r>
              <a:rPr lang="en-US" sz="2000" dirty="0" smtClean="0"/>
              <a:t>A </a:t>
            </a:r>
            <a:r>
              <a:rPr lang="en-US" sz="2000" dirty="0"/>
              <a:t>scenario analysis involves changing several variables at once in your NPV forecast.</a:t>
            </a:r>
          </a:p>
          <a:p>
            <a:pPr lvl="1">
              <a:lnSpc>
                <a:spcPct val="90000"/>
              </a:lnSpc>
              <a:buNone/>
            </a:pPr>
            <a:endParaRPr lang="en-US" sz="2000" dirty="0"/>
          </a:p>
          <a:p>
            <a:pPr lvl="1">
              <a:lnSpc>
                <a:spcPct val="90000"/>
              </a:lnSpc>
            </a:pPr>
            <a:endParaRPr lang="en-US" sz="20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1026"/>
          <p:cNvSpPr>
            <a:spLocks noGrp="1" noChangeArrowheads="1"/>
          </p:cNvSpPr>
          <p:nvPr>
            <p:ph type="title"/>
          </p:nvPr>
        </p:nvSpPr>
        <p:spPr>
          <a:ln/>
        </p:spPr>
        <p:txBody>
          <a:bodyPr>
            <a:normAutofit/>
          </a:bodyPr>
          <a:lstStyle/>
          <a:p>
            <a:r>
              <a:rPr lang="en-US" sz="3200" dirty="0" smtClean="0"/>
              <a:t>Simulation</a:t>
            </a:r>
            <a:endParaRPr lang="en-US" sz="3200" dirty="0"/>
          </a:p>
        </p:txBody>
      </p:sp>
      <p:sp>
        <p:nvSpPr>
          <p:cNvPr id="216067" name="Rectangle 1027"/>
          <p:cNvSpPr>
            <a:spLocks noGrp="1" noChangeArrowheads="1"/>
          </p:cNvSpPr>
          <p:nvPr>
            <p:ph type="body" idx="1"/>
          </p:nvPr>
        </p:nvSpPr>
        <p:spPr>
          <a:ln/>
        </p:spPr>
        <p:txBody>
          <a:bodyPr>
            <a:normAutofit/>
          </a:bodyPr>
          <a:lstStyle/>
          <a:p>
            <a:pPr>
              <a:lnSpc>
                <a:spcPct val="90000"/>
              </a:lnSpc>
            </a:pPr>
            <a:r>
              <a:rPr lang="en-US" sz="2000" dirty="0"/>
              <a:t>Simulation Analysis</a:t>
            </a:r>
          </a:p>
          <a:p>
            <a:pPr lvl="1">
              <a:lnSpc>
                <a:spcPct val="90000"/>
              </a:lnSpc>
            </a:pPr>
            <a:r>
              <a:rPr lang="en-US" sz="2000" dirty="0"/>
              <a:t>A simulation analysis uses a computer to generate hundreds, or even thousands, of possible scenarios.</a:t>
            </a:r>
          </a:p>
          <a:p>
            <a:pPr lvl="1">
              <a:lnSpc>
                <a:spcPct val="90000"/>
              </a:lnSpc>
            </a:pPr>
            <a:r>
              <a:rPr lang="en-US" sz="2000" dirty="0"/>
              <a:t>A probability distribution is assigned to each combination of variables to create an entire range of potential outcomes.</a:t>
            </a:r>
          </a:p>
        </p:txBody>
      </p:sp>
      <p:sp>
        <p:nvSpPr>
          <p:cNvPr id="216068" name="Text Box 1028"/>
          <p:cNvSpPr txBox="1">
            <a:spLocks noChangeArrowheads="1"/>
          </p:cNvSpPr>
          <p:nvPr/>
        </p:nvSpPr>
        <p:spPr bwMode="auto">
          <a:xfrm>
            <a:off x="457200" y="6350000"/>
            <a:ext cx="530225" cy="336550"/>
          </a:xfrm>
          <a:prstGeom prst="rect">
            <a:avLst/>
          </a:prstGeom>
          <a:noFill/>
          <a:ln w="9525">
            <a:noFill/>
            <a:miter lim="800000"/>
            <a:headEnd/>
            <a:tailEnd/>
          </a:ln>
          <a:effectLst/>
        </p:spPr>
        <p:txBody>
          <a:bodyPr>
            <a:spAutoFit/>
          </a:bodyPr>
          <a:lstStyle/>
          <a:p>
            <a:r>
              <a:rPr lang="en-US"/>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16068"/>
                                        </p:tgtEl>
                                        <p:attrNameLst>
                                          <p:attrName>style.visibility</p:attrName>
                                        </p:attrNameLst>
                                      </p:cBhvr>
                                      <p:to>
                                        <p:strVal val="visible"/>
                                      </p:to>
                                    </p:set>
                                    <p:anim calcmode="lin" valueType="num">
                                      <p:cBhvr additive="base">
                                        <p:cTn id="7" dur="500" fill="hold"/>
                                        <p:tgtEl>
                                          <p:spTgt spid="216068"/>
                                        </p:tgtEl>
                                        <p:attrNameLst>
                                          <p:attrName>ppt_x</p:attrName>
                                        </p:attrNameLst>
                                      </p:cBhvr>
                                      <p:tavLst>
                                        <p:tav tm="0">
                                          <p:val>
                                            <p:strVal val="0-#ppt_w/2"/>
                                          </p:val>
                                        </p:tav>
                                        <p:tav tm="100000">
                                          <p:val>
                                            <p:strVal val="#ppt_x"/>
                                          </p:val>
                                        </p:tav>
                                      </p:tavLst>
                                    </p:anim>
                                    <p:anim calcmode="lin" valueType="num">
                                      <p:cBhvr additive="base">
                                        <p:cTn id="8" dur="500" fill="hold"/>
                                        <p:tgtEl>
                                          <p:spTgt spid="216068"/>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16068"/>
                                        </p:tgtEl>
                                        <p:attrNameLst>
                                          <p:attrName>ppt_c</p:attrName>
                                        </p:attrNameLst>
                                      </p:cBhvr>
                                      <p:to>
                                        <a:srgbClr val="FF000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8" grpId="0" autoUpdateAnimBg="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TotalTime>
  <Words>720</Words>
  <Application>Microsoft Office PowerPoint</Application>
  <PresentationFormat>On-screen Show (4:3)</PresentationFormat>
  <Paragraphs>222</Paragraphs>
  <Slides>30</Slides>
  <Notes>20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2" baseType="lpstr">
      <vt:lpstr>Office Theme</vt:lpstr>
      <vt:lpstr>Worksheet</vt:lpstr>
      <vt:lpstr>Investment Analysis  </vt:lpstr>
      <vt:lpstr>Outline</vt:lpstr>
      <vt:lpstr>Comparing Methods</vt:lpstr>
      <vt:lpstr>Risk in Investment Appraisal</vt:lpstr>
      <vt:lpstr>Techniques for dealing with Risk</vt:lpstr>
      <vt:lpstr>Expected Net Present Value</vt:lpstr>
      <vt:lpstr>Example</vt:lpstr>
      <vt:lpstr>Shorten Ltd: Example</vt:lpstr>
      <vt:lpstr>Shorten Ltd: Example</vt:lpstr>
      <vt:lpstr>Solution</vt:lpstr>
      <vt:lpstr>Solution</vt:lpstr>
      <vt:lpstr>The Risk Adjusted Discount Rate</vt:lpstr>
      <vt:lpstr>The Risk Adjusted Discount Rate</vt:lpstr>
      <vt:lpstr>The Risk Adjusted Discount Rate</vt:lpstr>
      <vt:lpstr>Sensitivity Analysis</vt:lpstr>
      <vt:lpstr>Sensitivity Analysis</vt:lpstr>
      <vt:lpstr>Sensitivity Analysis</vt:lpstr>
      <vt:lpstr>Sensitivity Analysis – Formulas</vt:lpstr>
      <vt:lpstr>Sensitivity analysis - Question</vt:lpstr>
      <vt:lpstr>Sensitivity analysis - Solution</vt:lpstr>
      <vt:lpstr>Sensitivity analysis - Solution</vt:lpstr>
      <vt:lpstr>Sensitivity analysis (a) Initial investment</vt:lpstr>
      <vt:lpstr>Sensitivity analysis (b) sales price (c) variable cost</vt:lpstr>
      <vt:lpstr>Sensitivity analysis (d) Sales volume</vt:lpstr>
      <vt:lpstr>Sensitivity analysis (e) Discount rate</vt:lpstr>
      <vt:lpstr>Sensitivity analysis- Solution summary</vt:lpstr>
      <vt:lpstr>Advantages and Disadvantages</vt:lpstr>
      <vt:lpstr>Sensitivity analysis- summary</vt:lpstr>
      <vt:lpstr>Scenario Analysis</vt:lpstr>
      <vt:lpstr>Simulation</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NTS</cp:lastModifiedBy>
  <cp:revision>7</cp:revision>
  <dcterms:created xsi:type="dcterms:W3CDTF">2013-06-03T12:12:40Z</dcterms:created>
  <dcterms:modified xsi:type="dcterms:W3CDTF">2013-06-03T16:19:47Z</dcterms:modified>
</cp:coreProperties>
</file>