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85"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75D406-363A-4DB6-AF26-5C7459377FF8}" type="datetimeFigureOut">
              <a:rPr lang="en-US" smtClean="0"/>
              <a:pPr/>
              <a:t>7/8/2013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75D406-363A-4DB6-AF26-5C7459377FF8}" type="datetimeFigureOut">
              <a:rPr lang="en-US" smtClean="0"/>
              <a:pPr/>
              <a:t>7/8/2013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75D406-363A-4DB6-AF26-5C7459377FF8}" type="datetimeFigureOut">
              <a:rPr lang="en-US" smtClean="0"/>
              <a:pPr/>
              <a:t>7/8/2013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75D406-363A-4DB6-AF26-5C7459377FF8}" type="datetimeFigureOut">
              <a:rPr lang="en-US" smtClean="0"/>
              <a:pPr/>
              <a:t>7/8/2013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75D406-363A-4DB6-AF26-5C7459377FF8}" type="datetimeFigureOut">
              <a:rPr lang="en-US" smtClean="0"/>
              <a:pPr/>
              <a:t>7/8/2013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75D406-363A-4DB6-AF26-5C7459377FF8}" type="datetimeFigureOut">
              <a:rPr lang="en-US" smtClean="0"/>
              <a:pPr/>
              <a:t>7/8/2013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75D406-363A-4DB6-AF26-5C7459377FF8}" type="datetimeFigureOut">
              <a:rPr lang="en-US" smtClean="0"/>
              <a:pPr/>
              <a:t>7/8/2013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75D406-363A-4DB6-AF26-5C7459377FF8}" type="datetimeFigureOut">
              <a:rPr lang="en-US" smtClean="0"/>
              <a:pPr/>
              <a:t>7/8/2013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75D406-363A-4DB6-AF26-5C7459377FF8}" type="datetimeFigureOut">
              <a:rPr lang="en-US" smtClean="0"/>
              <a:pPr/>
              <a:t>7/8/2013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75D406-363A-4DB6-AF26-5C7459377FF8}" type="datetimeFigureOut">
              <a:rPr lang="en-US" smtClean="0"/>
              <a:pPr/>
              <a:t>7/8/2013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75D406-363A-4DB6-AF26-5C7459377FF8}" type="datetimeFigureOut">
              <a:rPr lang="en-US" smtClean="0"/>
              <a:pPr/>
              <a:t>7/8/2013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5C50D-694B-4370-8DF2-70CD5AA1B73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5D406-363A-4DB6-AF26-5C7459377FF8}" type="datetimeFigureOut">
              <a:rPr lang="en-US" smtClean="0"/>
              <a:pPr/>
              <a:t>7/8/2013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C5C50D-694B-4370-8DF2-70CD5AA1B7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8</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cost accounting</a:t>
            </a:r>
            <a:endParaRPr lang="en-US" dirty="0"/>
          </a:p>
        </p:txBody>
      </p:sp>
      <p:sp>
        <p:nvSpPr>
          <p:cNvPr id="3" name="Content Placeholder 2"/>
          <p:cNvSpPr>
            <a:spLocks noGrp="1"/>
          </p:cNvSpPr>
          <p:nvPr>
            <p:ph idx="1"/>
          </p:nvPr>
        </p:nvSpPr>
        <p:spPr/>
        <p:txBody>
          <a:bodyPr/>
          <a:lstStyle/>
          <a:p>
            <a:r>
              <a:rPr lang="en-US" dirty="0" smtClean="0"/>
              <a:t>Under historical cost accounting, assets are recorded at the amount of cash or cash equivalents paid, or the fair value of the consideration given for them</a:t>
            </a:r>
          </a:p>
          <a:p>
            <a:endParaRPr lang="en-US" dirty="0"/>
          </a:p>
          <a:p>
            <a:r>
              <a:rPr lang="en-US" dirty="0" smtClean="0"/>
              <a:t>Liabilities are recorded at the amount of proceeds received in exchange for the obligation.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cost accounting</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1. </a:t>
            </a:r>
            <a:r>
              <a:rPr lang="en-US" b="1" dirty="0" smtClean="0"/>
              <a:t>Another, similar asset might be purchased</a:t>
            </a:r>
            <a:r>
              <a:rPr lang="en-US" dirty="0" smtClean="0"/>
              <a:t>. Management need to know the current replacement cost which might have changed substantially since the present asset was purchased at its historical cost.</a:t>
            </a:r>
          </a:p>
          <a:p>
            <a:pPr>
              <a:buNone/>
            </a:pPr>
            <a:r>
              <a:rPr lang="en-US" dirty="0" smtClean="0"/>
              <a:t>2. </a:t>
            </a:r>
            <a:r>
              <a:rPr lang="en-US" b="1" dirty="0" smtClean="0"/>
              <a:t>The asset might be sold</a:t>
            </a:r>
            <a:r>
              <a:rPr lang="en-US" dirty="0" smtClean="0"/>
              <a:t>. Management need to know the amount which would be </a:t>
            </a:r>
            <a:r>
              <a:rPr lang="en-US" dirty="0" err="1" smtClean="0"/>
              <a:t>realised</a:t>
            </a:r>
            <a:r>
              <a:rPr lang="en-US" dirty="0" smtClean="0"/>
              <a:t> from sale, less any costs involved in disposal, i.e. the NRV. Again this may bear no relationship to historical cost.</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cost accounting</a:t>
            </a:r>
            <a:endParaRPr lang="en-US" dirty="0"/>
          </a:p>
        </p:txBody>
      </p:sp>
      <p:sp>
        <p:nvSpPr>
          <p:cNvPr id="3" name="Content Placeholder 2"/>
          <p:cNvSpPr>
            <a:spLocks noGrp="1"/>
          </p:cNvSpPr>
          <p:nvPr>
            <p:ph idx="1"/>
          </p:nvPr>
        </p:nvSpPr>
        <p:spPr/>
        <p:txBody>
          <a:bodyPr/>
          <a:lstStyle/>
          <a:p>
            <a:pPr>
              <a:buNone/>
            </a:pPr>
            <a:r>
              <a:rPr lang="en-US" dirty="0" smtClean="0"/>
              <a:t>3. </a:t>
            </a:r>
            <a:r>
              <a:rPr lang="en-US" b="1" dirty="0" smtClean="0"/>
              <a:t>The asset might be used in the business</a:t>
            </a:r>
            <a:r>
              <a:rPr lang="en-US" dirty="0" smtClean="0"/>
              <a:t>. Management need to estimate the future cash flows arising from the asset and discount these to their present value, i.e. their economic value. Clearly there is no direct link with historical cost in this case.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cost accounting</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Advantages of historical cost accounting</a:t>
            </a:r>
            <a:endParaRPr lang="en-US" b="1" u="sng" dirty="0" smtClean="0"/>
          </a:p>
          <a:p>
            <a:pPr marL="514350" indent="-514350">
              <a:buFont typeface="+mj-lt"/>
              <a:buAutoNum type="arabicPeriod"/>
            </a:pPr>
            <a:r>
              <a:rPr lang="en-US" dirty="0" smtClean="0"/>
              <a:t>Easy to understand</a:t>
            </a:r>
          </a:p>
          <a:p>
            <a:pPr marL="514350" indent="-514350">
              <a:buFont typeface="+mj-lt"/>
              <a:buAutoNum type="arabicPeriod"/>
            </a:pPr>
            <a:r>
              <a:rPr lang="en-US" dirty="0" smtClean="0"/>
              <a:t>Straightforward to produce</a:t>
            </a:r>
          </a:p>
          <a:p>
            <a:pPr marL="514350" indent="-514350">
              <a:buFont typeface="+mj-lt"/>
              <a:buAutoNum type="arabicPeriod"/>
            </a:pPr>
            <a:r>
              <a:rPr lang="en-US" dirty="0" smtClean="0"/>
              <a:t>Historical cost accounts are objective and free from bias</a:t>
            </a:r>
          </a:p>
          <a:p>
            <a:pPr marL="514350" indent="-514350">
              <a:buFont typeface="+mj-lt"/>
              <a:buAutoNum type="arabicPeriod"/>
            </a:pPr>
            <a:r>
              <a:rPr lang="en-US" dirty="0" smtClean="0"/>
              <a:t>Historical cost values are reliable and original values can be confirmed based on original invoices / accompanying documents</a:t>
            </a:r>
          </a:p>
          <a:p>
            <a:pPr marL="514350" indent="-514350">
              <a:buFont typeface="+mj-lt"/>
              <a:buAutoNum type="arabicPeriod"/>
            </a:pPr>
            <a:r>
              <a:rPr lang="en-US" dirty="0" smtClean="0"/>
              <a:t>Historical cost accounts do not record gain until they are </a:t>
            </a:r>
            <a:r>
              <a:rPr lang="en-US" dirty="0" err="1" smtClean="0"/>
              <a:t>realised</a:t>
            </a: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cost accounting</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Disadvantages  of historical cost accounting</a:t>
            </a:r>
            <a:endParaRPr lang="en-US" dirty="0" smtClean="0"/>
          </a:p>
          <a:p>
            <a:pPr>
              <a:buNone/>
            </a:pPr>
            <a:r>
              <a:rPr lang="en-US" dirty="0" smtClean="0"/>
              <a:t>In periods in which prices change significantly, historical cost accounts have grave deficiencies:</a:t>
            </a:r>
          </a:p>
          <a:p>
            <a:pPr marL="514350" indent="-514350">
              <a:buFont typeface="+mj-lt"/>
              <a:buAutoNum type="arabicPeriod"/>
            </a:pPr>
            <a:r>
              <a:rPr lang="en-US" dirty="0" smtClean="0"/>
              <a:t>Carrying value (CV) of non-current assets is often substantially below current value</a:t>
            </a:r>
          </a:p>
          <a:p>
            <a:pPr marL="514350" indent="-514350">
              <a:buFont typeface="+mj-lt"/>
              <a:buAutoNum type="arabicPeriod"/>
            </a:pPr>
            <a:r>
              <a:rPr lang="en-US" dirty="0" smtClean="0"/>
              <a:t>Stock in the SFP reflects prices at the date of purchase or manufacture rather than those current at the year end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cost accounting</a:t>
            </a:r>
            <a:endParaRPr lang="en-US" dirty="0"/>
          </a:p>
        </p:txBody>
      </p:sp>
      <p:sp>
        <p:nvSpPr>
          <p:cNvPr id="3" name="Content Placeholder 2"/>
          <p:cNvSpPr>
            <a:spLocks noGrp="1"/>
          </p:cNvSpPr>
          <p:nvPr>
            <p:ph idx="1"/>
          </p:nvPr>
        </p:nvSpPr>
        <p:spPr/>
        <p:txBody>
          <a:bodyPr>
            <a:normAutofit lnSpcReduction="10000"/>
          </a:bodyPr>
          <a:lstStyle/>
          <a:p>
            <a:pPr marL="514350" indent="-514350">
              <a:buNone/>
            </a:pPr>
            <a:r>
              <a:rPr lang="en-US" dirty="0" smtClean="0"/>
              <a:t>3.  Income statement expenses do not reflect the current value of assets consumed so profit in real terms is exaggerated</a:t>
            </a:r>
          </a:p>
          <a:p>
            <a:pPr marL="514350" indent="-514350">
              <a:buNone/>
            </a:pPr>
            <a:r>
              <a:rPr lang="en-US" dirty="0"/>
              <a:t>4</a:t>
            </a:r>
            <a:r>
              <a:rPr lang="en-US" dirty="0" smtClean="0"/>
              <a:t>.  No account is taken of the effect of increasing prices on monetary items</a:t>
            </a:r>
          </a:p>
          <a:p>
            <a:pPr marL="514350" indent="-514350">
              <a:buNone/>
            </a:pPr>
            <a:r>
              <a:rPr lang="en-US" dirty="0"/>
              <a:t>5</a:t>
            </a:r>
            <a:r>
              <a:rPr lang="en-US" dirty="0" smtClean="0"/>
              <a:t>.  The overstatement of profits and the understatement of assets prevent a meaningful calculation of return on capital employed (ROCE)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5400" b="1" dirty="0" smtClean="0"/>
              <a:t>Alternative to historical cost accounting</a:t>
            </a:r>
            <a:endParaRPr lang="en-US" sz="5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lstStyle/>
          <a:p>
            <a:pPr>
              <a:buNone/>
            </a:pPr>
            <a:r>
              <a:rPr lang="en-US" dirty="0" smtClean="0"/>
              <a:t>    The alternative to historical cost accounting is a form of current value accounting, either:</a:t>
            </a:r>
          </a:p>
          <a:p>
            <a:endParaRPr lang="en-US" dirty="0"/>
          </a:p>
          <a:p>
            <a:pPr marL="514350" indent="-514350">
              <a:buFont typeface="+mj-lt"/>
              <a:buAutoNum type="arabicPeriod"/>
            </a:pPr>
            <a:r>
              <a:rPr lang="en-US" dirty="0" smtClean="0"/>
              <a:t>Constant purchasing power (CPP)  or</a:t>
            </a:r>
          </a:p>
          <a:p>
            <a:pPr marL="514350" indent="-514350">
              <a:buFont typeface="+mj-lt"/>
              <a:buAutoNum type="arabicPeriod"/>
            </a:pPr>
            <a:endParaRPr lang="en-US" dirty="0"/>
          </a:p>
          <a:p>
            <a:pPr marL="514350" indent="-514350">
              <a:buFont typeface="+mj-lt"/>
              <a:buAutoNum type="arabicPeriod"/>
            </a:pPr>
            <a:r>
              <a:rPr lang="en-US" dirty="0" smtClean="0"/>
              <a:t>Current cost accounting (CCA)</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Constant purchasing power accounting</a:t>
            </a:r>
          </a:p>
          <a:p>
            <a:endParaRPr lang="en-US" dirty="0"/>
          </a:p>
          <a:p>
            <a:pPr marL="514350" indent="-514350">
              <a:buFont typeface="+mj-lt"/>
              <a:buAutoNum type="arabicPeriod"/>
            </a:pPr>
            <a:r>
              <a:rPr lang="en-US" dirty="0" smtClean="0"/>
              <a:t>Accounts figures are adjusted to show all figures in terms of money with the same purchasing power</a:t>
            </a:r>
          </a:p>
          <a:p>
            <a:pPr marL="514350" indent="-514350">
              <a:buFont typeface="+mj-lt"/>
              <a:buAutoNum type="arabicPeriod"/>
            </a:pPr>
            <a:r>
              <a:rPr lang="en-US" dirty="0" smtClean="0"/>
              <a:t>A general price index is used for this</a:t>
            </a:r>
          </a:p>
          <a:p>
            <a:pPr marL="514350" indent="-514350">
              <a:buFont typeface="+mj-lt"/>
              <a:buAutoNum type="arabicPeriod"/>
            </a:pPr>
            <a:r>
              <a:rPr lang="en-US" dirty="0" smtClean="0"/>
              <a:t>Figures in the IS and SFP are adjusted by the CPP factor</a:t>
            </a:r>
          </a:p>
          <a:p>
            <a:pPr marL="514350" indent="-514350">
              <a:buFont typeface="+mj-lt"/>
              <a:buAutoNum type="arabicPeriod"/>
            </a:pPr>
            <a:r>
              <a:rPr lang="en-US" dirty="0" smtClean="0"/>
              <a:t>CPP factor =    Index at the reporting date / Index at the date of entry in accounts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lstStyle/>
          <a:p>
            <a:pPr>
              <a:buNone/>
            </a:pPr>
            <a:r>
              <a:rPr lang="en-US" dirty="0" smtClean="0"/>
              <a:t>    In converting the figures in the basic historical cost accounts into those in the CPP statement, a distinction is drawn between:</a:t>
            </a:r>
          </a:p>
          <a:p>
            <a:endParaRPr lang="en-US" dirty="0"/>
          </a:p>
          <a:p>
            <a:pPr marL="514350" indent="-514350">
              <a:buFont typeface="+mj-lt"/>
              <a:buAutoNum type="arabicPeriod"/>
            </a:pPr>
            <a:r>
              <a:rPr lang="en-US" dirty="0" smtClean="0"/>
              <a:t>Monetary items</a:t>
            </a:r>
          </a:p>
          <a:p>
            <a:pPr marL="514350" indent="-514350">
              <a:buFont typeface="+mj-lt"/>
              <a:buAutoNum type="arabicPeriod"/>
            </a:pPr>
            <a:endParaRPr lang="en-US" dirty="0"/>
          </a:p>
          <a:p>
            <a:pPr marL="514350" indent="-514350">
              <a:buFont typeface="+mj-lt"/>
              <a:buAutoNum type="arabicPeriod"/>
            </a:pPr>
            <a:r>
              <a:rPr lang="en-US" dirty="0" smtClean="0"/>
              <a:t>Non-monetary items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Monetary items</a:t>
            </a:r>
          </a:p>
          <a:p>
            <a:r>
              <a:rPr lang="en-US" dirty="0" smtClean="0"/>
              <a:t>Are those whose amounts are fixed by contract or otherwise in terms of numbers of dollars, regardless of change in general price level. Examples of monetary items are cash, receivable, payables and loan capital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a:t> </a:t>
            </a:r>
            <a:r>
              <a:rPr lang="en-US" dirty="0" smtClean="0"/>
              <a:t>   Holders of monetary asset lose general purchasing power during a period of inflation to the extent that any income from the assets does not adequately compensate for the loss in purchasing power. The converse applies to those having monetary liabilities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Non-monetary items</a:t>
            </a:r>
          </a:p>
          <a:p>
            <a:r>
              <a:rPr lang="en-US" dirty="0" smtClean="0"/>
              <a:t>Include such assets an stock and non-current assets. Retaining the historical cost concept requires that holders of non-monetary assets are assumed neither to gain nor to lose purchasing power reason only of changes in the purchasing power of the unit of currency</a:t>
            </a:r>
          </a:p>
          <a:p>
            <a:r>
              <a:rPr lang="en-US" dirty="0" smtClean="0"/>
              <a:t>The owners of the company’s equity capital have the residual claim on its net monetary and non-monetary assets. The equity interest is therefore neither a monetary nor a non-monetary item.</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Advantages of CPP accounting</a:t>
            </a:r>
          </a:p>
          <a:p>
            <a:pPr marL="514350" indent="-514350">
              <a:buFont typeface="+mj-lt"/>
              <a:buAutoNum type="arabicPeriod"/>
            </a:pPr>
            <a:r>
              <a:rPr lang="en-US" dirty="0" smtClean="0"/>
              <a:t>CPP accounting is both simple and objective. It relies on the standard index</a:t>
            </a:r>
          </a:p>
          <a:p>
            <a:pPr marL="514350" indent="-514350">
              <a:buFont typeface="+mj-lt"/>
              <a:buAutoNum type="arabicPeriod"/>
            </a:pPr>
            <a:r>
              <a:rPr lang="en-US" dirty="0" smtClean="0"/>
              <a:t>It adjusts for changes in the unit of measurement and therefore is a true system of inflation accounting</a:t>
            </a:r>
          </a:p>
          <a:p>
            <a:pPr marL="514350" indent="-514350">
              <a:buFont typeface="+mj-lt"/>
              <a:buAutoNum type="arabicPeriod"/>
            </a:pPr>
            <a:r>
              <a:rPr lang="en-US" dirty="0" smtClean="0"/>
              <a:t>It measures the impact on the company in terms of shareholders purchasing power</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smtClean="0"/>
              <a:t>Disadvantages of CPP</a:t>
            </a:r>
          </a:p>
          <a:p>
            <a:pPr marL="514350" indent="-514350">
              <a:buFont typeface="+mj-lt"/>
              <a:buAutoNum type="arabicPeriod"/>
            </a:pPr>
            <a:r>
              <a:rPr lang="en-US" dirty="0" smtClean="0"/>
              <a:t>Its fails to capture economic substance when specific and general price movements diverge</a:t>
            </a:r>
          </a:p>
          <a:p>
            <a:pPr marL="514350" indent="-514350">
              <a:buFont typeface="+mj-lt"/>
              <a:buAutoNum type="arabicPeriod"/>
            </a:pPr>
            <a:r>
              <a:rPr lang="en-US" dirty="0" smtClean="0"/>
              <a:t>The unfamiliarity of information stated in terms of current purchasing power units</a:t>
            </a:r>
          </a:p>
          <a:p>
            <a:pPr marL="514350" indent="-514350">
              <a:buFont typeface="+mj-lt"/>
              <a:buAutoNum type="arabicPeriod"/>
            </a:pPr>
            <a:r>
              <a:rPr lang="en-US" dirty="0" smtClean="0"/>
              <a:t>CPP does not show the current values (value to the business) of assets and liabilities</a:t>
            </a:r>
          </a:p>
          <a:p>
            <a:pPr marL="514350" indent="-514350">
              <a:buFont typeface="+mj-lt"/>
              <a:buAutoNum type="arabicPeriod"/>
            </a:pPr>
            <a:r>
              <a:rPr lang="en-US" dirty="0" smtClean="0"/>
              <a:t>The general price index used is not necessarily appropriate for all assets in all businesses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b="1" u="sng" dirty="0" smtClean="0"/>
              <a:t>Current cost accounting (CCA)</a:t>
            </a:r>
          </a:p>
          <a:p>
            <a:pPr marL="514350" indent="-514350">
              <a:buFont typeface="+mj-lt"/>
              <a:buAutoNum type="arabicPeriod"/>
            </a:pPr>
            <a:r>
              <a:rPr lang="en-US" dirty="0" smtClean="0"/>
              <a:t>It is based on deprival values or value to the business</a:t>
            </a:r>
          </a:p>
          <a:p>
            <a:pPr marL="514350" indent="-514350">
              <a:buFont typeface="+mj-lt"/>
              <a:buAutoNum type="arabicPeriod"/>
            </a:pPr>
            <a:r>
              <a:rPr lang="en-US" dirty="0" smtClean="0"/>
              <a:t>Stock and non-current assets are valued at deprival value</a:t>
            </a:r>
          </a:p>
          <a:p>
            <a:pPr marL="514350" indent="-514350">
              <a:buFont typeface="+mj-lt"/>
              <a:buAutoNum type="arabicPeriod"/>
            </a:pPr>
            <a:r>
              <a:rPr lang="en-US" dirty="0" smtClean="0"/>
              <a:t>Monetary assets (cash, receivables, payables, loans) are not adjusted</a:t>
            </a:r>
          </a:p>
          <a:p>
            <a:pPr marL="514350" indent="-514350">
              <a:buFont typeface="+mj-lt"/>
              <a:buAutoNum type="arabicPeriod"/>
            </a:pPr>
            <a:r>
              <a:rPr lang="en-US" dirty="0" smtClean="0"/>
              <a:t>Assets are stated at their value to the business</a:t>
            </a:r>
          </a:p>
          <a:p>
            <a:pPr marL="514350" indent="-514350">
              <a:buFont typeface="+mj-lt"/>
              <a:buAutoNum type="arabicPeriod"/>
            </a:pPr>
            <a:r>
              <a:rPr lang="en-US" dirty="0" smtClean="0"/>
              <a:t>Holding gains are eliminated from profit</a:t>
            </a:r>
          </a:p>
          <a:p>
            <a:pPr marL="514350" indent="-514350">
              <a:buFont typeface="+mj-lt"/>
              <a:buAutoNum type="arabicPeriod"/>
            </a:pPr>
            <a:r>
              <a:rPr lang="en-US" dirty="0" smtClean="0"/>
              <a:t>Users will be able to assess the current state or recent performance of the business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Alternative to historical cost accounting</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Disadvantages of CCA</a:t>
            </a:r>
          </a:p>
          <a:p>
            <a:pPr marL="514350" indent="-514350">
              <a:buFont typeface="+mj-lt"/>
              <a:buAutoNum type="arabicPeriod"/>
            </a:pPr>
            <a:r>
              <a:rPr lang="en-US" dirty="0" smtClean="0"/>
              <a:t>Possibility greater subjectivity and lower reliability than historical cost</a:t>
            </a:r>
          </a:p>
          <a:p>
            <a:pPr marL="514350" indent="-514350">
              <a:buFont typeface="+mj-lt"/>
              <a:buAutoNum type="arabicPeriod"/>
            </a:pPr>
            <a:r>
              <a:rPr lang="en-US" dirty="0" smtClean="0"/>
              <a:t>Lack of familiarity</a:t>
            </a:r>
          </a:p>
          <a:p>
            <a:pPr marL="514350" indent="-514350">
              <a:buFont typeface="+mj-lt"/>
              <a:buAutoNum type="arabicPeriod"/>
            </a:pPr>
            <a:r>
              <a:rPr lang="en-US" dirty="0" smtClean="0"/>
              <a:t>Complexity</a:t>
            </a:r>
          </a:p>
          <a:p>
            <a:pPr marL="514350" indent="-514350">
              <a:buFont typeface="+mj-lt"/>
              <a:buAutoNum type="arabicPeriod"/>
            </a:pPr>
            <a:r>
              <a:rPr lang="en-US" dirty="0" smtClean="0"/>
              <a:t>CCA only adjust values for non-monetary asset not all assets and liabilities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cost accounting - CCA</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dirty="0" smtClean="0"/>
              <a:t>Q:Describe the types of business that would be most </a:t>
            </a:r>
            <a:r>
              <a:rPr lang="en-US" b="1" dirty="0" smtClean="0"/>
              <a:t>heavily affected </a:t>
            </a:r>
            <a:r>
              <a:rPr lang="en-US" dirty="0" smtClean="0"/>
              <a:t>by the </a:t>
            </a:r>
            <a:r>
              <a:rPr lang="en-US" b="1" dirty="0" smtClean="0"/>
              <a:t>replacement</a:t>
            </a:r>
            <a:r>
              <a:rPr lang="en-US" dirty="0" smtClean="0"/>
              <a:t> of </a:t>
            </a:r>
            <a:r>
              <a:rPr lang="en-US" b="1" dirty="0" smtClean="0"/>
              <a:t>historical cost </a:t>
            </a:r>
            <a:r>
              <a:rPr lang="en-US" dirty="0" smtClean="0"/>
              <a:t>accounting with a system based on current values.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Businesses with the following characteristics will be most heavily affected by the change to current value accounting.</a:t>
            </a:r>
          </a:p>
          <a:p>
            <a:endParaRPr lang="en-US" dirty="0" smtClean="0"/>
          </a:p>
          <a:p>
            <a:pPr>
              <a:buNone/>
            </a:pPr>
            <a:r>
              <a:rPr lang="en-US" dirty="0" smtClean="0"/>
              <a:t>1. Large quantities of stock held for long periods of time, the resulting adjustments will impact heavily on the income statement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2. High levels of non-current assets acquired a long time ago, the resulting depreciation adjustment will adversely affect profit</a:t>
            </a:r>
          </a:p>
          <a:p>
            <a:endParaRPr lang="en-US" dirty="0" smtClean="0"/>
          </a:p>
          <a:p>
            <a:pPr>
              <a:buNone/>
            </a:pPr>
            <a:r>
              <a:rPr lang="en-US" dirty="0" smtClean="0"/>
              <a:t>3. Large reserves of monetary assets, a charge is made to the income statement to reflect their fall in value when prices are rising</a:t>
            </a:r>
          </a:p>
          <a:p>
            <a:endParaRPr lang="en-US" dirty="0" smtClean="0"/>
          </a:p>
          <a:p>
            <a:pPr>
              <a:buNone/>
            </a:pPr>
            <a:r>
              <a:rPr lang="en-US" dirty="0" smtClean="0"/>
              <a:t>4. Large borrowing, a credit is made in the IS to reflect the beneficial effect of holding borrowing in inflationary times.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Fair presentation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dirty="0" smtClean="0"/>
              <a:t>Q: When do financial statements show fair presentation?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pPr>
              <a:buNone/>
            </a:pPr>
            <a:r>
              <a:rPr lang="en-US" dirty="0" smtClean="0"/>
              <a:t>  </a:t>
            </a:r>
          </a:p>
          <a:p>
            <a:pPr>
              <a:buNone/>
            </a:pPr>
            <a:r>
              <a:rPr lang="en-US" dirty="0" smtClean="0"/>
              <a:t>    There is no absolute definition of fair presentation (known as the true and fair view in the UK). It is felt that its meaning evolves over time and with changes in generally accepted accounting practice (GAAP)</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Financial statements will generally show a fair presentation when:</a:t>
            </a:r>
          </a:p>
          <a:p>
            <a:endParaRPr lang="en-US" dirty="0" smtClean="0"/>
          </a:p>
          <a:p>
            <a:pPr marL="514350" indent="-514350">
              <a:buFont typeface="+mj-lt"/>
              <a:buAutoNum type="arabicPeriod"/>
            </a:pPr>
            <a:r>
              <a:rPr lang="en-US" dirty="0" smtClean="0"/>
              <a:t>They conform with accounting standards</a:t>
            </a:r>
          </a:p>
          <a:p>
            <a:pPr marL="514350" indent="-514350">
              <a:buFont typeface="+mj-lt"/>
              <a:buAutoNum type="arabicPeriod"/>
            </a:pPr>
            <a:r>
              <a:rPr lang="en-US" dirty="0" smtClean="0"/>
              <a:t>They conform with the any relevant legal requirements</a:t>
            </a:r>
          </a:p>
          <a:p>
            <a:pPr marL="514350" indent="-514350">
              <a:buFont typeface="+mj-lt"/>
              <a:buAutoNum type="arabicPeriod"/>
            </a:pPr>
            <a:r>
              <a:rPr lang="en-US" dirty="0" smtClean="0"/>
              <a:t>They have applied the qualitative characteristics from the framework</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and fair override</a:t>
            </a:r>
            <a:endParaRPr lang="en-US" dirty="0"/>
          </a:p>
        </p:txBody>
      </p:sp>
      <p:sp>
        <p:nvSpPr>
          <p:cNvPr id="3" name="Content Placeholder 2"/>
          <p:cNvSpPr>
            <a:spLocks noGrp="1"/>
          </p:cNvSpPr>
          <p:nvPr>
            <p:ph idx="1"/>
          </p:nvPr>
        </p:nvSpPr>
        <p:spPr/>
        <p:txBody>
          <a:bodyPr>
            <a:normAutofit fontScale="92500"/>
          </a:bodyPr>
          <a:lstStyle/>
          <a:p>
            <a:r>
              <a:rPr lang="en-US" dirty="0" smtClean="0"/>
              <a:t>IAS 1 states that an entity whose FS comply IFRSs should disclose that.</a:t>
            </a:r>
          </a:p>
          <a:p>
            <a:r>
              <a:rPr lang="en-US" dirty="0" smtClean="0"/>
              <a:t>However in extremely rare circumstances management may conclude that compliance with an IFRSs or interpretation would be misleading</a:t>
            </a:r>
          </a:p>
          <a:p>
            <a:r>
              <a:rPr lang="en-US" dirty="0" smtClean="0"/>
              <a:t>In this case an entity should depart from the requirement of the standard provided the relevant regulatory framework permits such departure.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1192</Words>
  <Application>Microsoft Office PowerPoint</Application>
  <PresentationFormat>On-screen Show (4:3)</PresentationFormat>
  <Paragraphs>114</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Revise lecture 8</vt:lpstr>
      <vt:lpstr>Historical cost accounting</vt:lpstr>
      <vt:lpstr>Historical cost accounting</vt:lpstr>
      <vt:lpstr>Historical cost accounting</vt:lpstr>
      <vt:lpstr>Historical cost accounting</vt:lpstr>
      <vt:lpstr>Historical cost accounting</vt:lpstr>
      <vt:lpstr>Historical cost accounting</vt:lpstr>
      <vt:lpstr>Slide 8</vt:lpstr>
      <vt:lpstr>Alternative to historical cost accounting</vt:lpstr>
      <vt:lpstr>Alternative to historical cost accounting</vt:lpstr>
      <vt:lpstr>Alternative to historical cost accounting</vt:lpstr>
      <vt:lpstr>Alternative to historical cost accounting</vt:lpstr>
      <vt:lpstr>Alternative to historical cost accounting</vt:lpstr>
      <vt:lpstr>Alternative to historical cost accounting</vt:lpstr>
      <vt:lpstr>Alternative to historical cost accounting</vt:lpstr>
      <vt:lpstr>Alternative to historical cost accounting</vt:lpstr>
      <vt:lpstr>Alternative to historical cost accounting</vt:lpstr>
      <vt:lpstr>Alternative to historical cost accounting</vt:lpstr>
      <vt:lpstr>Current cost accounting - CCA</vt:lpstr>
      <vt:lpstr>Solution</vt:lpstr>
      <vt:lpstr>Solution</vt:lpstr>
      <vt:lpstr>Fair presentation</vt:lpstr>
      <vt:lpstr>Solution</vt:lpstr>
      <vt:lpstr>Solution</vt:lpstr>
      <vt:lpstr>True and fair override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25</cp:revision>
  <dcterms:created xsi:type="dcterms:W3CDTF">2013-07-05T02:28:10Z</dcterms:created>
  <dcterms:modified xsi:type="dcterms:W3CDTF">2013-07-08T06:04:30Z</dcterms:modified>
</cp:coreProperties>
</file>