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71" r:id="rId10"/>
    <p:sldId id="272" r:id="rId11"/>
    <p:sldId id="273" r:id="rId12"/>
    <p:sldId id="274" r:id="rId13"/>
    <p:sldId id="264" r:id="rId14"/>
    <p:sldId id="268" r:id="rId15"/>
    <p:sldId id="265" r:id="rId16"/>
    <p:sldId id="266" r:id="rId17"/>
    <p:sldId id="267" r:id="rId18"/>
    <p:sldId id="269" r:id="rId19"/>
    <p:sldId id="270"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notesViewPr>
    <p:cSldViewPr>
      <p:cViewPr varScale="1">
        <p:scale>
          <a:sx n="34" d="100"/>
          <a:sy n="34" d="100"/>
        </p:scale>
        <p:origin x="-2491" y="-67"/>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D8E36F-C8E7-4C0F-8A28-BDD2EA81D709}" type="datetimeFigureOut">
              <a:rPr lang="en-US" smtClean="0"/>
              <a:t>7/4/2013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9E98B8-0FDE-4579-82F2-2C95A18D164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D9E98B8-0FDE-4579-82F2-2C95A18D1640}"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1C8FF8-D00D-46EC-96A2-32898E191D1B}" type="datetime1">
              <a:rPr lang="en-US" smtClean="0"/>
              <a:t>7/4/2013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F0A9B6-541C-4AE4-9582-F0EFDEA2B24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7C3D16-1CD6-417A-BCAB-6532E460EB88}" type="datetime1">
              <a:rPr lang="en-US" smtClean="0"/>
              <a:t>7/4/2013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F0A9B6-541C-4AE4-9582-F0EFDEA2B2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3ED505-41CD-4BA6-AA2C-BB3B6C9C3C99}" type="datetime1">
              <a:rPr lang="en-US" smtClean="0"/>
              <a:t>7/4/2013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F0A9B6-541C-4AE4-9582-F0EFDEA2B2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0AA650-1D0D-4125-8B30-93CBDD744FE7}" type="datetime1">
              <a:rPr lang="en-US" smtClean="0"/>
              <a:t>7/4/2013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F0A9B6-541C-4AE4-9582-F0EFDEA2B2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EA2D30-4AF6-41B1-AC32-1D5BEB212F91}" type="datetime1">
              <a:rPr lang="en-US" smtClean="0"/>
              <a:t>7/4/2013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FF0A9B6-541C-4AE4-9582-F0EFDEA2B2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8B55FB-1963-46C4-A47B-0513E6D184D4}" type="datetime1">
              <a:rPr lang="en-US" smtClean="0"/>
              <a:t>7/4/2013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FF0A9B6-541C-4AE4-9582-F0EFDEA2B2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B407B1-566C-486A-9D98-AA41F7D459E7}" type="datetime1">
              <a:rPr lang="en-US" smtClean="0"/>
              <a:t>7/4/2013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FF0A9B6-541C-4AE4-9582-F0EFDEA2B2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8C0BB0-9C47-4EC3-A110-B4E662C9603D}" type="datetime1">
              <a:rPr lang="en-US" smtClean="0"/>
              <a:t>7/4/2013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F0A9B6-541C-4AE4-9582-F0EFDEA2B2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352BDB-8236-4EAC-A8F3-AEB603096162}" type="datetime1">
              <a:rPr lang="en-US" smtClean="0"/>
              <a:t>7/4/2013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FF0A9B6-541C-4AE4-9582-F0EFDEA2B24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D76FBA-D6FB-4C18-ADFA-49B40BC812AF}" type="datetime1">
              <a:rPr lang="en-US" smtClean="0"/>
              <a:t>7/4/2013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F0A9B6-541C-4AE4-9582-F0EFDEA2B2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D6217F-44A0-48D3-82A1-BB6EBA98DCC6}" type="datetime1">
              <a:rPr lang="en-US" smtClean="0"/>
              <a:t>7/4/2013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F0A9B6-541C-4AE4-9582-F0EFDEA2B2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44E50D-D1B3-427F-A447-5EE548E383E2}" type="datetime1">
              <a:rPr lang="en-US" smtClean="0"/>
              <a:t>7/4/2013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F0A9B6-541C-4AE4-9582-F0EFDEA2B24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Revise lecture 6</a:t>
            </a:r>
            <a:endParaRPr lang="en-US"/>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AFF0A9B6-541C-4AE4-9582-F0EFDEA2B244}"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concepts and policies</a:t>
            </a:r>
            <a:endParaRPr lang="en-US" dirty="0"/>
          </a:p>
        </p:txBody>
      </p:sp>
      <p:sp>
        <p:nvSpPr>
          <p:cNvPr id="3" name="Content Placeholder 2"/>
          <p:cNvSpPr>
            <a:spLocks noGrp="1"/>
          </p:cNvSpPr>
          <p:nvPr>
            <p:ph idx="1"/>
          </p:nvPr>
        </p:nvSpPr>
        <p:spPr/>
        <p:txBody>
          <a:bodyPr/>
          <a:lstStyle/>
          <a:p>
            <a:pPr>
              <a:buNone/>
            </a:pPr>
            <a:r>
              <a:rPr lang="en-US" b="1" u="sng" dirty="0" smtClean="0"/>
              <a:t>The main issues covered by IAS 8 are:</a:t>
            </a:r>
          </a:p>
          <a:p>
            <a:endParaRPr lang="en-US" dirty="0" smtClean="0"/>
          </a:p>
          <a:p>
            <a:pPr marL="514350" indent="-514350">
              <a:buFont typeface="+mj-lt"/>
              <a:buAutoNum type="arabicPeriod"/>
            </a:pPr>
            <a:r>
              <a:rPr lang="en-US" dirty="0" smtClean="0"/>
              <a:t>Selection of accounting policies</a:t>
            </a:r>
          </a:p>
          <a:p>
            <a:pPr marL="514350" indent="-514350">
              <a:buFont typeface="+mj-lt"/>
              <a:buAutoNum type="arabicPeriod"/>
            </a:pPr>
            <a:r>
              <a:rPr lang="en-US" dirty="0" smtClean="0"/>
              <a:t>Changes in accounting policies</a:t>
            </a:r>
          </a:p>
          <a:p>
            <a:pPr marL="514350" indent="-514350">
              <a:buFont typeface="+mj-lt"/>
              <a:buAutoNum type="arabicPeriod"/>
            </a:pPr>
            <a:r>
              <a:rPr lang="en-US" dirty="0" smtClean="0"/>
              <a:t>Changes in accounting estimates</a:t>
            </a:r>
          </a:p>
          <a:p>
            <a:pPr marL="514350" indent="-514350">
              <a:buFont typeface="+mj-lt"/>
              <a:buAutoNum type="arabicPeriod"/>
            </a:pPr>
            <a:r>
              <a:rPr lang="en-US" dirty="0" smtClean="0"/>
              <a:t>Correction of prior period errors</a:t>
            </a:r>
          </a:p>
          <a:p>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concepts and policies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Selection of accounting policies</a:t>
            </a:r>
          </a:p>
          <a:p>
            <a:pPr>
              <a:buNone/>
            </a:pPr>
            <a:endParaRPr lang="en-US" dirty="0" smtClean="0"/>
          </a:p>
          <a:p>
            <a:pPr>
              <a:buNone/>
            </a:pPr>
            <a:r>
              <a:rPr lang="en-US" dirty="0" smtClean="0"/>
              <a:t>     IAS 8 requires an entity to select and apply appropriate accounting policies complying with International Financial Reporting Standards (IFRSs) and interpretations to ensure that the financial statements provide information that is:</a:t>
            </a:r>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concepts and policies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u="sng" dirty="0" smtClean="0"/>
              <a:t>Selection of accounting policies</a:t>
            </a:r>
          </a:p>
          <a:p>
            <a:pPr>
              <a:buNone/>
            </a:pPr>
            <a:endParaRPr lang="en-US" dirty="0" smtClean="0"/>
          </a:p>
          <a:p>
            <a:r>
              <a:rPr lang="en-US" dirty="0" smtClean="0"/>
              <a:t>Relevant to the decision-making needs of users</a:t>
            </a:r>
          </a:p>
          <a:p>
            <a:r>
              <a:rPr lang="en-US" dirty="0" smtClean="0"/>
              <a:t>Reliable in that way:</a:t>
            </a:r>
          </a:p>
          <a:p>
            <a:pPr lvl="1"/>
            <a:r>
              <a:rPr lang="en-US" dirty="0" smtClean="0"/>
              <a:t>Represent faithfully the results of financial position of the entity</a:t>
            </a:r>
          </a:p>
          <a:p>
            <a:pPr lvl="1"/>
            <a:r>
              <a:rPr lang="en-US" dirty="0" smtClean="0"/>
              <a:t>Reflect the economic substance of events and transactions and not merely the legal form</a:t>
            </a:r>
          </a:p>
          <a:p>
            <a:pPr lvl="1"/>
            <a:r>
              <a:rPr lang="en-US" dirty="0" smtClean="0"/>
              <a:t>Are neutral, i.e. free from bias</a:t>
            </a:r>
          </a:p>
          <a:p>
            <a:pPr lvl="1"/>
            <a:r>
              <a:rPr lang="en-US" dirty="0" smtClean="0"/>
              <a:t>Are prudent</a:t>
            </a:r>
          </a:p>
          <a:p>
            <a:pPr lvl="1"/>
            <a:r>
              <a:rPr lang="en-US" dirty="0" smtClean="0"/>
              <a:t>Are complete in all material respects</a:t>
            </a:r>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concepts and policies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2.  </a:t>
            </a:r>
            <a:r>
              <a:rPr lang="en-US" b="1" u="sng" dirty="0" smtClean="0"/>
              <a:t>Changing accounting policies</a:t>
            </a:r>
          </a:p>
          <a:p>
            <a:pPr>
              <a:buNone/>
            </a:pPr>
            <a:r>
              <a:rPr lang="en-US" dirty="0" smtClean="0"/>
              <a:t>    </a:t>
            </a:r>
          </a:p>
          <a:p>
            <a:r>
              <a:rPr lang="en-US" dirty="0" smtClean="0"/>
              <a:t> The general rule is that accounting policies are normally kept the same from period to period to ensure comparability of financial statements over time.</a:t>
            </a:r>
          </a:p>
          <a:p>
            <a:r>
              <a:rPr lang="en-US" dirty="0" smtClean="0"/>
              <a:t>IAS 8 requires accounting policies to be charged only if the change:</a:t>
            </a:r>
          </a:p>
          <a:p>
            <a:pPr lvl="1"/>
            <a:r>
              <a:rPr lang="en-US" dirty="0" smtClean="0"/>
              <a:t>Is required by IFRSs or</a:t>
            </a:r>
          </a:p>
          <a:p>
            <a:pPr lvl="1"/>
            <a:r>
              <a:rPr lang="en-US" dirty="0" smtClean="0"/>
              <a:t>Will result in a reliable and more relevant presentation of events or transactions</a:t>
            </a:r>
          </a:p>
          <a:p>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concepts and policies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A </a:t>
            </a:r>
            <a:r>
              <a:rPr lang="en-US" b="1" dirty="0" smtClean="0"/>
              <a:t>change in accounting policy occurs if there has been a change in:</a:t>
            </a:r>
          </a:p>
          <a:p>
            <a:pPr marL="514350" indent="-514350">
              <a:buFont typeface="+mj-lt"/>
              <a:buAutoNum type="arabicPeriod"/>
            </a:pPr>
            <a:r>
              <a:rPr lang="en-US" dirty="0" smtClean="0"/>
              <a:t>Recognition, e.g. an expense is now </a:t>
            </a:r>
            <a:r>
              <a:rPr lang="en-US" dirty="0" err="1" smtClean="0"/>
              <a:t>recognised</a:t>
            </a:r>
            <a:r>
              <a:rPr lang="en-US" dirty="0" smtClean="0"/>
              <a:t> rather than an asset</a:t>
            </a:r>
          </a:p>
          <a:p>
            <a:pPr marL="514350" indent="-514350">
              <a:buFont typeface="+mj-lt"/>
              <a:buAutoNum type="arabicPeriod"/>
            </a:pPr>
            <a:r>
              <a:rPr lang="en-US" dirty="0" smtClean="0"/>
              <a:t>Presentation, e.g. depreciation is now included in cost of sales rather than administrative expenses, or</a:t>
            </a:r>
          </a:p>
          <a:p>
            <a:pPr marL="514350" indent="-514350">
              <a:buFont typeface="+mj-lt"/>
              <a:buAutoNum type="arabicPeriod"/>
            </a:pPr>
            <a:r>
              <a:rPr lang="en-US" dirty="0" smtClean="0"/>
              <a:t>Measurement basis, e.g. stating assets at replacement cost rather than historical cost</a:t>
            </a:r>
          </a:p>
          <a:p>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concepts and policies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en-US" dirty="0" smtClean="0"/>
              <a:t>			</a:t>
            </a:r>
            <a:r>
              <a:rPr lang="en-US" b="1" u="sng" dirty="0" smtClean="0"/>
              <a:t>Changes </a:t>
            </a:r>
            <a:r>
              <a:rPr lang="en-US" b="1" u="sng" dirty="0" smtClean="0"/>
              <a:t>in accounting estimates</a:t>
            </a:r>
          </a:p>
          <a:p>
            <a:pPr>
              <a:buNone/>
            </a:pPr>
            <a:r>
              <a:rPr lang="en-US" dirty="0" smtClean="0"/>
              <a:t>The requirement of IAS 8 are:</a:t>
            </a:r>
          </a:p>
          <a:p>
            <a:pPr>
              <a:buNone/>
            </a:pPr>
            <a:endParaRPr lang="en-US" dirty="0" smtClean="0"/>
          </a:p>
          <a:p>
            <a:r>
              <a:rPr lang="en-US" dirty="0" smtClean="0"/>
              <a:t>The effects of a change in accounting estimate should be included in the income statement in the period of the change and, if subsequent periods are affected, in those subsequent periods</a:t>
            </a:r>
          </a:p>
          <a:p>
            <a:r>
              <a:rPr lang="en-US" dirty="0" smtClean="0"/>
              <a:t>If the effect of the change is material, its nature and amount must be disclosed.</a:t>
            </a:r>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concepts and policies</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a:t>
            </a:r>
            <a:r>
              <a:rPr lang="en-US" b="1" u="sng" dirty="0" smtClean="0"/>
              <a:t>Changes in accounting estimates</a:t>
            </a:r>
          </a:p>
          <a:p>
            <a:pPr>
              <a:buNone/>
            </a:pPr>
            <a:r>
              <a:rPr lang="en-US" dirty="0" smtClean="0"/>
              <a:t>Examples of changes in accounting estimates are changes in :</a:t>
            </a:r>
          </a:p>
          <a:p>
            <a:r>
              <a:rPr lang="en-US" dirty="0" smtClean="0"/>
              <a:t>The useful lives of non-current assets</a:t>
            </a:r>
          </a:p>
          <a:p>
            <a:r>
              <a:rPr lang="en-US" dirty="0" smtClean="0"/>
              <a:t>The residual values of non-current assets</a:t>
            </a:r>
          </a:p>
          <a:p>
            <a:r>
              <a:rPr lang="en-US" dirty="0" smtClean="0"/>
              <a:t>The method of depreciating non-current assets</a:t>
            </a:r>
          </a:p>
          <a:p>
            <a:r>
              <a:rPr lang="en-US" dirty="0" smtClean="0"/>
              <a:t>Warranty provisions, based upon more up-to-date information about claims frequency</a:t>
            </a:r>
          </a:p>
          <a:p>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endParaRPr lang="en-US" dirty="0"/>
          </a:p>
        </p:txBody>
      </p:sp>
      <p:sp>
        <p:nvSpPr>
          <p:cNvPr id="3" name="Content Placeholder 2"/>
          <p:cNvSpPr>
            <a:spLocks noGrp="1"/>
          </p:cNvSpPr>
          <p:nvPr>
            <p:ph idx="1"/>
          </p:nvPr>
        </p:nvSpPr>
        <p:spPr/>
        <p:txBody>
          <a:bodyPr/>
          <a:lstStyle/>
          <a:p>
            <a:r>
              <a:rPr lang="en-US" dirty="0" smtClean="0"/>
              <a:t>Which of the following is a change in accounting policy as opposed to change in estimation technique?</a:t>
            </a:r>
          </a:p>
          <a:p>
            <a:pPr>
              <a:buNone/>
            </a:pPr>
            <a:r>
              <a:rPr lang="en-US" dirty="0" smtClean="0"/>
              <a:t>1.  An entity has previously charged interest incurred in connection with the construction of tangible non-current assets to the income statement. Following the IAS32, it now </a:t>
            </a:r>
            <a:r>
              <a:rPr lang="en-US" dirty="0" err="1" smtClean="0"/>
              <a:t>capitalises</a:t>
            </a:r>
            <a:r>
              <a:rPr lang="en-US" dirty="0" smtClean="0"/>
              <a:t> this interest.</a:t>
            </a:r>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2.  An entity has previously depreciated vehicles using the reducing balance method at 40% pa. It now uses the straight line method over a period of five years</a:t>
            </a:r>
          </a:p>
          <a:p>
            <a:endParaRPr lang="en-US" dirty="0" smtClean="0"/>
          </a:p>
          <a:p>
            <a:pPr>
              <a:buNone/>
            </a:pPr>
            <a:r>
              <a:rPr lang="en-US" dirty="0" smtClean="0"/>
              <a:t>3.  An entity has previously shown certain overheads within cost of sales. It now shows those overheads within administrative expenses</a:t>
            </a:r>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4.  An entity has previously measured inventory at weighted average cost. It now measures inventory using the first in first out (FIFO) method</a:t>
            </a:r>
          </a:p>
          <a:p>
            <a:pPr>
              <a:buNone/>
            </a:pPr>
            <a:r>
              <a:rPr lang="en-US" dirty="0" smtClean="0"/>
              <a:t>    For each of the items, ask whether this involves a change to:</a:t>
            </a:r>
          </a:p>
          <a:p>
            <a:pPr marL="514350" indent="-514350">
              <a:buFont typeface="+mj-lt"/>
              <a:buAutoNum type="arabicPeriod"/>
            </a:pPr>
            <a:r>
              <a:rPr lang="en-US" dirty="0" smtClean="0"/>
              <a:t>Recognition</a:t>
            </a:r>
          </a:p>
          <a:p>
            <a:pPr marL="514350" indent="-514350">
              <a:buFont typeface="+mj-lt"/>
              <a:buAutoNum type="arabicPeriod"/>
            </a:pPr>
            <a:r>
              <a:rPr lang="en-US" dirty="0" smtClean="0"/>
              <a:t>Presentation</a:t>
            </a:r>
          </a:p>
          <a:p>
            <a:pPr marL="514350" indent="-514350">
              <a:buFont typeface="+mj-lt"/>
              <a:buAutoNum type="arabicPeriod"/>
            </a:pPr>
            <a:r>
              <a:rPr lang="en-US" dirty="0" smtClean="0"/>
              <a:t>Measurement</a:t>
            </a:r>
          </a:p>
          <a:p>
            <a:pPr>
              <a:buNone/>
            </a:pPr>
            <a:r>
              <a:rPr lang="en-US" dirty="0" smtClean="0"/>
              <a:t>     </a:t>
            </a:r>
            <a:r>
              <a:rPr lang="en-US" b="1" dirty="0" smtClean="0"/>
              <a:t>If the answer to any of these is yes, the change is a change in accounting policy</a:t>
            </a:r>
            <a:endParaRPr lang="en-US" b="1"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normAutofit lnSpcReduction="10000"/>
          </a:bodyPr>
          <a:lstStyle/>
          <a:p>
            <a:r>
              <a:rPr lang="en-US" dirty="0" smtClean="0"/>
              <a:t>1. This is a change in </a:t>
            </a:r>
            <a:r>
              <a:rPr lang="en-US" b="1" dirty="0" smtClean="0"/>
              <a:t>recognition</a:t>
            </a:r>
            <a:r>
              <a:rPr lang="en-US" dirty="0" smtClean="0"/>
              <a:t> and presentation. Therefore this is a change in accounting policy</a:t>
            </a:r>
          </a:p>
          <a:p>
            <a:r>
              <a:rPr lang="en-US" dirty="0" smtClean="0"/>
              <a:t>2. The answer to all 3 question is no. This is only a change in estimation technique</a:t>
            </a:r>
          </a:p>
          <a:p>
            <a:r>
              <a:rPr lang="en-US" dirty="0" smtClean="0"/>
              <a:t>3. This is a change in </a:t>
            </a:r>
            <a:r>
              <a:rPr lang="en-US" b="1" dirty="0" smtClean="0"/>
              <a:t>presentation</a:t>
            </a:r>
            <a:r>
              <a:rPr lang="en-US" dirty="0" smtClean="0"/>
              <a:t> and therefore a change in accounting policy</a:t>
            </a:r>
          </a:p>
          <a:p>
            <a:r>
              <a:rPr lang="en-US" dirty="0" smtClean="0"/>
              <a:t>4. This is a change in measurement basis and therefore a change in accounting policy</a:t>
            </a:r>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Prior period errors</a:t>
            </a:r>
            <a:endParaRPr lang="en-US" dirty="0"/>
          </a:p>
        </p:txBody>
      </p:sp>
      <p:sp>
        <p:nvSpPr>
          <p:cNvPr id="3" name="Content Placeholder 2"/>
          <p:cNvSpPr>
            <a:spLocks noGrp="1"/>
          </p:cNvSpPr>
          <p:nvPr>
            <p:ph idx="1"/>
          </p:nvPr>
        </p:nvSpPr>
        <p:spPr/>
        <p:txBody>
          <a:bodyPr/>
          <a:lstStyle/>
          <a:p>
            <a:pPr>
              <a:buNone/>
            </a:pPr>
            <a:r>
              <a:rPr lang="en-US" dirty="0" smtClean="0"/>
              <a:t>Prior period errors are omissions form, and misstatements in, the financial statements for one or more prior periods arising from failure to use information that</a:t>
            </a:r>
          </a:p>
          <a:p>
            <a:r>
              <a:rPr lang="en-US" dirty="0" smtClean="0"/>
              <a:t>Was available when the FS for those periods were </a:t>
            </a:r>
            <a:r>
              <a:rPr lang="en-US" dirty="0" err="1" smtClean="0"/>
              <a:t>authorised</a:t>
            </a:r>
            <a:r>
              <a:rPr lang="en-US" dirty="0" smtClean="0"/>
              <a:t> for issue and</a:t>
            </a:r>
          </a:p>
          <a:p>
            <a:r>
              <a:rPr lang="en-US" dirty="0" smtClean="0"/>
              <a:t>Could reasonably be expected to have been taken into account in preparing those FS</a:t>
            </a:r>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Prior period errors</a:t>
            </a:r>
            <a:endParaRPr lang="en-US" dirty="0"/>
          </a:p>
        </p:txBody>
      </p:sp>
      <p:sp>
        <p:nvSpPr>
          <p:cNvPr id="3" name="Content Placeholder 2"/>
          <p:cNvSpPr>
            <a:spLocks noGrp="1"/>
          </p:cNvSpPr>
          <p:nvPr>
            <p:ph idx="1"/>
          </p:nvPr>
        </p:nvSpPr>
        <p:spPr/>
        <p:txBody>
          <a:bodyPr/>
          <a:lstStyle/>
          <a:p>
            <a:r>
              <a:rPr lang="en-US" dirty="0" smtClean="0"/>
              <a:t>Such errors include mathematical mistakes, mistakes in applying accounting polices, oversights and fraud</a:t>
            </a:r>
          </a:p>
          <a:p>
            <a:endParaRPr lang="en-US" dirty="0" smtClean="0"/>
          </a:p>
          <a:p>
            <a:r>
              <a:rPr lang="en-US" dirty="0" smtClean="0"/>
              <a:t>Current period errors that are discovered in that period should be corrected before the financial statements are </a:t>
            </a:r>
            <a:r>
              <a:rPr lang="en-US" dirty="0" err="1" smtClean="0"/>
              <a:t>authorised</a:t>
            </a:r>
            <a:r>
              <a:rPr lang="en-US" dirty="0" smtClean="0"/>
              <a:t> for issue</a:t>
            </a:r>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Prior period errors</a:t>
            </a:r>
            <a:endParaRPr lang="en-US" dirty="0"/>
          </a:p>
        </p:txBody>
      </p:sp>
      <p:sp>
        <p:nvSpPr>
          <p:cNvPr id="3" name="Content Placeholder 2"/>
          <p:cNvSpPr>
            <a:spLocks noGrp="1"/>
          </p:cNvSpPr>
          <p:nvPr>
            <p:ph idx="1"/>
          </p:nvPr>
        </p:nvSpPr>
        <p:spPr/>
        <p:txBody>
          <a:bodyPr>
            <a:normAutofit/>
          </a:bodyPr>
          <a:lstStyle/>
          <a:p>
            <a:pPr>
              <a:buNone/>
            </a:pPr>
            <a:r>
              <a:rPr lang="en-US" b="1" dirty="0" smtClean="0"/>
              <a:t>                  </a:t>
            </a:r>
            <a:r>
              <a:rPr lang="en-US" b="1" u="sng" dirty="0" smtClean="0"/>
              <a:t>Correction of prior period errors</a:t>
            </a:r>
          </a:p>
          <a:p>
            <a:pPr algn="just">
              <a:buNone/>
            </a:pPr>
            <a:r>
              <a:rPr lang="en-US" dirty="0" smtClean="0"/>
              <a:t>   Prior period errors are dealt with by:</a:t>
            </a:r>
          </a:p>
          <a:p>
            <a:pPr algn="just">
              <a:buNone/>
            </a:pPr>
            <a:endParaRPr lang="en-US" dirty="0" smtClean="0"/>
          </a:p>
          <a:p>
            <a:pPr algn="just">
              <a:buNone/>
            </a:pPr>
            <a:r>
              <a:rPr lang="en-US" dirty="0" smtClean="0"/>
              <a:t> </a:t>
            </a:r>
            <a:r>
              <a:rPr lang="en-US" dirty="0" smtClean="0"/>
              <a:t>   Restating the opening balance of assets, liabilities and equity as if the error had never occurred and presenting the necessary adjustment to the opening balance of retained earnings in the statement of changes in equity</a:t>
            </a:r>
            <a:endParaRPr lang="en-US" dirty="0" smtClean="0"/>
          </a:p>
        </p:txBody>
      </p:sp>
      <p:sp>
        <p:nvSpPr>
          <p:cNvPr id="4" name="Slide Number Placeholder 3"/>
          <p:cNvSpPr>
            <a:spLocks noGrp="1"/>
          </p:cNvSpPr>
          <p:nvPr>
            <p:ph type="sldNum" sz="quarter" idx="12"/>
          </p:nvPr>
        </p:nvSpPr>
        <p:spPr/>
        <p:txBody>
          <a:bodyPr/>
          <a:lstStyle/>
          <a:p>
            <a:fld id="{AFF0A9B6-541C-4AE4-9582-F0EFDEA2B244}"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Prior period errors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a:t>
            </a:r>
            <a:r>
              <a:rPr lang="en-US" b="1" u="sng" dirty="0" smtClean="0"/>
              <a:t>Correction </a:t>
            </a:r>
            <a:r>
              <a:rPr lang="en-US" b="1" u="sng" dirty="0" smtClean="0"/>
              <a:t>of prior period </a:t>
            </a:r>
            <a:r>
              <a:rPr lang="en-US" b="1" u="sng" dirty="0" smtClean="0"/>
              <a:t>errors</a:t>
            </a:r>
          </a:p>
          <a:p>
            <a:r>
              <a:rPr lang="en-US" dirty="0" smtClean="0"/>
              <a:t>Disclosing within the accounts a statement of financial position at the beginning of the earliest comparative period. </a:t>
            </a:r>
          </a:p>
          <a:p>
            <a:r>
              <a:rPr lang="en-US" dirty="0" smtClean="0"/>
              <a:t>In effect this means that three statements of financial position will be presented within a set of financial statements:</a:t>
            </a:r>
          </a:p>
          <a:p>
            <a:pPr marL="514350" indent="-514350">
              <a:buFont typeface="+mj-lt"/>
              <a:buAutoNum type="arabicPeriod"/>
            </a:pPr>
            <a:r>
              <a:rPr lang="en-US" dirty="0" smtClean="0"/>
              <a:t>At the end of the current year</a:t>
            </a:r>
          </a:p>
          <a:p>
            <a:pPr marL="514350" indent="-514350">
              <a:buFont typeface="+mj-lt"/>
              <a:buAutoNum type="arabicPeriod"/>
            </a:pPr>
            <a:r>
              <a:rPr lang="en-US" dirty="0" smtClean="0"/>
              <a:t>At the end of the previous year</a:t>
            </a:r>
          </a:p>
          <a:p>
            <a:pPr marL="514350" indent="-514350">
              <a:buFont typeface="+mj-lt"/>
              <a:buAutoNum type="arabicPeriod"/>
            </a:pPr>
            <a:r>
              <a:rPr lang="en-US" dirty="0" smtClean="0"/>
              <a:t>At the beginning of the pervious year</a:t>
            </a:r>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Prior period errors</a:t>
            </a:r>
            <a:endParaRPr lang="en-US" dirty="0"/>
          </a:p>
        </p:txBody>
      </p:sp>
      <p:sp>
        <p:nvSpPr>
          <p:cNvPr id="3" name="Content Placeholder 2"/>
          <p:cNvSpPr>
            <a:spLocks noGrp="1"/>
          </p:cNvSpPr>
          <p:nvPr>
            <p:ph idx="1"/>
          </p:nvPr>
        </p:nvSpPr>
        <p:spPr/>
        <p:txBody>
          <a:bodyPr/>
          <a:lstStyle/>
          <a:p>
            <a:r>
              <a:rPr lang="en-US" dirty="0" smtClean="0"/>
              <a:t>Q: During 2001 a company discovered that certain items had been included in inventory at 31 December 2000 at a value of Rs2.5 million but they had in fact been sold before the year end.</a:t>
            </a:r>
          </a:p>
          <a:p>
            <a:r>
              <a:rPr lang="en-US" dirty="0" smtClean="0"/>
              <a:t>The </a:t>
            </a:r>
            <a:r>
              <a:rPr lang="en-US" dirty="0" err="1" smtClean="0"/>
              <a:t>orginal</a:t>
            </a:r>
            <a:r>
              <a:rPr lang="en-US" dirty="0" smtClean="0"/>
              <a:t> figures reported for the year ended 31 December 2000 and the figures the current year 2001 are given below:</a:t>
            </a:r>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Prior period errors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u="sng" dirty="0" smtClean="0"/>
              <a:t>2001 </a:t>
            </a:r>
            <a:r>
              <a:rPr lang="en-US" dirty="0" smtClean="0"/>
              <a:t>            </a:t>
            </a:r>
            <a:r>
              <a:rPr lang="en-US" u="sng" dirty="0" smtClean="0"/>
              <a:t>2000</a:t>
            </a:r>
          </a:p>
          <a:p>
            <a:r>
              <a:rPr lang="en-US" dirty="0" smtClean="0"/>
              <a:t>Sales                                   52100           48300</a:t>
            </a:r>
          </a:p>
          <a:p>
            <a:r>
              <a:rPr lang="en-US" dirty="0" smtClean="0"/>
              <a:t>Cost of sales                      (33500)      (30200) </a:t>
            </a:r>
          </a:p>
          <a:p>
            <a:pPr>
              <a:buNone/>
            </a:pPr>
            <a:r>
              <a:rPr lang="en-US" dirty="0" smtClean="0"/>
              <a:t>                                                ________    ________</a:t>
            </a:r>
            <a:endParaRPr lang="en-US" dirty="0" smtClean="0"/>
          </a:p>
          <a:p>
            <a:r>
              <a:rPr lang="en-US" dirty="0" smtClean="0"/>
              <a:t>Gross profit                       18600           18100</a:t>
            </a:r>
          </a:p>
          <a:p>
            <a:r>
              <a:rPr lang="en-US" dirty="0" smtClean="0"/>
              <a:t>Tax                                      (4600)           (4300)</a:t>
            </a:r>
          </a:p>
          <a:p>
            <a:pPr>
              <a:buNone/>
            </a:pPr>
            <a:r>
              <a:rPr lang="en-US" dirty="0" smtClean="0"/>
              <a:t>                                                ________     _______</a:t>
            </a:r>
            <a:endParaRPr lang="en-US" dirty="0" smtClean="0"/>
          </a:p>
          <a:p>
            <a:r>
              <a:rPr lang="en-US" dirty="0" smtClean="0"/>
              <a:t>Net profit                            14000           13800</a:t>
            </a:r>
            <a:endParaRPr lang="en-US"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Prior period errors</a:t>
            </a:r>
            <a:endParaRPr lang="en-US" dirty="0"/>
          </a:p>
        </p:txBody>
      </p:sp>
      <p:sp>
        <p:nvSpPr>
          <p:cNvPr id="3" name="Content Placeholder 2"/>
          <p:cNvSpPr>
            <a:spLocks noGrp="1"/>
          </p:cNvSpPr>
          <p:nvPr>
            <p:ph idx="1"/>
          </p:nvPr>
        </p:nvSpPr>
        <p:spPr/>
        <p:txBody>
          <a:bodyPr/>
          <a:lstStyle/>
          <a:p>
            <a:r>
              <a:rPr lang="en-US" dirty="0" smtClean="0"/>
              <a:t>The cost of goods sold in 2001 includes the Rs2.5 million error in opening inventory. The retained earnings at 1</a:t>
            </a:r>
            <a:r>
              <a:rPr lang="en-US" baseline="30000" dirty="0" smtClean="0"/>
              <a:t>st</a:t>
            </a:r>
            <a:r>
              <a:rPr lang="en-US" dirty="0" smtClean="0"/>
              <a:t> Jan 2000 were Rs11.2million. (Assume that the adjustment will have no effect on the tax charge)</a:t>
            </a:r>
          </a:p>
          <a:p>
            <a:pPr>
              <a:buNone/>
            </a:pPr>
            <a:r>
              <a:rPr lang="en-US" dirty="0" smtClean="0"/>
              <a:t>    </a:t>
            </a:r>
            <a:r>
              <a:rPr lang="en-US" b="1" dirty="0" smtClean="0"/>
              <a:t>Show the 2001 income statement with comparative figures and the retained earnings for each year. </a:t>
            </a:r>
            <a:endParaRPr lang="en-US" b="1" dirty="0"/>
          </a:p>
        </p:txBody>
      </p:sp>
      <p:sp>
        <p:nvSpPr>
          <p:cNvPr id="4" name="Slide Number Placeholder 3"/>
          <p:cNvSpPr>
            <a:spLocks noGrp="1"/>
          </p:cNvSpPr>
          <p:nvPr>
            <p:ph type="sldNum" sz="quarter" idx="12"/>
          </p:nvPr>
        </p:nvSpPr>
        <p:spPr/>
        <p:txBody>
          <a:bodyPr/>
          <a:lstStyle/>
          <a:p>
            <a:fld id="{AFF0A9B6-541C-4AE4-9582-F0EFDEA2B244}"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AFF0A9B6-541C-4AE4-9582-F0EFDEA2B244}"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AFF0A9B6-541C-4AE4-9582-F0EFDEA2B244}" type="slidenum">
              <a:rPr lang="en-US" smtClean="0"/>
              <a:pPr/>
              <a:t>21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TotalTime>
  <Words>825</Words>
  <Application>Microsoft Office PowerPoint</Application>
  <PresentationFormat>On-screen Show (4:3)</PresentationFormat>
  <Paragraphs>125</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Revise lecture 6</vt:lpstr>
      <vt:lpstr>Accounting concepts and policies</vt:lpstr>
      <vt:lpstr>Accounting concepts and policies</vt:lpstr>
      <vt:lpstr>Accounting concepts and policies</vt:lpstr>
      <vt:lpstr>Accounting concepts and policies</vt:lpstr>
      <vt:lpstr>Accounting concepts and policies</vt:lpstr>
      <vt:lpstr>Accounting concepts and policies</vt:lpstr>
      <vt:lpstr>Accounting concepts and policies</vt:lpstr>
      <vt:lpstr>Question</vt:lpstr>
      <vt:lpstr>Question</vt:lpstr>
      <vt:lpstr>Question</vt:lpstr>
      <vt:lpstr>Answer</vt:lpstr>
      <vt:lpstr>Prior period errors</vt:lpstr>
      <vt:lpstr>Prior period errors</vt:lpstr>
      <vt:lpstr>Prior period errors</vt:lpstr>
      <vt:lpstr>Prior period errors</vt:lpstr>
      <vt:lpstr>Prior period errors</vt:lpstr>
      <vt:lpstr>Prior period errors</vt:lpstr>
      <vt:lpstr>Prior period errors</vt:lpstr>
      <vt:lpstr>Answer</vt:lpstr>
      <vt:lpstr>Answer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6</dc:title>
  <dc:creator>CCCF10</dc:creator>
  <cp:lastModifiedBy>NTS</cp:lastModifiedBy>
  <cp:revision>16</cp:revision>
  <dcterms:created xsi:type="dcterms:W3CDTF">2013-07-04T02:16:11Z</dcterms:created>
  <dcterms:modified xsi:type="dcterms:W3CDTF">2013-07-04T06:45:29Z</dcterms:modified>
</cp:coreProperties>
</file>