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9A049-3210-4A38-8B29-9287623CE741}" type="datetimeFigureOut">
              <a:rPr lang="en-US" smtClean="0"/>
              <a:pPr/>
              <a:t>7/3/2013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0C4837-DC56-404E-AC03-DB969046C8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0C4837-DC56-404E-AC03-DB969046C880}"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069D36-4632-410E-9E10-B97315F88D72}" type="datetime1">
              <a:rPr lang="en-US" smtClean="0"/>
              <a:pPr/>
              <a:t>7/3/2013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A84F12-665B-43B4-939B-76F7B90E8C39}" type="datetime1">
              <a:rPr lang="en-US" smtClean="0"/>
              <a:pPr/>
              <a:t>7/3/2013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DCA59C-753B-46D0-987F-02FD24227B0F}" type="datetime1">
              <a:rPr lang="en-US" smtClean="0"/>
              <a:pPr/>
              <a:t>7/3/2013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19393F-73CC-4E72-9DCC-617E0792C02F}" type="datetime1">
              <a:rPr lang="en-US" smtClean="0"/>
              <a:pPr/>
              <a:t>7/3/2013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69F5F5-6560-4FEE-AFAA-82FF1CB6E79D}" type="datetime1">
              <a:rPr lang="en-US" smtClean="0"/>
              <a:pPr/>
              <a:t>7/3/2013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49FE43-4E38-44A6-8892-BE02FE254285}" type="datetime1">
              <a:rPr lang="en-US" smtClean="0"/>
              <a:pPr/>
              <a:t>7/3/2013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5B8EE-22ED-4261-A201-892754C15090}" type="datetime1">
              <a:rPr lang="en-US" smtClean="0"/>
              <a:pPr/>
              <a:t>7/3/2013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CB4606-FFD6-4781-8EE6-6A0945C21FFE}" type="datetime1">
              <a:rPr lang="en-US" smtClean="0"/>
              <a:pPr/>
              <a:t>7/3/2013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3F4211-A893-4771-A980-6A1D348D94EC}" type="datetime1">
              <a:rPr lang="en-US" smtClean="0"/>
              <a:pPr/>
              <a:t>7/3/2013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BACECF-4146-4FF7-9F30-E9301A228168}" type="datetime1">
              <a:rPr lang="en-US" smtClean="0"/>
              <a:pPr/>
              <a:t>7/3/2013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BD7AAB-6F68-4608-9277-9C73CC59B773}" type="datetime1">
              <a:rPr lang="en-US" smtClean="0"/>
              <a:pPr/>
              <a:t>7/3/2013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1EE0BA-3E20-4757-B587-FDE3E1124ED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B7CFB-7971-42AC-9C7D-75DE773BB5F4}" type="datetime1">
              <a:rPr lang="en-US" smtClean="0"/>
              <a:pPr/>
              <a:t>7/3/2013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1EE0BA-3E20-4757-B587-FDE3E1124E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4</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2A1EE0BA-3E20-4757-B587-FDE3E1124ED9}"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4</a:t>
            </a:r>
            <a:endParaRPr lang="en-US" dirty="0"/>
          </a:p>
        </p:txBody>
      </p:sp>
      <p:sp>
        <p:nvSpPr>
          <p:cNvPr id="3" name="Content Placeholder 2"/>
          <p:cNvSpPr>
            <a:spLocks noGrp="1"/>
          </p:cNvSpPr>
          <p:nvPr>
            <p:ph idx="1"/>
          </p:nvPr>
        </p:nvSpPr>
        <p:spPr/>
        <p:txBody>
          <a:bodyPr/>
          <a:lstStyle/>
          <a:p>
            <a:pPr>
              <a:buNone/>
            </a:pPr>
            <a:r>
              <a:rPr lang="en-US" b="1" dirty="0" smtClean="0"/>
              <a:t>A complete set of financial statements comprises:</a:t>
            </a:r>
          </a:p>
          <a:p>
            <a:pPr marL="514350" indent="-514350">
              <a:buFont typeface="+mj-lt"/>
              <a:buAutoNum type="arabicPeriod"/>
            </a:pPr>
            <a:r>
              <a:rPr lang="en-US" dirty="0" smtClean="0"/>
              <a:t>A statement of financial position (SFP)</a:t>
            </a:r>
          </a:p>
          <a:p>
            <a:pPr marL="514350" indent="-514350">
              <a:buFont typeface="+mj-lt"/>
              <a:buAutoNum type="arabicPeriod"/>
            </a:pPr>
            <a:r>
              <a:rPr lang="en-US" dirty="0" smtClean="0"/>
              <a:t>A statement of comprehensive income</a:t>
            </a:r>
          </a:p>
          <a:p>
            <a:pPr marL="514350" indent="-514350">
              <a:buFont typeface="+mj-lt"/>
              <a:buAutoNum type="arabicPeriod"/>
            </a:pPr>
            <a:r>
              <a:rPr lang="en-US" dirty="0" smtClean="0"/>
              <a:t>A statement of changes in equity</a:t>
            </a:r>
          </a:p>
          <a:p>
            <a:pPr marL="514350" indent="-514350">
              <a:buFont typeface="+mj-lt"/>
              <a:buAutoNum type="arabicPeriod"/>
            </a:pPr>
            <a:r>
              <a:rPr lang="en-US" dirty="0" smtClean="0"/>
              <a:t>A statement of cash flows</a:t>
            </a:r>
          </a:p>
          <a:p>
            <a:pPr marL="514350" indent="-514350">
              <a:buFont typeface="+mj-lt"/>
              <a:buAutoNum type="arabicPeriod"/>
            </a:pPr>
            <a:r>
              <a:rPr lang="en-US" dirty="0" smtClean="0"/>
              <a:t>Accounting policies and explanatory notes</a:t>
            </a:r>
          </a:p>
          <a:p>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The accounting cycle </a:t>
            </a:r>
          </a:p>
          <a:p>
            <a:pPr>
              <a:buNone/>
            </a:pPr>
            <a:endParaRPr lang="en-US" dirty="0" smtClean="0"/>
          </a:p>
          <a:p>
            <a:pPr>
              <a:buNone/>
            </a:pPr>
            <a:r>
              <a:rPr lang="en-US" dirty="0"/>
              <a:t> </a:t>
            </a:r>
            <a:r>
              <a:rPr lang="en-US" dirty="0" smtClean="0"/>
              <a:t>   The sequence of accounting procedures completed during each accounting period is called the accounting cycle.</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 broad summary of the steps of the accounting cycle includes;</a:t>
            </a:r>
          </a:p>
          <a:p>
            <a:pPr>
              <a:buNone/>
            </a:pPr>
            <a:endParaRPr lang="en-US" dirty="0"/>
          </a:p>
          <a:p>
            <a:pPr marL="514350" indent="-514350">
              <a:buFont typeface="+mj-lt"/>
              <a:buAutoNum type="arabicPeriod"/>
            </a:pPr>
            <a:r>
              <a:rPr lang="en-US" dirty="0" smtClean="0"/>
              <a:t>Recording transactions</a:t>
            </a:r>
          </a:p>
          <a:p>
            <a:pPr marL="514350" indent="-514350">
              <a:buFont typeface="+mj-lt"/>
              <a:buAutoNum type="arabicPeriod"/>
            </a:pPr>
            <a:r>
              <a:rPr lang="en-US" dirty="0" smtClean="0"/>
              <a:t>Recording adjusting entries</a:t>
            </a:r>
          </a:p>
          <a:p>
            <a:pPr marL="514350" indent="-514350">
              <a:buFont typeface="+mj-lt"/>
              <a:buAutoNum type="arabicPeriod"/>
            </a:pPr>
            <a:r>
              <a:rPr lang="en-US" dirty="0" smtClean="0"/>
              <a:t>Preparing the financial statements </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Recording transactions</a:t>
            </a:r>
          </a:p>
          <a:p>
            <a:pPr algn="just">
              <a:buNone/>
            </a:pPr>
            <a:r>
              <a:rPr lang="en-US" dirty="0" smtClean="0"/>
              <a:t>    A transaction is an event that causes a change in a company’s assets, liabilities or stockholders equity, thus changing the company’s financial position</a:t>
            </a:r>
          </a:p>
          <a:p>
            <a:pPr algn="just">
              <a:buNone/>
            </a:pPr>
            <a:endParaRPr lang="en-US" dirty="0"/>
          </a:p>
          <a:p>
            <a:pPr algn="just">
              <a:buNone/>
            </a:pPr>
            <a:r>
              <a:rPr lang="en-US" dirty="0" smtClean="0"/>
              <a:t>Transactions must be recorded in a journal, then ledger then trial balance.</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Double entry system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2A1EE0BA-3E20-4757-B587-FDE3E1124ED9}"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Recording adjusting entries</a:t>
            </a:r>
          </a:p>
          <a:p>
            <a:pPr>
              <a:buNone/>
            </a:pPr>
            <a:r>
              <a:rPr lang="en-US" dirty="0" smtClean="0"/>
              <a:t>    The a</a:t>
            </a:r>
            <a:r>
              <a:rPr lang="en-US" b="1" dirty="0" smtClean="0"/>
              <a:t>cc</a:t>
            </a:r>
            <a:r>
              <a:rPr lang="en-US" dirty="0" smtClean="0"/>
              <a:t>rual basis accounting requires that revenue be recognized when realized and expenses recognized when incurred (matching concept).</a:t>
            </a:r>
          </a:p>
          <a:p>
            <a:pPr>
              <a:buNone/>
            </a:pPr>
            <a:r>
              <a:rPr lang="en-US" dirty="0" smtClean="0"/>
              <a:t>    A company must use the accrual basis to achieve a reasonable result for the SFP and IS</a:t>
            </a:r>
            <a:endParaRPr lang="en-US" dirty="0"/>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normAutofit fontScale="92500"/>
          </a:bodyPr>
          <a:lstStyle/>
          <a:p>
            <a:r>
              <a:rPr lang="en-US" dirty="0" smtClean="0"/>
              <a:t>The accrual basis needs numerous adjustments to accounts balances at the end of the accounting period.</a:t>
            </a:r>
          </a:p>
          <a:p>
            <a:r>
              <a:rPr lang="en-US" dirty="0" smtClean="0"/>
              <a:t>For example, Rs1000 paid for insurance on 1</a:t>
            </a:r>
            <a:r>
              <a:rPr lang="en-US" baseline="30000" dirty="0" smtClean="0"/>
              <a:t>st</a:t>
            </a:r>
            <a:r>
              <a:rPr lang="en-US" dirty="0" smtClean="0"/>
              <a:t> October for one year period could have been recorded as a debit to insurance expense Rs1000 and a credit to cash Rs1000</a:t>
            </a:r>
          </a:p>
          <a:p>
            <a:r>
              <a:rPr lang="en-US" dirty="0" smtClean="0"/>
              <a:t>If this company prepares FS on December 31, it would be necessary to adjust insurance expense.</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u="sng" dirty="0" smtClean="0"/>
              <a:t>Preparing the financial statements</a:t>
            </a:r>
            <a:endParaRPr lang="en-US" u="sng" dirty="0" smtClean="0"/>
          </a:p>
          <a:p>
            <a:r>
              <a:rPr lang="en-US" dirty="0" smtClean="0"/>
              <a:t> The financial controller and finance director uses the accounts after the adjustments have been made to prepare the financial statements. These statements represent the output of the accounting system.</a:t>
            </a:r>
          </a:p>
          <a:p>
            <a:r>
              <a:rPr lang="en-US" dirty="0" smtClean="0"/>
              <a:t>Two of the principal financial statements, IS and SFP can be prepared directly from the adjusted accounts. Preparation of the statement of cash flow requires further analysis of the accounts.</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Auditor’s opinion</a:t>
            </a:r>
          </a:p>
          <a:p>
            <a:pPr>
              <a:buNone/>
            </a:pPr>
            <a:r>
              <a:rPr lang="en-US" dirty="0" smtClean="0"/>
              <a:t>     An auditor conducts an independent examination of the accounting information presented by the business and issues a report.</a:t>
            </a:r>
          </a:p>
          <a:p>
            <a:pPr>
              <a:buNone/>
            </a:pPr>
            <a:r>
              <a:rPr lang="en-US" dirty="0" smtClean="0"/>
              <a:t>    </a:t>
            </a:r>
          </a:p>
          <a:p>
            <a:pPr>
              <a:buNone/>
            </a:pPr>
            <a:r>
              <a:rPr lang="en-US" dirty="0"/>
              <a:t> </a:t>
            </a:r>
            <a:r>
              <a:rPr lang="en-US" dirty="0" smtClean="0"/>
              <a:t>   An auditors report is the formal statement of the auditor’s opinion of the financial statement after conducting an audit</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Auditor’s opinion</a:t>
            </a:r>
          </a:p>
          <a:p>
            <a:pPr>
              <a:buNone/>
            </a:pPr>
            <a:r>
              <a:rPr lang="en-US" dirty="0" smtClean="0"/>
              <a:t>Audit opinions are classified as follows;</a:t>
            </a:r>
          </a:p>
          <a:p>
            <a:pPr>
              <a:buNone/>
            </a:pPr>
            <a:endParaRPr lang="en-US" dirty="0"/>
          </a:p>
          <a:p>
            <a:pPr marL="514350" indent="-514350">
              <a:buFont typeface="+mj-lt"/>
              <a:buAutoNum type="arabicPeriod"/>
            </a:pPr>
            <a:r>
              <a:rPr lang="en-US" dirty="0" smtClean="0"/>
              <a:t>Unqualified opinion</a:t>
            </a:r>
          </a:p>
          <a:p>
            <a:pPr marL="514350" indent="-514350">
              <a:buFont typeface="+mj-lt"/>
              <a:buAutoNum type="arabicPeriod"/>
            </a:pPr>
            <a:r>
              <a:rPr lang="en-US" dirty="0" smtClean="0"/>
              <a:t>Qualified opinion</a:t>
            </a:r>
          </a:p>
          <a:p>
            <a:pPr marL="514350" indent="-514350">
              <a:buFont typeface="+mj-lt"/>
              <a:buAutoNum type="arabicPeriod"/>
            </a:pPr>
            <a:r>
              <a:rPr lang="en-US" dirty="0" smtClean="0"/>
              <a:t>Adverse opinion</a:t>
            </a:r>
          </a:p>
          <a:p>
            <a:pPr marL="514350" indent="-514350">
              <a:buFont typeface="+mj-lt"/>
              <a:buAutoNum type="arabicPeriod"/>
            </a:pPr>
            <a:r>
              <a:rPr lang="en-US" dirty="0" smtClean="0"/>
              <a:t>Disclaimer of opinion</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Unqualified opinion</a:t>
            </a:r>
          </a:p>
          <a:p>
            <a:pPr>
              <a:buNone/>
            </a:pPr>
            <a:r>
              <a:rPr lang="en-US" dirty="0" smtClean="0"/>
              <a:t>    </a:t>
            </a:r>
          </a:p>
          <a:p>
            <a:pPr algn="just">
              <a:buNone/>
            </a:pPr>
            <a:r>
              <a:rPr lang="en-US" dirty="0"/>
              <a:t> </a:t>
            </a:r>
            <a:r>
              <a:rPr lang="en-US" dirty="0" smtClean="0"/>
              <a:t>   This opinion states that the financial statement present fairly, in all material respects, the financial position, results from operations and cash flows of the entity, in conformity with generally accepted accounting principles</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u="sng" dirty="0" smtClean="0"/>
              <a:t>Qualified opinion</a:t>
            </a:r>
          </a:p>
          <a:p>
            <a:pPr>
              <a:buNone/>
            </a:pPr>
            <a:endParaRPr lang="en-US" dirty="0"/>
          </a:p>
          <a:p>
            <a:pPr>
              <a:buNone/>
            </a:pPr>
            <a:r>
              <a:rPr lang="en-US" dirty="0" smtClean="0"/>
              <a:t>     A qualified opinion states that, except for the effects of the matters to which the qualification relates, the FS present fairly, in all material respects, the financial position, results from operations and cash flows of the entity, in conformity with generally accepted accounting principles.</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Adverse opinion</a:t>
            </a:r>
          </a:p>
          <a:p>
            <a:pPr>
              <a:buNone/>
            </a:pPr>
            <a:endParaRPr lang="en-US" dirty="0"/>
          </a:p>
          <a:p>
            <a:pPr>
              <a:buNone/>
            </a:pPr>
            <a:r>
              <a:rPr lang="en-US" dirty="0" smtClean="0"/>
              <a:t>    This opinion states that the FS do not present fairly the financial position, results from operations and cash flows of the entity, in conformity with generally accepted accounting principles.</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Disclaimer of opinion</a:t>
            </a:r>
          </a:p>
          <a:p>
            <a:pPr>
              <a:buNone/>
            </a:pPr>
            <a:endParaRPr lang="en-US" dirty="0"/>
          </a:p>
          <a:p>
            <a:pPr>
              <a:buNone/>
            </a:pPr>
            <a:r>
              <a:rPr lang="en-US" dirty="0" smtClean="0"/>
              <a:t>     A disclaimer of opinion states that the auditor does not express an opinion on the financial statements. A disclaimer of opinion is rendered when the auditor has not performed an audit sufficient in scope to form an opinion.</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Auditors report on the firm’s internal controls</a:t>
            </a:r>
          </a:p>
          <a:p>
            <a:pPr>
              <a:buNone/>
            </a:pPr>
            <a:endParaRPr lang="en-US" dirty="0"/>
          </a:p>
          <a:p>
            <a:r>
              <a:rPr lang="en-US" dirty="0" smtClean="0"/>
              <a:t>For public companies reporting under Sarbanes- Oxley, a report on the firm’s internal controls is required in addition to the audit report. </a:t>
            </a:r>
          </a:p>
          <a:p>
            <a:pPr>
              <a:buNone/>
            </a:pPr>
            <a:r>
              <a:rPr lang="en-US" dirty="0" smtClean="0"/>
              <a:t>   </a:t>
            </a:r>
          </a:p>
          <a:p>
            <a:r>
              <a:rPr lang="en-US" dirty="0" smtClean="0"/>
              <a:t>The internal control report is usually much longer than the audit report. For some firms, the audit opinion and the report on the firm’s internal controls have been combined. This results in one audit report that can be very long.</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Report of management on internal control over financial reporting</a:t>
            </a:r>
          </a:p>
          <a:p>
            <a:endParaRPr lang="en-US" dirty="0"/>
          </a:p>
          <a:p>
            <a:r>
              <a:rPr lang="en-US" dirty="0" smtClean="0"/>
              <a:t>Under Sarbanes-Oxley, management of public companies must prepare a report of management on internal control over financial reporting</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The SEC’s integrated disclosure system</a:t>
            </a:r>
          </a:p>
          <a:p>
            <a:pPr>
              <a:buNone/>
            </a:pPr>
            <a:endParaRPr lang="en-US" dirty="0"/>
          </a:p>
          <a:p>
            <a:pPr>
              <a:buNone/>
            </a:pPr>
            <a:r>
              <a:rPr lang="en-US" dirty="0" smtClean="0"/>
              <a:t>    The SEC has the authority to prescribe external financial reporting requirements for companies with securities sold to the general public. Under this jurisdiction, the SEC requires that certain FS information be included in the annual report to shareholders.   </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Ethics</a:t>
            </a:r>
          </a:p>
          <a:p>
            <a:pPr>
              <a:buNone/>
            </a:pPr>
            <a:r>
              <a:rPr lang="en-US" dirty="0" smtClean="0"/>
              <a:t>    Ethics and morals are synonymous. While ethics is derived from Greek, morals is derived from Latin. They are interchangeable terms referring to ideals of character and conduct.</a:t>
            </a:r>
          </a:p>
          <a:p>
            <a:pPr>
              <a:buNone/>
            </a:pPr>
            <a:r>
              <a:rPr lang="en-US" dirty="0" smtClean="0"/>
              <a:t>    </a:t>
            </a:r>
          </a:p>
          <a:p>
            <a:pPr>
              <a:buNone/>
            </a:pPr>
            <a:r>
              <a:rPr lang="en-US" dirty="0"/>
              <a:t> </a:t>
            </a:r>
            <a:r>
              <a:rPr lang="en-US" dirty="0" smtClean="0"/>
              <a:t>   Ethics affect all individual, from the financial clerk to the high-level financial executive.</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published accounts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u="sng" dirty="0" smtClean="0"/>
              <a:t>Ethics</a:t>
            </a:r>
          </a:p>
          <a:p>
            <a:endParaRPr lang="en-US" dirty="0"/>
          </a:p>
          <a:p>
            <a:r>
              <a:rPr lang="en-US" dirty="0" smtClean="0"/>
              <a:t>Ethics can be a particular problem with financial reports. Accepted accounting principles leave ample room for arriving at different results in the short run. </a:t>
            </a:r>
          </a:p>
          <a:p>
            <a:r>
              <a:rPr lang="en-US" dirty="0" smtClean="0"/>
              <a:t>Highly subjective estimates can substantially influence earnings. What provision should be made for warranty costs? What should be the allowance for doubtful accounts?</a:t>
            </a:r>
            <a:endParaRPr lang="en-US" dirty="0"/>
          </a:p>
        </p:txBody>
      </p:sp>
      <p:sp>
        <p:nvSpPr>
          <p:cNvPr id="4" name="Slide Number Placeholder 3"/>
          <p:cNvSpPr>
            <a:spLocks noGrp="1"/>
          </p:cNvSpPr>
          <p:nvPr>
            <p:ph type="sldNum" sz="quarter" idx="12"/>
          </p:nvPr>
        </p:nvSpPr>
        <p:spPr/>
        <p:txBody>
          <a:bodyPr/>
          <a:lstStyle/>
          <a:p>
            <a:fld id="{2A1EE0BA-3E20-4757-B587-FDE3E1124ED9}"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900</Words>
  <Application>Microsoft Office PowerPoint</Application>
  <PresentationFormat>On-screen Show (4:3)</PresentationFormat>
  <Paragraphs>111</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Revise Lecture 4</vt:lpstr>
      <vt:lpstr>Revise Lecture 4</vt:lpstr>
      <vt:lpstr>Introduction to published accounts</vt:lpstr>
      <vt:lpstr>Introduction to published accounts</vt:lpstr>
      <vt:lpstr>Introduction to published accounts</vt:lpstr>
      <vt:lpstr>Double entry system</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lpstr>Introduction to published accounts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3</dc:title>
  <dc:creator>CCCF10</dc:creator>
  <cp:lastModifiedBy>NTS</cp:lastModifiedBy>
  <cp:revision>18</cp:revision>
  <dcterms:created xsi:type="dcterms:W3CDTF">2013-07-02T18:41:39Z</dcterms:created>
  <dcterms:modified xsi:type="dcterms:W3CDTF">2013-07-03T05:54:39Z</dcterms:modified>
</cp:coreProperties>
</file>