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72"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3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409E8A-1ABF-4853-BC26-ED6375DE47A0}" type="datetimeFigureOut">
              <a:rPr lang="en-US" smtClean="0"/>
              <a:pPr/>
              <a:t>7/2/2013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A0B9A4-D817-45BC-89B6-CF9EEE4EDF9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87A0B9A4-D817-45BC-89B6-CF9EEE4EDF9A}"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3418B7-8E76-4BDA-8F1E-BD60CB332C34}" type="datetime1">
              <a:rPr lang="en-US" smtClean="0"/>
              <a:pPr/>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56057D-7E92-4883-A466-31EBC355FB0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935407-DBBB-4FFE-BA99-3336ACA14032}" type="datetime1">
              <a:rPr lang="en-US" smtClean="0"/>
              <a:pPr/>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56057D-7E92-4883-A466-31EBC355FB0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BC5F9A-450B-4D6D-87E2-C68332751930}" type="datetime1">
              <a:rPr lang="en-US" smtClean="0"/>
              <a:pPr/>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56057D-7E92-4883-A466-31EBC355FB0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277675-1BBC-4F63-8048-F98D49F1C8F6}" type="datetime1">
              <a:rPr lang="en-US" smtClean="0"/>
              <a:pPr/>
              <a:t>7/2/2013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56057D-7E92-4883-A466-31EBC355FB0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38DFA9-0036-4FEB-8CDF-B10B11132FD0}" type="datetime1">
              <a:rPr lang="en-US" smtClean="0"/>
              <a:pPr/>
              <a:t>7/2/2013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56057D-7E92-4883-A466-31EBC355FB0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F2CE99-35E4-4917-8656-5A8050B60118}" type="datetime1">
              <a:rPr lang="en-US" smtClean="0"/>
              <a:pPr/>
              <a:t>7/2/2013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56057D-7E92-4883-A466-31EBC355FB0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29403D-8657-4A04-9149-B5125BE3458C}" type="datetime1">
              <a:rPr lang="en-US" smtClean="0"/>
              <a:pPr/>
              <a:t>7/2/2013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56057D-7E92-4883-A466-31EBC355FB0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D5B140-51D5-4667-B379-AF1742156AC3}" type="datetime1">
              <a:rPr lang="en-US" smtClean="0"/>
              <a:pPr/>
              <a:t>7/2/2013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56057D-7E92-4883-A466-31EBC355FB0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617C8-433E-44CC-B4E3-5D3ED0EA8FDD}" type="datetime1">
              <a:rPr lang="en-US" smtClean="0"/>
              <a:pPr/>
              <a:t>7/2/2013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56057D-7E92-4883-A466-31EBC355FB0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235D15-392D-4CD0-9482-9995C0467829}" type="datetime1">
              <a:rPr lang="en-US" smtClean="0"/>
              <a:pPr/>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56057D-7E92-4883-A466-31EBC355FB0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606D00-C74C-4700-946F-7C8D9412559C}" type="datetime1">
              <a:rPr lang="en-US" smtClean="0"/>
              <a:pPr/>
              <a:t>7/2/2013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56057D-7E92-4883-A466-31EBC355FB0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DB007D-B581-4047-9AE0-D51B7C0C2A4D}" type="datetime1">
              <a:rPr lang="en-US" smtClean="0"/>
              <a:pPr/>
              <a:t>7/2/2013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56057D-7E92-4883-A466-31EBC355FB0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3</a:t>
            </a:r>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3</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en-US" sz="4800" dirty="0" smtClean="0"/>
              <a:t>Development of IFRS</a:t>
            </a:r>
            <a:endParaRPr lang="en-US" sz="4800"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3</a:t>
            </a:r>
            <a:endParaRPr lang="en-US" dirty="0"/>
          </a:p>
        </p:txBody>
      </p:sp>
      <p:sp>
        <p:nvSpPr>
          <p:cNvPr id="3" name="Content Placeholder 2"/>
          <p:cNvSpPr>
            <a:spLocks noGrp="1"/>
          </p:cNvSpPr>
          <p:nvPr>
            <p:ph idx="1"/>
          </p:nvPr>
        </p:nvSpPr>
        <p:spPr/>
        <p:txBody>
          <a:bodyPr/>
          <a:lstStyle/>
          <a:p>
            <a:pPr>
              <a:buNone/>
            </a:pPr>
            <a:endParaRPr lang="en-US" dirty="0"/>
          </a:p>
          <a:p>
            <a:r>
              <a:rPr lang="en-US" dirty="0" smtClean="0"/>
              <a:t>GAAP</a:t>
            </a:r>
          </a:p>
          <a:p>
            <a:endParaRPr lang="en-US" dirty="0"/>
          </a:p>
          <a:p>
            <a:r>
              <a:rPr lang="en-US" dirty="0" smtClean="0"/>
              <a:t>A conceptual framework</a:t>
            </a:r>
          </a:p>
          <a:p>
            <a:endParaRPr lang="en-US" dirty="0"/>
          </a:p>
          <a:p>
            <a:r>
              <a:rPr lang="en-US" dirty="0" smtClean="0"/>
              <a:t>Qualitative characteristics of FS</a:t>
            </a:r>
            <a:endParaRPr lang="en-US"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a:p>
          <a:p>
            <a:r>
              <a:rPr lang="en-US" sz="4000" dirty="0" smtClean="0"/>
              <a:t>Introduction to Published accounts</a:t>
            </a:r>
            <a:endParaRPr lang="en-US" sz="4000"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Publishes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Preparation of FS for companies</a:t>
            </a:r>
          </a:p>
          <a:p>
            <a:pPr>
              <a:buNone/>
            </a:pPr>
            <a:r>
              <a:rPr lang="en-US" dirty="0" smtClean="0"/>
              <a:t>    </a:t>
            </a:r>
          </a:p>
          <a:p>
            <a:pPr algn="just">
              <a:buNone/>
            </a:pPr>
            <a:r>
              <a:rPr lang="en-US" dirty="0"/>
              <a:t> </a:t>
            </a:r>
            <a:r>
              <a:rPr lang="en-US" dirty="0" smtClean="0"/>
              <a:t>   In most jurisdictions the structure and content of FS are defined by local law. IASs, however, designed to work in any jurisdiction and therefore require their own set of requirements for presentation of FS. This is provided in IAS1, revised June 2011</a:t>
            </a:r>
            <a:endParaRPr lang="en-US"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Publishes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A complete set of financial statements comprises:</a:t>
            </a:r>
          </a:p>
          <a:p>
            <a:pPr marL="514350" indent="-514350">
              <a:buFont typeface="+mj-lt"/>
              <a:buAutoNum type="arabicPeriod"/>
            </a:pPr>
            <a:r>
              <a:rPr lang="en-US" dirty="0" smtClean="0"/>
              <a:t>A </a:t>
            </a:r>
            <a:r>
              <a:rPr lang="en-US" dirty="0"/>
              <a:t>s</a:t>
            </a:r>
            <a:r>
              <a:rPr lang="en-US" dirty="0" smtClean="0"/>
              <a:t>tatement of financial position (SFP)</a:t>
            </a:r>
          </a:p>
          <a:p>
            <a:pPr marL="514350" indent="-514350">
              <a:buFont typeface="+mj-lt"/>
              <a:buAutoNum type="arabicPeriod"/>
            </a:pPr>
            <a:r>
              <a:rPr lang="en-US" dirty="0" smtClean="0"/>
              <a:t>A statement of comprehensive income</a:t>
            </a:r>
          </a:p>
          <a:p>
            <a:pPr marL="514350" indent="-514350">
              <a:buFont typeface="+mj-lt"/>
              <a:buAutoNum type="arabicPeriod"/>
            </a:pPr>
            <a:r>
              <a:rPr lang="en-US" dirty="0" smtClean="0"/>
              <a:t>A statement of changes in equity</a:t>
            </a:r>
          </a:p>
          <a:p>
            <a:pPr marL="514350" indent="-514350">
              <a:buFont typeface="+mj-lt"/>
              <a:buAutoNum type="arabicPeriod"/>
            </a:pPr>
            <a:r>
              <a:rPr lang="en-US" dirty="0" smtClean="0"/>
              <a:t>A statement of cash flows</a:t>
            </a:r>
          </a:p>
          <a:p>
            <a:pPr marL="514350" indent="-514350">
              <a:buFont typeface="+mj-lt"/>
              <a:buAutoNum type="arabicPeriod"/>
            </a:pPr>
            <a:r>
              <a:rPr lang="en-US" dirty="0" smtClean="0"/>
              <a:t>Accounting policies and explanatory notes</a:t>
            </a:r>
            <a:endParaRPr lang="en-US"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Publishes accounts</a:t>
            </a:r>
            <a:endParaRPr lang="en-US" dirty="0"/>
          </a:p>
        </p:txBody>
      </p:sp>
      <p:sp>
        <p:nvSpPr>
          <p:cNvPr id="3" name="Content Placeholder 2"/>
          <p:cNvSpPr>
            <a:spLocks noGrp="1"/>
          </p:cNvSpPr>
          <p:nvPr>
            <p:ph idx="1"/>
          </p:nvPr>
        </p:nvSpPr>
        <p:spPr/>
        <p:txBody>
          <a:bodyPr/>
          <a:lstStyle/>
          <a:p>
            <a:r>
              <a:rPr lang="en-US" dirty="0" smtClean="0"/>
              <a:t>IAS 1 (revised) does not require the above titles to be used by companies. It is likely in practice that many companies will continue to use the previous terms of balance sheet rather than statement of financial position and cash flow statement rather than statement of cash flows</a:t>
            </a:r>
            <a:endParaRPr lang="en-US"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Draw - SFP</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A256057D-7E92-4883-A466-31EBC355FB08}"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Draw – Statement of changes in equity </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Publishes accounts</a:t>
            </a:r>
            <a:endParaRPr lang="en-US" dirty="0"/>
          </a:p>
        </p:txBody>
      </p:sp>
      <p:sp>
        <p:nvSpPr>
          <p:cNvPr id="3" name="Content Placeholder 2"/>
          <p:cNvSpPr>
            <a:spLocks noGrp="1"/>
          </p:cNvSpPr>
          <p:nvPr>
            <p:ph idx="1"/>
          </p:nvPr>
        </p:nvSpPr>
        <p:spPr/>
        <p:txBody>
          <a:bodyPr/>
          <a:lstStyle/>
          <a:p>
            <a:pPr>
              <a:buNone/>
            </a:pPr>
            <a:r>
              <a:rPr lang="en-US" dirty="0" smtClean="0"/>
              <a:t>    IAS 1 Presentation of financial statements requires that you prepare either;</a:t>
            </a:r>
          </a:p>
          <a:p>
            <a:endParaRPr lang="en-US" dirty="0"/>
          </a:p>
          <a:p>
            <a:pPr marL="514350" indent="-514350" algn="just">
              <a:buFont typeface="+mj-lt"/>
              <a:buAutoNum type="arabicPeriod"/>
            </a:pPr>
            <a:r>
              <a:rPr lang="en-US" dirty="0" smtClean="0"/>
              <a:t>A statement of comprehensive income showing total comprehensive income or</a:t>
            </a:r>
          </a:p>
          <a:p>
            <a:pPr marL="514350" indent="-514350" algn="just">
              <a:buFont typeface="+mj-lt"/>
              <a:buAutoNum type="arabicPeriod"/>
            </a:pPr>
            <a:r>
              <a:rPr lang="en-US" dirty="0" smtClean="0"/>
              <a:t>An income statement showing the </a:t>
            </a:r>
            <a:r>
              <a:rPr lang="en-US" dirty="0" err="1" smtClean="0"/>
              <a:t>realised</a:t>
            </a:r>
            <a:r>
              <a:rPr lang="en-US" dirty="0" smtClean="0"/>
              <a:t> profit or loss for the period PLUS a statement showing other comprehensive income</a:t>
            </a:r>
            <a:endParaRPr lang="en-US"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Draw – Statement of comprehensive income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Draw – Income statement plus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A256057D-7E92-4883-A466-31EBC355FB08}"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Draw – Statement of comprehensive income</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A256057D-7E92-4883-A466-31EBC355FB08}"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Publishes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u="sng" dirty="0" smtClean="0"/>
              <a:t>Not-for-profit and public sector entities</a:t>
            </a:r>
          </a:p>
          <a:p>
            <a:pPr>
              <a:buNone/>
            </a:pPr>
            <a:endParaRPr lang="en-US" dirty="0" smtClean="0"/>
          </a:p>
          <a:p>
            <a:pPr>
              <a:buNone/>
            </a:pPr>
            <a:r>
              <a:rPr lang="en-US" dirty="0"/>
              <a:t> </a:t>
            </a:r>
            <a:r>
              <a:rPr lang="en-US" dirty="0" smtClean="0"/>
              <a:t>   The main aim of not-for-profit and public sector entities are very different to those of profit-orientated entities</a:t>
            </a:r>
            <a:endParaRPr lang="en-US"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Publishes accounts</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Profit-orientated sector</a:t>
            </a:r>
          </a:p>
          <a:p>
            <a:pPr>
              <a:buNone/>
            </a:pPr>
            <a:r>
              <a:rPr lang="en-US" dirty="0" smtClean="0"/>
              <a:t>Financial aim is to make profit and increase shareholder wealth</a:t>
            </a:r>
          </a:p>
          <a:p>
            <a:pPr>
              <a:buNone/>
            </a:pPr>
            <a:endParaRPr lang="en-US" dirty="0"/>
          </a:p>
          <a:p>
            <a:pPr>
              <a:buNone/>
            </a:pPr>
            <a:r>
              <a:rPr lang="en-US" dirty="0" smtClean="0"/>
              <a:t>                  </a:t>
            </a:r>
            <a:r>
              <a:rPr lang="en-US" b="1" dirty="0" smtClean="0"/>
              <a:t>Not-for-profit / Public sector</a:t>
            </a:r>
          </a:p>
          <a:p>
            <a:pPr>
              <a:buNone/>
            </a:pPr>
            <a:r>
              <a:rPr lang="en-US" dirty="0" smtClean="0"/>
              <a:t>Financial aim is to achieve value for money / provide service</a:t>
            </a:r>
            <a:endParaRPr lang="en-US"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Publishes accounts</a:t>
            </a:r>
            <a:endParaRPr lang="en-US" dirty="0"/>
          </a:p>
        </p:txBody>
      </p:sp>
      <p:sp>
        <p:nvSpPr>
          <p:cNvPr id="3" name="Content Placeholder 2"/>
          <p:cNvSpPr>
            <a:spLocks noGrp="1"/>
          </p:cNvSpPr>
          <p:nvPr>
            <p:ph idx="1"/>
          </p:nvPr>
        </p:nvSpPr>
        <p:spPr/>
        <p:txBody>
          <a:bodyPr/>
          <a:lstStyle/>
          <a:p>
            <a:pPr>
              <a:buNone/>
            </a:pPr>
            <a:r>
              <a:rPr lang="en-US" b="1" dirty="0" smtClean="0"/>
              <a:t>                     Profit-orientated sector</a:t>
            </a:r>
          </a:p>
          <a:p>
            <a:r>
              <a:rPr lang="en-US" dirty="0" smtClean="0"/>
              <a:t>Directors are accountable to shareholders</a:t>
            </a:r>
          </a:p>
          <a:p>
            <a:endParaRPr lang="en-US" dirty="0" smtClean="0"/>
          </a:p>
          <a:p>
            <a:pPr>
              <a:buNone/>
            </a:pPr>
            <a:r>
              <a:rPr lang="en-US" b="1" dirty="0" smtClean="0"/>
              <a:t>                  Not-for-profit / Public sector</a:t>
            </a:r>
          </a:p>
          <a:p>
            <a:r>
              <a:rPr lang="en-US" dirty="0" smtClean="0"/>
              <a:t>Manager are accountable to trustees / government / public</a:t>
            </a:r>
            <a:endParaRPr lang="en-US"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to Publishes accounts</a:t>
            </a:r>
            <a:endParaRPr lang="en-US" dirty="0"/>
          </a:p>
        </p:txBody>
      </p:sp>
      <p:sp>
        <p:nvSpPr>
          <p:cNvPr id="3" name="Content Placeholder 2"/>
          <p:cNvSpPr>
            <a:spLocks noGrp="1"/>
          </p:cNvSpPr>
          <p:nvPr>
            <p:ph idx="1"/>
          </p:nvPr>
        </p:nvSpPr>
        <p:spPr/>
        <p:txBody>
          <a:bodyPr/>
          <a:lstStyle/>
          <a:p>
            <a:pPr>
              <a:buNone/>
            </a:pPr>
            <a:r>
              <a:rPr lang="en-US" b="1" dirty="0" smtClean="0"/>
              <a:t>                       Profit-orientated sector</a:t>
            </a:r>
          </a:p>
          <a:p>
            <a:r>
              <a:rPr lang="en-US" dirty="0" smtClean="0"/>
              <a:t>External finance freely available in the form of loans and share capital</a:t>
            </a:r>
          </a:p>
          <a:p>
            <a:endParaRPr lang="en-US" dirty="0"/>
          </a:p>
          <a:p>
            <a:pPr>
              <a:buNone/>
            </a:pPr>
            <a:r>
              <a:rPr lang="en-US" b="1" dirty="0" smtClean="0"/>
              <a:t>                      Not-for-profit / Public sector</a:t>
            </a:r>
          </a:p>
          <a:p>
            <a:r>
              <a:rPr lang="en-US" dirty="0" smtClean="0"/>
              <a:t>Finance limited to donations / government subsidies</a:t>
            </a:r>
            <a:endParaRPr lang="en-US" dirty="0"/>
          </a:p>
        </p:txBody>
      </p:sp>
      <p:sp>
        <p:nvSpPr>
          <p:cNvPr id="4" name="Slide Number Placeholder 3"/>
          <p:cNvSpPr>
            <a:spLocks noGrp="1"/>
          </p:cNvSpPr>
          <p:nvPr>
            <p:ph type="sldNum" sz="quarter" idx="12"/>
          </p:nvPr>
        </p:nvSpPr>
        <p:spPr/>
        <p:txBody>
          <a:bodyPr/>
          <a:lstStyle/>
          <a:p>
            <a:fld id="{A256057D-7E92-4883-A466-31EBC355FB08}" type="slidenum">
              <a:rPr lang="en-US" smtClean="0"/>
              <a:pPr/>
              <a:t>17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TotalTime>
  <Words>389</Words>
  <Application>Microsoft Office PowerPoint</Application>
  <PresentationFormat>On-screen Show (4:3)</PresentationFormat>
  <Paragraphs>79</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Revise lecture 3</vt:lpstr>
      <vt:lpstr>Revise lecture 3</vt:lpstr>
      <vt:lpstr>Revise lecture 3</vt:lpstr>
      <vt:lpstr>Slide 4</vt:lpstr>
      <vt:lpstr>Introduction to Publishes accounts</vt:lpstr>
      <vt:lpstr>Introduction to Publishes accounts</vt:lpstr>
      <vt:lpstr>Introduction to Publishes accounts</vt:lpstr>
      <vt:lpstr>Draw - SFP</vt:lpstr>
      <vt:lpstr>Draw – Statement of changes in equity </vt:lpstr>
      <vt:lpstr>Introduction to Publishes accounts</vt:lpstr>
      <vt:lpstr>Draw – Statement of comprehensive income</vt:lpstr>
      <vt:lpstr>Draw – Income statement plus</vt:lpstr>
      <vt:lpstr>Draw – Statement of comprehensive income</vt:lpstr>
      <vt:lpstr>Introduction to Publishes accounts</vt:lpstr>
      <vt:lpstr>Introduction to Publishes accounts</vt:lpstr>
      <vt:lpstr>Introduction to Publishes accounts</vt:lpstr>
      <vt:lpstr>Introduction to Publishes accounts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3</dc:title>
  <dc:creator>CCCF10</dc:creator>
  <cp:lastModifiedBy>Administrator</cp:lastModifiedBy>
  <cp:revision>8</cp:revision>
  <dcterms:created xsi:type="dcterms:W3CDTF">2013-07-02T06:31:21Z</dcterms:created>
  <dcterms:modified xsi:type="dcterms:W3CDTF">2013-07-02T11:25:34Z</dcterms:modified>
</cp:coreProperties>
</file>