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73" r:id="rId3"/>
    <p:sldId id="374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89" r:id="rId19"/>
    <p:sldId id="390" r:id="rId20"/>
    <p:sldId id="391" r:id="rId21"/>
    <p:sldId id="392" r:id="rId22"/>
    <p:sldId id="393" r:id="rId23"/>
    <p:sldId id="394" r:id="rId24"/>
    <p:sldId id="395" r:id="rId25"/>
    <p:sldId id="396" r:id="rId26"/>
    <p:sldId id="397" r:id="rId27"/>
    <p:sldId id="398" r:id="rId28"/>
    <p:sldId id="399" r:id="rId29"/>
    <p:sldId id="400" r:id="rId30"/>
    <p:sldId id="401" r:id="rId31"/>
    <p:sldId id="402" r:id="rId32"/>
    <p:sldId id="403" r:id="rId33"/>
    <p:sldId id="404" r:id="rId34"/>
    <p:sldId id="405" r:id="rId35"/>
    <p:sldId id="406" r:id="rId36"/>
    <p:sldId id="40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4660"/>
  </p:normalViewPr>
  <p:slideViewPr>
    <p:cSldViewPr>
      <p:cViewPr varScale="1">
        <p:scale>
          <a:sx n="65" d="100"/>
          <a:sy n="65" d="100"/>
        </p:scale>
        <p:origin x="-140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702B6-3891-424F-8D15-DF5B13B4E067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5E2F-911C-4EDD-BC7C-9653ACB39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EB6-2FAA-4722-85C2-2BE43ADEAA09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A814-1C37-440D-A68D-9BD820129414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5209-7C27-4475-9BAF-8BA60F99BBCC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688-3B96-45F0-80AB-6FEE2E1D56B9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A708-308A-4296-9672-123DE97EE3A5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584B-9564-47FE-B05A-E4E5C1EEF134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E92A-E46E-44AF-BD48-DF0907036BDD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08EC-21F0-40D4-BAE3-A4BC70BB84D4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04874-59B0-4097-B81A-90375AB2816D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C755-BC61-4456-BDF1-74DDB68A2BCE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1D84-9F67-4FCA-BC7D-BB413B99B1EB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9898-D888-492A-839A-A551BE096B20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31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Principles of consolidated financial statements</a:t>
            </a:r>
            <a:endParaRPr lang="en-US" sz="4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 of consolidated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b="1" u="sng" dirty="0" smtClean="0"/>
              <a:t>The concept of group accounts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                            What is a group?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If one company </a:t>
            </a:r>
            <a:r>
              <a:rPr lang="en-US" b="1" dirty="0" smtClean="0"/>
              <a:t>owns more than 50% </a:t>
            </a:r>
            <a:r>
              <a:rPr lang="en-US" dirty="0" smtClean="0"/>
              <a:t>of the ordinary shares of another company: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will usually give the first company </a:t>
            </a:r>
            <a:r>
              <a:rPr lang="en-US" b="1" dirty="0" smtClean="0"/>
              <a:t>‘control’ </a:t>
            </a:r>
            <a:r>
              <a:rPr lang="en-US" dirty="0" smtClean="0"/>
              <a:t>of the second company.</a:t>
            </a:r>
          </a:p>
          <a:p>
            <a:r>
              <a:rPr lang="en-US" dirty="0" smtClean="0"/>
              <a:t>The first company (the parent company, P) has enough </a:t>
            </a:r>
            <a:r>
              <a:rPr lang="en-US" b="1" dirty="0" smtClean="0"/>
              <a:t>voting power to appoint </a:t>
            </a:r>
            <a:r>
              <a:rPr lang="en-US" dirty="0" smtClean="0"/>
              <a:t>all the directors of the second company (the subsidiary company, S).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 of consolidated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              </a:t>
            </a:r>
            <a:r>
              <a:rPr lang="en-US" b="1" u="sng" dirty="0" smtClean="0"/>
              <a:t>Group accounts</a:t>
            </a:r>
          </a:p>
          <a:p>
            <a:pPr>
              <a:buNone/>
            </a:pPr>
            <a:r>
              <a:rPr lang="en-US" dirty="0" smtClean="0"/>
              <a:t>     The key principle undertaking group accounts is the need to reflect the economic substance of the relationship.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 is an individual legal entity.</a:t>
            </a:r>
          </a:p>
          <a:p>
            <a:r>
              <a:rPr lang="en-US" dirty="0" smtClean="0"/>
              <a:t>S is an individual legal entity.</a:t>
            </a:r>
          </a:p>
          <a:p>
            <a:r>
              <a:rPr lang="en-US" dirty="0" smtClean="0"/>
              <a:t>P controls S and therefore they from a </a:t>
            </a:r>
            <a:r>
              <a:rPr lang="en-US" b="1" dirty="0" smtClean="0"/>
              <a:t>single economic entity</a:t>
            </a:r>
            <a:r>
              <a:rPr lang="en-US" dirty="0" smtClean="0"/>
              <a:t>, the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 of consolidated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            </a:t>
            </a:r>
            <a:r>
              <a:rPr lang="en-US" b="1" u="sng" dirty="0" smtClean="0"/>
              <a:t>The single economic unit concept</a:t>
            </a:r>
          </a:p>
          <a:p>
            <a:pPr>
              <a:buNone/>
            </a:pPr>
            <a:r>
              <a:rPr lang="en-US" dirty="0" smtClean="0"/>
              <a:t>    The purpose of consolidated accounts is 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Present financial information </a:t>
            </a:r>
            <a:r>
              <a:rPr lang="en-US" dirty="0" smtClean="0"/>
              <a:t>about a parent undertaking and its subsidiary undertakings </a:t>
            </a:r>
            <a:r>
              <a:rPr lang="en-US" b="1" dirty="0" smtClean="0"/>
              <a:t>as a single economic unit.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Show the </a:t>
            </a:r>
            <a:r>
              <a:rPr lang="en-US" b="1" dirty="0" smtClean="0"/>
              <a:t>economic resources controlled </a:t>
            </a:r>
            <a:r>
              <a:rPr lang="en-US" dirty="0" smtClean="0"/>
              <a:t>by the group.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Show the </a:t>
            </a:r>
            <a:r>
              <a:rPr lang="en-US" b="1" dirty="0" smtClean="0"/>
              <a:t>obligations of the group.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Show the </a:t>
            </a:r>
            <a:r>
              <a:rPr lang="en-US" b="1" dirty="0" smtClean="0"/>
              <a:t>results the group achieves </a:t>
            </a:r>
            <a:r>
              <a:rPr lang="en-US" dirty="0" smtClean="0"/>
              <a:t>with its resources.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IFRS 10 consolidated financial statements</a:t>
            </a:r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IFRS 10 consolidated financial statements uses the following definitions:</a:t>
            </a:r>
          </a:p>
          <a:p>
            <a:endParaRPr lang="en-US" dirty="0" smtClean="0"/>
          </a:p>
          <a:p>
            <a:r>
              <a:rPr lang="en-US" b="1" dirty="0" smtClean="0"/>
              <a:t>Parent: </a:t>
            </a:r>
            <a:r>
              <a:rPr lang="en-US" dirty="0" smtClean="0"/>
              <a:t>an entity that </a:t>
            </a:r>
            <a:r>
              <a:rPr lang="en-US" b="1" dirty="0" smtClean="0"/>
              <a:t>controls</a:t>
            </a:r>
            <a:r>
              <a:rPr lang="en-US" dirty="0" smtClean="0"/>
              <a:t> one or more entities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Subsidiary:</a:t>
            </a:r>
            <a:r>
              <a:rPr lang="en-US" dirty="0" smtClean="0"/>
              <a:t> an entity that is controlled by </a:t>
            </a:r>
            <a:r>
              <a:rPr lang="en-US" b="1" dirty="0" smtClean="0"/>
              <a:t>another entity (known as the parent)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Control of an investee: </a:t>
            </a:r>
            <a:r>
              <a:rPr lang="en-US" dirty="0" smtClean="0"/>
              <a:t>an </a:t>
            </a:r>
            <a:r>
              <a:rPr lang="en-US" b="1" dirty="0" smtClean="0"/>
              <a:t>investor controls an investee </a:t>
            </a:r>
            <a:r>
              <a:rPr lang="en-US" dirty="0" smtClean="0"/>
              <a:t>when the investor is exposed.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IFRS 10 </a:t>
            </a:r>
            <a:r>
              <a:rPr lang="en-US" dirty="0" smtClean="0"/>
              <a:t>outlines the circumstances in which a group is </a:t>
            </a:r>
            <a:r>
              <a:rPr lang="en-US" b="1" dirty="0" smtClean="0"/>
              <a:t>required </a:t>
            </a:r>
            <a:r>
              <a:rPr lang="en-US" dirty="0" smtClean="0"/>
              <a:t>to prepare consolidated financial statements.</a:t>
            </a:r>
          </a:p>
          <a:p>
            <a:r>
              <a:rPr lang="en-US" dirty="0" smtClean="0"/>
              <a:t>Consolidated financial statements </a:t>
            </a:r>
            <a:r>
              <a:rPr lang="en-US" b="1" dirty="0" smtClean="0"/>
              <a:t>should be prepared</a:t>
            </a:r>
            <a:r>
              <a:rPr lang="en-US" dirty="0" smtClean="0"/>
              <a:t> when the parent company has control over the subsidiary (control is usually established based on ownership of more than 50% of voting power).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Control </a:t>
            </a:r>
            <a:r>
              <a:rPr lang="en-US" dirty="0" smtClean="0"/>
              <a:t>is identified by IFRS 10 as the sole basis for consolidation and comprises the following three elements: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Power over the investee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Exposure, or rights, to variable returns from its involvement with the investee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b="1" dirty="0" smtClean="0"/>
              <a:t>ability to use its power </a:t>
            </a:r>
            <a:r>
              <a:rPr lang="en-US" dirty="0" smtClean="0"/>
              <a:t>over the investee to affect the amount of the investor’s returns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Exemption from preparation of group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parent need not present consolidated financial statements if and only if: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1. The </a:t>
            </a:r>
            <a:r>
              <a:rPr lang="en-US" b="1" dirty="0" smtClean="0"/>
              <a:t>parent itself is wholly owned subsidiary </a:t>
            </a:r>
            <a:r>
              <a:rPr lang="en-US" dirty="0" smtClean="0"/>
              <a:t>or a partially-owned subsidiary and its owners, have been informed about, and do not object to, the parent not preparing consolidated financial statements.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Exemption from preparation of group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The parent’s </a:t>
            </a:r>
            <a:r>
              <a:rPr lang="en-US" b="1" dirty="0" smtClean="0"/>
              <a:t>debt or equity instruments </a:t>
            </a:r>
            <a:r>
              <a:rPr lang="en-US" dirty="0" smtClean="0"/>
              <a:t>are not traded in a public market.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The parent did </a:t>
            </a:r>
            <a:r>
              <a:rPr lang="en-US" b="1" dirty="0" smtClean="0"/>
              <a:t>not file its financial statements </a:t>
            </a:r>
            <a:r>
              <a:rPr lang="en-US" dirty="0" smtClean="0"/>
              <a:t>with a </a:t>
            </a:r>
            <a:r>
              <a:rPr lang="en-US" b="1" dirty="0" smtClean="0"/>
              <a:t>securities commission </a:t>
            </a:r>
            <a:r>
              <a:rPr lang="en-US" dirty="0" smtClean="0"/>
              <a:t>or other regulatory </a:t>
            </a:r>
            <a:r>
              <a:rPr lang="en-US" dirty="0" err="1" smtClean="0"/>
              <a:t>organisation</a:t>
            </a:r>
            <a:r>
              <a:rPr lang="en-US" dirty="0" smtClean="0"/>
              <a:t> for the purpose of issuing any class of instruments in a public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wanting to exclude a subsidiary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The directors of a parent company may not wish to consolidate some subsidiaries due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Poor performance </a:t>
            </a:r>
            <a:r>
              <a:rPr lang="en-US" dirty="0" smtClean="0"/>
              <a:t>of the subsidiary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Poor financial position </a:t>
            </a:r>
            <a:r>
              <a:rPr lang="en-US" dirty="0" smtClean="0"/>
              <a:t>of the subsidiary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Differing activities </a:t>
            </a:r>
            <a:r>
              <a:rPr lang="en-US" dirty="0" smtClean="0"/>
              <a:t>of the subsidiary from the rest of the group.</a:t>
            </a:r>
          </a:p>
          <a:p>
            <a:pPr>
              <a:buNone/>
            </a:pPr>
            <a:r>
              <a:rPr lang="en-US" b="1" dirty="0" smtClean="0"/>
              <a:t>These reasons are not permitted according to IFRSs.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Non-coterminous year 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Some companies in the group </a:t>
            </a:r>
            <a:r>
              <a:rPr lang="en-US" b="1" dirty="0" smtClean="0"/>
              <a:t>may have differing accounting dates</a:t>
            </a:r>
            <a:r>
              <a:rPr lang="en-US" dirty="0" smtClean="0"/>
              <a:t>. In practice such companies will often prepare financial statements </a:t>
            </a:r>
            <a:r>
              <a:rPr lang="en-US" b="1" dirty="0" smtClean="0"/>
              <a:t>up to the group accounting </a:t>
            </a:r>
            <a:r>
              <a:rPr lang="en-US" dirty="0" smtClean="0"/>
              <a:t>date for consolidation purposes.</a:t>
            </a:r>
          </a:p>
          <a:p>
            <a:r>
              <a:rPr lang="en-US" dirty="0" smtClean="0"/>
              <a:t>For the purpose of consolidation, </a:t>
            </a:r>
            <a:r>
              <a:rPr lang="en-US" b="1" dirty="0" smtClean="0"/>
              <a:t>IFRS 10 states</a:t>
            </a:r>
            <a:r>
              <a:rPr lang="en-US" dirty="0" smtClean="0"/>
              <a:t> that where the reporting date for a parent is different from that of a subsidiary, </a:t>
            </a:r>
            <a:r>
              <a:rPr lang="en-US" b="1" dirty="0" smtClean="0"/>
              <a:t>the subsidiary should prepare additional financial information </a:t>
            </a:r>
            <a:r>
              <a:rPr lang="en-US" dirty="0" smtClean="0"/>
              <a:t>as of the same date as the financial statements of the parent unless it is impracticable to do so.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Non-coterminous year 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If it is impracticable </a:t>
            </a:r>
            <a:r>
              <a:rPr lang="en-US" dirty="0" smtClean="0"/>
              <a:t>to do so, </a:t>
            </a:r>
            <a:r>
              <a:rPr lang="en-US" b="1" dirty="0" smtClean="0"/>
              <a:t>IFRS 10 allows </a:t>
            </a:r>
            <a:r>
              <a:rPr lang="en-US" dirty="0" smtClean="0"/>
              <a:t>use of subsidiary financial statements made </a:t>
            </a:r>
            <a:r>
              <a:rPr lang="en-US" b="1" dirty="0" smtClean="0"/>
              <a:t>up to a date of not more than three months earlier or later than the parent’s reporting date</a:t>
            </a:r>
            <a:r>
              <a:rPr lang="en-US" dirty="0" smtClean="0"/>
              <a:t>, with due adjustment for significant transactions or other events between the dates.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accounting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If a member of a group uses </a:t>
            </a:r>
            <a:r>
              <a:rPr lang="en-US" b="1" dirty="0" smtClean="0"/>
              <a:t>accounting policies other than those adopted in the consolidated financial statements </a:t>
            </a:r>
            <a:r>
              <a:rPr lang="en-US" dirty="0" smtClean="0"/>
              <a:t>for like transactions and events in similar circumstances, </a:t>
            </a:r>
          </a:p>
          <a:p>
            <a:r>
              <a:rPr lang="en-US" b="1" dirty="0" smtClean="0"/>
              <a:t>Appropriate adjustments are made </a:t>
            </a:r>
            <a:r>
              <a:rPr lang="en-US" dirty="0" smtClean="0"/>
              <a:t>to that group member’s financial statements in preparing the consolidated financial statements to ensure conformity with the group’s accounting policies.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      </a:t>
            </a:r>
            <a:r>
              <a:rPr lang="en-US" sz="6000" b="1" dirty="0" smtClean="0"/>
              <a:t>Related parties</a:t>
            </a:r>
            <a:endParaRPr lang="en-US" sz="6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Two parties are considered to be related if: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One party has the </a:t>
            </a:r>
            <a:r>
              <a:rPr lang="en-US" b="1" dirty="0" smtClean="0"/>
              <a:t>ability to control </a:t>
            </a:r>
            <a:r>
              <a:rPr lang="en-US" dirty="0" smtClean="0"/>
              <a:t>the other party, 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One party has the </a:t>
            </a:r>
            <a:r>
              <a:rPr lang="en-US" b="1" dirty="0" smtClean="0"/>
              <a:t>ability to exercise significant influence </a:t>
            </a:r>
            <a:r>
              <a:rPr lang="en-US" dirty="0" smtClean="0"/>
              <a:t>over the other party, 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parties are </a:t>
            </a:r>
            <a:r>
              <a:rPr lang="en-US" b="1" dirty="0" smtClean="0"/>
              <a:t>under common control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Therefore: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company that is a subsidiary is a related party of its parent company.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2. This means that the financial statements may have been affected by related party transactions.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The types of transaction that may occur between parent and subsidiary (related parties) and their impact on the financial statements of the individual company and group are:</a:t>
            </a:r>
          </a:p>
          <a:p>
            <a:pPr>
              <a:buNone/>
            </a:pPr>
            <a:r>
              <a:rPr lang="en-US" b="1" dirty="0" smtClean="0"/>
              <a:t>Transaction:</a:t>
            </a:r>
            <a:r>
              <a:rPr lang="en-US" dirty="0" smtClean="0"/>
              <a:t>   </a:t>
            </a:r>
          </a:p>
          <a:p>
            <a:r>
              <a:rPr lang="en-US" dirty="0" smtClean="0"/>
              <a:t>Sales and purchases</a:t>
            </a:r>
          </a:p>
          <a:p>
            <a:pPr>
              <a:buNone/>
            </a:pPr>
            <a:r>
              <a:rPr lang="en-US" b="1" dirty="0" smtClean="0"/>
              <a:t>Potential impact:</a:t>
            </a:r>
          </a:p>
          <a:p>
            <a:r>
              <a:rPr lang="en-US" dirty="0" err="1" smtClean="0"/>
              <a:t>Favourable</a:t>
            </a:r>
            <a:r>
              <a:rPr lang="en-US" dirty="0" smtClean="0"/>
              <a:t> prices, affecting profits. Advantageous settlement terms, affecting receivables and payables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Transaction:</a:t>
            </a:r>
          </a:p>
          <a:p>
            <a:r>
              <a:rPr lang="en-US" dirty="0" smtClean="0"/>
              <a:t>Finance</a:t>
            </a:r>
          </a:p>
          <a:p>
            <a:pPr>
              <a:buNone/>
            </a:pPr>
            <a:r>
              <a:rPr lang="en-US" b="1" dirty="0" smtClean="0"/>
              <a:t>Potential impact:</a:t>
            </a:r>
          </a:p>
          <a:p>
            <a:pPr>
              <a:buNone/>
            </a:pPr>
            <a:r>
              <a:rPr lang="en-US" dirty="0" err="1" smtClean="0"/>
              <a:t>Favourable</a:t>
            </a:r>
            <a:r>
              <a:rPr lang="en-US" dirty="0" smtClean="0"/>
              <a:t> rates of interest, affecting profits.</a:t>
            </a:r>
          </a:p>
          <a:p>
            <a:pPr>
              <a:buNone/>
            </a:pPr>
            <a:r>
              <a:rPr lang="en-US" b="1" dirty="0" smtClean="0"/>
              <a:t>Transaction:</a:t>
            </a:r>
          </a:p>
          <a:p>
            <a:r>
              <a:rPr lang="en-US" dirty="0" smtClean="0"/>
              <a:t>Non-current assets</a:t>
            </a:r>
          </a:p>
          <a:p>
            <a:pPr>
              <a:buNone/>
            </a:pPr>
            <a:r>
              <a:rPr lang="en-US" b="1" dirty="0" smtClean="0"/>
              <a:t>Potential impact:</a:t>
            </a:r>
          </a:p>
          <a:p>
            <a:pPr>
              <a:buNone/>
            </a:pPr>
            <a:r>
              <a:rPr lang="en-US" dirty="0" err="1" smtClean="0"/>
              <a:t>Favourable</a:t>
            </a:r>
            <a:r>
              <a:rPr lang="en-US" dirty="0" smtClean="0"/>
              <a:t> terms for cost or financing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parties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Transaction:</a:t>
            </a:r>
          </a:p>
          <a:p>
            <a:r>
              <a:rPr lang="en-US" dirty="0" smtClean="0"/>
              <a:t>Guarantees for loans and overdrafts</a:t>
            </a:r>
          </a:p>
          <a:p>
            <a:pPr>
              <a:buNone/>
            </a:pPr>
            <a:r>
              <a:rPr lang="en-US" b="1" dirty="0" smtClean="0"/>
              <a:t>Potential impact:</a:t>
            </a:r>
          </a:p>
          <a:p>
            <a:r>
              <a:rPr lang="en-US" dirty="0" smtClean="0"/>
              <a:t>Without which they wouldn’t have been granted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Such transactions may or may not be </a:t>
            </a:r>
            <a:r>
              <a:rPr lang="en-US" b="1" dirty="0" smtClean="0"/>
              <a:t>at arm’s length</a:t>
            </a:r>
            <a:r>
              <a:rPr lang="en-US" dirty="0" smtClean="0"/>
              <a:t>. i.e. on </a:t>
            </a:r>
            <a:r>
              <a:rPr lang="en-US" b="1" dirty="0" smtClean="0"/>
              <a:t>normal commercial terms</a:t>
            </a:r>
            <a:r>
              <a:rPr lang="en-US" dirty="0" smtClean="0"/>
              <a:t>. Even where related party transactions are at arm’s length, it is still important to </a:t>
            </a:r>
            <a:r>
              <a:rPr lang="en-US" b="1" dirty="0" err="1" smtClean="0"/>
              <a:t>realise</a:t>
            </a:r>
            <a:r>
              <a:rPr lang="en-US" b="1" dirty="0" smtClean="0"/>
              <a:t> that they are related party transactions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This is because it is </a:t>
            </a:r>
            <a:r>
              <a:rPr lang="en-US" b="1" dirty="0" smtClean="0"/>
              <a:t>quite possible </a:t>
            </a:r>
            <a:r>
              <a:rPr lang="en-US" dirty="0" smtClean="0"/>
              <a:t>that they </a:t>
            </a:r>
            <a:r>
              <a:rPr lang="en-US" b="1" dirty="0" smtClean="0"/>
              <a:t>would not have occurred</a:t>
            </a:r>
            <a:r>
              <a:rPr lang="en-US" dirty="0" smtClean="0"/>
              <a:t> but for the relationship.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The </a:t>
            </a:r>
            <a:r>
              <a:rPr lang="en-US" b="1" dirty="0" smtClean="0"/>
              <a:t>value</a:t>
            </a:r>
            <a:r>
              <a:rPr lang="en-US" dirty="0" smtClean="0"/>
              <a:t> of a company will normally </a:t>
            </a:r>
            <a:r>
              <a:rPr lang="en-US" b="1" dirty="0" smtClean="0"/>
              <a:t>exceed </a:t>
            </a:r>
            <a:r>
              <a:rPr lang="en-US" dirty="0" smtClean="0"/>
              <a:t>the value of its net assets. The difference is goodwill.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This goodwill represents </a:t>
            </a:r>
            <a:r>
              <a:rPr lang="en-US" b="1" dirty="0" smtClean="0"/>
              <a:t>assets not shown </a:t>
            </a:r>
            <a:r>
              <a:rPr lang="en-US" dirty="0" smtClean="0"/>
              <a:t>in the statement of financial position of the </a:t>
            </a:r>
            <a:r>
              <a:rPr lang="en-US" b="1" dirty="0" smtClean="0"/>
              <a:t>acquired company </a:t>
            </a:r>
            <a:r>
              <a:rPr lang="en-US" dirty="0" smtClean="0"/>
              <a:t>such as the reputation of the business.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                            </a:t>
            </a:r>
            <a:r>
              <a:rPr lang="en-US" b="1" u="sng" dirty="0" smtClean="0"/>
              <a:t>Positive goodwill</a:t>
            </a:r>
          </a:p>
          <a:p>
            <a:pPr>
              <a:buNone/>
            </a:pPr>
            <a:endParaRPr lang="en-US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Capitalised</a:t>
            </a:r>
            <a:r>
              <a:rPr lang="en-US" dirty="0" smtClean="0"/>
              <a:t> as an intangible non-current asset.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Tested annually </a:t>
            </a:r>
            <a:r>
              <a:rPr lang="en-US" dirty="0" smtClean="0"/>
              <a:t>for possible impairments.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Amortisation</a:t>
            </a:r>
            <a:r>
              <a:rPr lang="en-US" dirty="0" smtClean="0"/>
              <a:t> of goodwill is not permitted by the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</a:t>
            </a:r>
            <a:r>
              <a:rPr lang="en-US" b="1" u="sng" dirty="0" smtClean="0"/>
              <a:t>Impairment of positive goodwill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   If goodwill is considered to have been </a:t>
            </a:r>
            <a:r>
              <a:rPr lang="en-US" b="1" dirty="0" smtClean="0"/>
              <a:t>impaired during the post-</a:t>
            </a:r>
            <a:r>
              <a:rPr lang="en-US" b="1" dirty="0" err="1" smtClean="0"/>
              <a:t>acquistion</a:t>
            </a:r>
            <a:r>
              <a:rPr lang="en-US" b="1" dirty="0" smtClean="0"/>
              <a:t> </a:t>
            </a:r>
            <a:r>
              <a:rPr lang="en-US" dirty="0" smtClean="0"/>
              <a:t>period it must be reflected in the group financial statements.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                          </a:t>
            </a:r>
            <a:r>
              <a:rPr lang="en-US" b="1" u="sng" dirty="0" smtClean="0"/>
              <a:t>Negative goodwill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Arises where the </a:t>
            </a:r>
            <a:r>
              <a:rPr lang="en-US" b="1" dirty="0" smtClean="0"/>
              <a:t>cost of the investment is less </a:t>
            </a:r>
            <a:r>
              <a:rPr lang="en-US" dirty="0" smtClean="0"/>
              <a:t>than the value of net assets purchased.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IFRS 3 does not refer </a:t>
            </a:r>
            <a:r>
              <a:rPr lang="en-US" dirty="0" smtClean="0"/>
              <a:t>to this as negative goodwill (instead it is referred to as a bargain purchase), however this is the commonly used term.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goodwill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 </a:t>
            </a:r>
            <a:r>
              <a:rPr lang="en-US" b="1" u="sng" dirty="0" smtClean="0"/>
              <a:t>Negative goodwill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Most likely reason for this to arise is a </a:t>
            </a:r>
            <a:r>
              <a:rPr lang="en-US" b="1" dirty="0" smtClean="0"/>
              <a:t>misstatement of the fair values </a:t>
            </a:r>
            <a:r>
              <a:rPr lang="en-US" dirty="0" smtClean="0"/>
              <a:t>of assets and liabilities and accordingly the standard requires that the calculation is reviewed.</a:t>
            </a:r>
          </a:p>
          <a:p>
            <a:endParaRPr lang="en-US" dirty="0" smtClean="0"/>
          </a:p>
          <a:p>
            <a:r>
              <a:rPr lang="en-US" dirty="0" smtClean="0"/>
              <a:t>After such a review, any negative goodwill remaining is credited directly to the income statement.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 and post acquisition reserves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</a:t>
            </a:r>
            <a:r>
              <a:rPr lang="en-US" b="1" u="sng" dirty="0" smtClean="0"/>
              <a:t>Pre-</a:t>
            </a:r>
            <a:r>
              <a:rPr lang="en-US" b="1" u="sng" dirty="0" err="1" smtClean="0"/>
              <a:t>acquistion</a:t>
            </a:r>
            <a:r>
              <a:rPr lang="en-US" b="1" u="sng" dirty="0" smtClean="0"/>
              <a:t> profits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Pre-</a:t>
            </a:r>
            <a:r>
              <a:rPr lang="en-US" dirty="0" err="1" smtClean="0"/>
              <a:t>acquistion</a:t>
            </a:r>
            <a:r>
              <a:rPr lang="en-US" dirty="0" smtClean="0"/>
              <a:t> profits are the reserves which </a:t>
            </a:r>
            <a:r>
              <a:rPr lang="en-US" b="1" dirty="0" smtClean="0"/>
              <a:t>exist</a:t>
            </a:r>
            <a:r>
              <a:rPr lang="en-US" dirty="0" smtClean="0"/>
              <a:t> in a subsidiary company at the date </a:t>
            </a:r>
            <a:r>
              <a:rPr lang="en-US" b="1" dirty="0" smtClean="0"/>
              <a:t>when it is acquired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They are </a:t>
            </a:r>
            <a:r>
              <a:rPr lang="en-US" b="1" dirty="0" err="1" smtClean="0"/>
              <a:t>capitalised</a:t>
            </a:r>
            <a:r>
              <a:rPr lang="en-US" b="1" dirty="0" smtClean="0"/>
              <a:t> </a:t>
            </a:r>
            <a:r>
              <a:rPr lang="en-US" dirty="0" smtClean="0"/>
              <a:t>at the date of acquisition by including them in the goodwill calculation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 and post acquisition reserves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</a:t>
            </a:r>
            <a:r>
              <a:rPr lang="en-US" b="1" u="sng" dirty="0" smtClean="0"/>
              <a:t>Post-</a:t>
            </a:r>
            <a:r>
              <a:rPr lang="en-US" b="1" u="sng" dirty="0" err="1" smtClean="0"/>
              <a:t>acquistion</a:t>
            </a:r>
            <a:r>
              <a:rPr lang="en-US" b="1" u="sng" dirty="0" smtClean="0"/>
              <a:t> profits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    Post </a:t>
            </a:r>
            <a:r>
              <a:rPr lang="en-US" dirty="0" err="1" smtClean="0"/>
              <a:t>acquistion</a:t>
            </a:r>
            <a:r>
              <a:rPr lang="en-US" dirty="0" smtClean="0"/>
              <a:t> profits are profits made and </a:t>
            </a:r>
            <a:r>
              <a:rPr lang="en-US" b="1" dirty="0" smtClean="0"/>
              <a:t>included in the retained earnings </a:t>
            </a:r>
            <a:r>
              <a:rPr lang="en-US" dirty="0" smtClean="0"/>
              <a:t>of the subsidiary company following acquisition.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They are included in group retained earnings.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reserves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When looking at the reserves of subsidiary at the year end, e.g. revaluation reserve, a distinction must be made between: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Those reserves </a:t>
            </a:r>
            <a:r>
              <a:rPr lang="en-US" dirty="0" smtClean="0"/>
              <a:t>of </a:t>
            </a:r>
            <a:r>
              <a:rPr lang="en-US" b="1" dirty="0" smtClean="0"/>
              <a:t>S</a:t>
            </a:r>
            <a:r>
              <a:rPr lang="en-US" dirty="0" smtClean="0"/>
              <a:t> which existed at the date of acquisition by </a:t>
            </a:r>
            <a:r>
              <a:rPr lang="en-US" b="1" dirty="0" smtClean="0"/>
              <a:t>P</a:t>
            </a:r>
            <a:r>
              <a:rPr lang="en-US" dirty="0" smtClean="0"/>
              <a:t> (pre-acquisition reserves) and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b="1" dirty="0" smtClean="0"/>
              <a:t>increase in the reserves </a:t>
            </a:r>
            <a:r>
              <a:rPr lang="en-US" dirty="0" smtClean="0"/>
              <a:t>of </a:t>
            </a:r>
            <a:r>
              <a:rPr lang="en-US" b="1" dirty="0" smtClean="0"/>
              <a:t>S</a:t>
            </a:r>
            <a:r>
              <a:rPr lang="en-US" dirty="0" smtClean="0"/>
              <a:t> which arose after acquisition by </a:t>
            </a:r>
            <a:r>
              <a:rPr lang="en-US" b="1" dirty="0" smtClean="0"/>
              <a:t>P</a:t>
            </a:r>
            <a:r>
              <a:rPr lang="en-US" dirty="0" smtClean="0"/>
              <a:t> (post-acquisition reserves)\</a:t>
            </a:r>
          </a:p>
          <a:p>
            <a:pPr marL="514350" indent="-514350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As with retained earnings, only </a:t>
            </a:r>
            <a:r>
              <a:rPr lang="en-US" b="1" dirty="0" smtClean="0"/>
              <a:t>the group share </a:t>
            </a:r>
            <a:r>
              <a:rPr lang="en-US" dirty="0" smtClean="0"/>
              <a:t>of post-acquisition reserves of </a:t>
            </a:r>
            <a:r>
              <a:rPr lang="en-US" b="1" dirty="0" smtClean="0"/>
              <a:t>S</a:t>
            </a:r>
            <a:r>
              <a:rPr lang="en-US" dirty="0" smtClean="0"/>
              <a:t> is included in the group statement of financial position.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Non-controlling interests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What is a non-controlling interest?</a:t>
            </a:r>
          </a:p>
          <a:p>
            <a:endParaRPr lang="en-US" dirty="0" smtClean="0"/>
          </a:p>
          <a:p>
            <a:r>
              <a:rPr lang="en-US" dirty="0" smtClean="0"/>
              <a:t>In some situations a </a:t>
            </a:r>
            <a:r>
              <a:rPr lang="en-US" b="1" dirty="0" smtClean="0"/>
              <a:t>parent may not own all </a:t>
            </a:r>
            <a:r>
              <a:rPr lang="en-US" dirty="0" smtClean="0"/>
              <a:t>of the shares in the subsidiary, e.g. if P owns only 80% of the ordinary shares of S, there is a non-controlling interest of 20%.</a:t>
            </a:r>
          </a:p>
          <a:p>
            <a:r>
              <a:rPr lang="en-US" dirty="0" smtClean="0"/>
              <a:t>Note, however, that P still controls 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Accounting treatment of non-controlling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As P controls 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In the consolidated statement of financial position, include all of the net assets of S (to show control)</a:t>
            </a:r>
          </a:p>
          <a:p>
            <a:endParaRPr lang="en-US" dirty="0" smtClean="0"/>
          </a:p>
          <a:p>
            <a:r>
              <a:rPr lang="en-US" dirty="0" smtClean="0"/>
              <a:t>‘</a:t>
            </a:r>
            <a:r>
              <a:rPr lang="en-US" b="1" dirty="0" smtClean="0"/>
              <a:t>Give back’ </a:t>
            </a:r>
            <a:r>
              <a:rPr lang="en-US" dirty="0" smtClean="0"/>
              <a:t>the net assets of S which belongs to the non-controlling interest within the equity section of the consolidated statement of financial position.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Intra-group trading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P and S may well trade with each other leading to the following potential problem areas: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Current accounts between P and 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Loans held by one company in the other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Dividends and loan interest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Unrealised</a:t>
            </a:r>
            <a:r>
              <a:rPr lang="en-US" dirty="0" smtClean="0"/>
              <a:t> profits on sales of stock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Unrealised</a:t>
            </a:r>
            <a:r>
              <a:rPr lang="en-US" dirty="0" smtClean="0"/>
              <a:t> profits on sales of non-current assets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Intra-group trading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These are amounts owing within the group rather than outside the group therefore they </a:t>
            </a:r>
            <a:r>
              <a:rPr lang="en-US" b="1" dirty="0" smtClean="0"/>
              <a:t>need to adjust </a:t>
            </a:r>
            <a:r>
              <a:rPr lang="en-US" dirty="0" smtClean="0"/>
              <a:t>and </a:t>
            </a:r>
            <a:r>
              <a:rPr lang="en-US" b="1" dirty="0" smtClean="0"/>
              <a:t>must not appear </a:t>
            </a:r>
            <a:r>
              <a:rPr lang="en-US" dirty="0" smtClean="0"/>
              <a:t>in the consolidated statement of financial position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b="1" u="sng" dirty="0" smtClean="0"/>
              <a:t>Definition of associate</a:t>
            </a:r>
          </a:p>
          <a:p>
            <a:pPr>
              <a:buNone/>
            </a:pPr>
            <a:r>
              <a:rPr lang="en-US" dirty="0" smtClean="0"/>
              <a:t>    IAS 28 defines an associate as: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 entity over which the </a:t>
            </a:r>
            <a:r>
              <a:rPr lang="en-US" b="1" dirty="0" smtClean="0"/>
              <a:t>investor has significant influence </a:t>
            </a:r>
            <a:r>
              <a:rPr lang="en-US" dirty="0" smtClean="0"/>
              <a:t>and that is neither a subsidiary nor an interest in joint venture.</a:t>
            </a:r>
          </a:p>
          <a:p>
            <a:endParaRPr lang="en-US" dirty="0" smtClean="0"/>
          </a:p>
          <a:p>
            <a:r>
              <a:rPr lang="en-US" b="1" dirty="0" smtClean="0"/>
              <a:t>Significant influence </a:t>
            </a:r>
            <a:r>
              <a:rPr lang="en-US" dirty="0" smtClean="0"/>
              <a:t>is the power to participate in the financial and operating policy decisions of the investee but is not control or joint control over those policies.</a:t>
            </a:r>
          </a:p>
          <a:p>
            <a:r>
              <a:rPr lang="en-US" dirty="0" smtClean="0"/>
              <a:t>Significant influence is assumed with a shareholding of </a:t>
            </a:r>
            <a:r>
              <a:rPr lang="en-US" b="1" dirty="0" smtClean="0"/>
              <a:t>20% to 50%.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Accounting for associates according to IAS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The equity method </a:t>
            </a:r>
            <a:r>
              <a:rPr lang="en-US" dirty="0" smtClean="0"/>
              <a:t>of accounting is normally used to account for associates in the consolidated financial statements.</a:t>
            </a:r>
          </a:p>
          <a:p>
            <a:pPr>
              <a:buNone/>
            </a:pPr>
            <a:r>
              <a:rPr lang="en-US" dirty="0" smtClean="0"/>
              <a:t>The equity </a:t>
            </a:r>
            <a:r>
              <a:rPr lang="en-US" b="1" dirty="0" smtClean="0"/>
              <a:t>method should not be used </a:t>
            </a:r>
            <a:r>
              <a:rPr lang="en-US" dirty="0" smtClean="0"/>
              <a:t>if: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investment is </a:t>
            </a:r>
            <a:r>
              <a:rPr lang="en-US" b="1" dirty="0" smtClean="0"/>
              <a:t>classified as held for sale </a:t>
            </a:r>
            <a:r>
              <a:rPr lang="en-US" dirty="0" smtClean="0"/>
              <a:t>in accordance with IFRS 5 OR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parent is exempted </a:t>
            </a:r>
            <a:r>
              <a:rPr lang="en-US" dirty="0" smtClean="0"/>
              <a:t>from having to prepare consolidated accounts on the grounds that it is itself a wholly or partially, owned subsidiary of another company IFRS 10.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value and the associate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If the fair value of the associate’s net assets at acquisition are </a:t>
            </a:r>
            <a:r>
              <a:rPr lang="en-US" b="1" dirty="0" smtClean="0"/>
              <a:t>materially different from their book value </a:t>
            </a:r>
            <a:r>
              <a:rPr lang="en-US" dirty="0" smtClean="0"/>
              <a:t>the net assets </a:t>
            </a:r>
            <a:r>
              <a:rPr lang="en-US" b="1" dirty="0" smtClean="0"/>
              <a:t>should be adjusted </a:t>
            </a:r>
            <a:r>
              <a:rPr lang="en-US" dirty="0" smtClean="0"/>
              <a:t>in the same way as for a subsidiary.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1786</Words>
  <Application>Microsoft Office PowerPoint</Application>
  <PresentationFormat>On-screen Show (4:3)</PresentationFormat>
  <Paragraphs>234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Revise lecture 31</vt:lpstr>
      <vt:lpstr>Slide 2</vt:lpstr>
      <vt:lpstr>Principles of consolidated financial statements</vt:lpstr>
      <vt:lpstr>Principles of consolidated financial statements</vt:lpstr>
      <vt:lpstr>Principles of consolidated financial statements</vt:lpstr>
      <vt:lpstr>Slide 6</vt:lpstr>
      <vt:lpstr>IFRS 10</vt:lpstr>
      <vt:lpstr>IFRS 10</vt:lpstr>
      <vt:lpstr>IFRS 10</vt:lpstr>
      <vt:lpstr>Exemption from preparation of group financial statements</vt:lpstr>
      <vt:lpstr>Exemption from preparation of group financial statements</vt:lpstr>
      <vt:lpstr>Reasons for wanting to exclude a subsidiary</vt:lpstr>
      <vt:lpstr>Non-coterminous year ends</vt:lpstr>
      <vt:lpstr>Non-coterminous year ends</vt:lpstr>
      <vt:lpstr>Uniform accounting policies</vt:lpstr>
      <vt:lpstr>Slide 16</vt:lpstr>
      <vt:lpstr>Related parties</vt:lpstr>
      <vt:lpstr>Related parties</vt:lpstr>
      <vt:lpstr>Related parties</vt:lpstr>
      <vt:lpstr>Related parties</vt:lpstr>
      <vt:lpstr>Related parties</vt:lpstr>
      <vt:lpstr>Treatment of goodwill</vt:lpstr>
      <vt:lpstr>Treatment of goodwill</vt:lpstr>
      <vt:lpstr>Treatment of goodwill</vt:lpstr>
      <vt:lpstr>Treatment of goodwill</vt:lpstr>
      <vt:lpstr>Treatment of goodwill</vt:lpstr>
      <vt:lpstr>Pre- and post acquisition reserves</vt:lpstr>
      <vt:lpstr>Pre- and post acquisition reserves</vt:lpstr>
      <vt:lpstr>Group reserves</vt:lpstr>
      <vt:lpstr>Non-controlling interests</vt:lpstr>
      <vt:lpstr>Accounting treatment of non-controlling interest</vt:lpstr>
      <vt:lpstr>Intra-group trading</vt:lpstr>
      <vt:lpstr>Intra-group trading</vt:lpstr>
      <vt:lpstr>Associate</vt:lpstr>
      <vt:lpstr>Accounting for associates according to IAS 28</vt:lpstr>
      <vt:lpstr>Fair value and the associate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Administrator</cp:lastModifiedBy>
  <cp:revision>94</cp:revision>
  <dcterms:created xsi:type="dcterms:W3CDTF">2013-07-14T15:29:58Z</dcterms:created>
  <dcterms:modified xsi:type="dcterms:W3CDTF">2013-07-19T07:25:16Z</dcterms:modified>
</cp:coreProperties>
</file>