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45" r:id="rId3"/>
    <p:sldId id="348" r:id="rId4"/>
    <p:sldId id="358" r:id="rId5"/>
    <p:sldId id="359" r:id="rId6"/>
    <p:sldId id="360" r:id="rId7"/>
    <p:sldId id="361" r:id="rId8"/>
    <p:sldId id="362" r:id="rId9"/>
    <p:sldId id="363" r:id="rId10"/>
    <p:sldId id="364" r:id="rId11"/>
    <p:sldId id="365" r:id="rId12"/>
    <p:sldId id="366" r:id="rId13"/>
    <p:sldId id="367" r:id="rId14"/>
    <p:sldId id="368" r:id="rId15"/>
    <p:sldId id="369" r:id="rId16"/>
    <p:sldId id="370" r:id="rId17"/>
    <p:sldId id="371" r:id="rId18"/>
    <p:sldId id="372" r:id="rId19"/>
    <p:sldId id="373" r:id="rId20"/>
    <p:sldId id="374" r:id="rId21"/>
    <p:sldId id="375" r:id="rId22"/>
    <p:sldId id="376" r:id="rId23"/>
    <p:sldId id="377" r:id="rId24"/>
    <p:sldId id="378" r:id="rId25"/>
    <p:sldId id="379" r:id="rId26"/>
    <p:sldId id="380" r:id="rId27"/>
    <p:sldId id="381" r:id="rId28"/>
    <p:sldId id="382" r:id="rId29"/>
    <p:sldId id="383" r:id="rId30"/>
    <p:sldId id="384" r:id="rId31"/>
    <p:sldId id="385" r:id="rId32"/>
    <p:sldId id="38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9" autoAdjust="0"/>
    <p:restoredTop sz="94660"/>
  </p:normalViewPr>
  <p:slideViewPr>
    <p:cSldViewPr>
      <p:cViewPr varScale="1">
        <p:scale>
          <a:sx n="65" d="100"/>
          <a:sy n="65" d="100"/>
        </p:scale>
        <p:origin x="-140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702B6-3891-424F-8D15-DF5B13B4E067}" type="datetimeFigureOut">
              <a:rPr lang="en-US" smtClean="0"/>
              <a:pPr/>
              <a:t>7/19/2013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825E2F-911C-4EDD-BC7C-9653ACB39A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EB6-2FAA-4722-85C2-2BE43ADEAA09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EA814-1C37-440D-A68D-9BD820129414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5209-7C27-4475-9BAF-8BA60F99BBCC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02688-3B96-45F0-80AB-6FEE2E1D56B9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0A708-308A-4296-9672-123DE97EE3A5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A584B-9564-47FE-B05A-E4E5C1EEF134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8E92A-E46E-44AF-BD48-DF0907036BDD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608EC-21F0-40D4-BAE3-A4BC70BB84D4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04874-59B0-4097-B81A-90375AB2816D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7C755-BC61-4456-BDF1-74DDB68A2BCE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71D84-9F67-4FCA-BC7D-BB413B99B1EB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F9898-D888-492A-839A-A551BE096B20}" type="datetime1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36041-9518-4B10-9AF4-285602E54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30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6000" dirty="0" smtClean="0"/>
              <a:t>Statement of cash flows – IAS 7</a:t>
            </a:r>
            <a:endParaRPr lang="en-US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Statement of cash flows – IAS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Although </a:t>
            </a:r>
            <a:r>
              <a:rPr lang="en-US" b="1" dirty="0" smtClean="0"/>
              <a:t>IAS 7 does not prescribe a format </a:t>
            </a:r>
            <a:r>
              <a:rPr lang="en-US" dirty="0" smtClean="0"/>
              <a:t>for statements of cash flows, it does require the cash flows to be classified into: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Operating activities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Investing activities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Financing activities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Adjustments to profit before 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                            </a:t>
            </a:r>
            <a:r>
              <a:rPr lang="en-US" b="1" u="sng" dirty="0" smtClean="0"/>
              <a:t>Depreciation</a:t>
            </a:r>
          </a:p>
          <a:p>
            <a:pPr>
              <a:buNone/>
            </a:pPr>
            <a:endParaRPr lang="en-US" b="1" u="sng" dirty="0" smtClean="0"/>
          </a:p>
          <a:p>
            <a:pPr>
              <a:buNone/>
            </a:pPr>
            <a:r>
              <a:rPr lang="en-US" dirty="0" smtClean="0"/>
              <a:t>     Depreciation is </a:t>
            </a:r>
            <a:r>
              <a:rPr lang="en-US" b="1" dirty="0" smtClean="0"/>
              <a:t>not a cash flow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Capital expenditure will be recorded under ‘investing activities’ at the time of the cash outflow.</a:t>
            </a:r>
          </a:p>
          <a:p>
            <a:r>
              <a:rPr lang="en-US" dirty="0" smtClean="0"/>
              <a:t>Depreciation has to be </a:t>
            </a:r>
            <a:r>
              <a:rPr lang="en-US" b="1" dirty="0" smtClean="0"/>
              <a:t>added back </a:t>
            </a:r>
            <a:r>
              <a:rPr lang="en-US" dirty="0" smtClean="0"/>
              <a:t>to reported profit in deriving cash from operating activities.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Adjustments to profit before 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</a:t>
            </a:r>
            <a:r>
              <a:rPr lang="en-US" b="1" u="sng" dirty="0" smtClean="0"/>
              <a:t>Profit / loss on disposal on non-current asset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When a non-current asset is disposed of:</a:t>
            </a:r>
          </a:p>
          <a:p>
            <a:endParaRPr lang="en-US" dirty="0" smtClean="0"/>
          </a:p>
          <a:p>
            <a:r>
              <a:rPr lang="en-US" dirty="0" smtClean="0"/>
              <a:t>The cash inflow from sale is recorded under ‘investing activities’</a:t>
            </a:r>
          </a:p>
          <a:p>
            <a:r>
              <a:rPr lang="en-US" dirty="0" smtClean="0"/>
              <a:t>A </a:t>
            </a:r>
            <a:r>
              <a:rPr lang="en-US" b="1" dirty="0" smtClean="0"/>
              <a:t>loss on disposal </a:t>
            </a:r>
            <a:r>
              <a:rPr lang="en-US" dirty="0" smtClean="0"/>
              <a:t>is added to profit in deriving cash from operating activities.</a:t>
            </a:r>
          </a:p>
          <a:p>
            <a:r>
              <a:rPr lang="en-US" dirty="0" smtClean="0"/>
              <a:t>Similarly, a </a:t>
            </a:r>
            <a:r>
              <a:rPr lang="en-US" b="1" dirty="0" smtClean="0"/>
              <a:t>profit on disposal </a:t>
            </a:r>
            <a:r>
              <a:rPr lang="en-US" dirty="0" smtClean="0"/>
              <a:t>is deducted from profit.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Adjustments to profit before 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</a:t>
            </a:r>
            <a:r>
              <a:rPr lang="en-US" b="1" u="sng" dirty="0" smtClean="0"/>
              <a:t>Change in receivables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An </a:t>
            </a:r>
            <a:r>
              <a:rPr lang="en-US" b="1" dirty="0" smtClean="0"/>
              <a:t>increase in receivables </a:t>
            </a:r>
            <a:r>
              <a:rPr lang="en-US" dirty="0" smtClean="0"/>
              <a:t>is a </a:t>
            </a:r>
            <a:r>
              <a:rPr lang="en-US" b="1" dirty="0" smtClean="0"/>
              <a:t>deduction</a:t>
            </a:r>
            <a:r>
              <a:rPr lang="en-US" dirty="0" smtClean="0"/>
              <a:t> from profit in deriving cash from operating activities.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Similarly, a </a:t>
            </a:r>
            <a:r>
              <a:rPr lang="en-US" b="1" dirty="0" smtClean="0"/>
              <a:t>decrease in receivables </a:t>
            </a:r>
            <a:r>
              <a:rPr lang="en-US" dirty="0" smtClean="0"/>
              <a:t>is an </a:t>
            </a:r>
            <a:r>
              <a:rPr lang="en-US" b="1" dirty="0" smtClean="0"/>
              <a:t>addition</a:t>
            </a:r>
            <a:r>
              <a:rPr lang="en-US" dirty="0" smtClean="0"/>
              <a:t> to profit.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Adjustments to profit before 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</a:t>
            </a:r>
            <a:r>
              <a:rPr lang="en-US" b="1" u="sng" dirty="0" smtClean="0"/>
              <a:t>Change in inventory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 </a:t>
            </a:r>
            <a:r>
              <a:rPr lang="en-US" b="1" dirty="0" smtClean="0"/>
              <a:t>increase in inventory </a:t>
            </a:r>
            <a:r>
              <a:rPr lang="en-US" dirty="0" smtClean="0"/>
              <a:t>is a </a:t>
            </a:r>
            <a:r>
              <a:rPr lang="en-US" b="1" dirty="0" smtClean="0"/>
              <a:t>deduction</a:t>
            </a:r>
            <a:r>
              <a:rPr lang="en-US" dirty="0" smtClean="0"/>
              <a:t> from profit in deriving cash from operating activities.</a:t>
            </a:r>
          </a:p>
          <a:p>
            <a:endParaRPr lang="en-US" dirty="0" smtClean="0"/>
          </a:p>
          <a:p>
            <a:r>
              <a:rPr lang="en-US" dirty="0" smtClean="0"/>
              <a:t>Similarly, a </a:t>
            </a:r>
            <a:r>
              <a:rPr lang="en-US" b="1" dirty="0" smtClean="0"/>
              <a:t>decrease in inventory </a:t>
            </a:r>
            <a:r>
              <a:rPr lang="en-US" dirty="0" smtClean="0"/>
              <a:t>is an </a:t>
            </a:r>
            <a:r>
              <a:rPr lang="en-US" b="1" dirty="0" smtClean="0"/>
              <a:t>addition</a:t>
            </a:r>
            <a:r>
              <a:rPr lang="en-US" dirty="0" smtClean="0"/>
              <a:t> to profit.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Adjustments to profit before 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   </a:t>
            </a:r>
            <a:r>
              <a:rPr lang="en-US" b="1" u="sng" dirty="0" smtClean="0"/>
              <a:t>Change in payables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An </a:t>
            </a:r>
            <a:r>
              <a:rPr lang="en-US" b="1" dirty="0" smtClean="0"/>
              <a:t>increase in payables </a:t>
            </a:r>
            <a:r>
              <a:rPr lang="en-US" dirty="0" smtClean="0"/>
              <a:t>is an </a:t>
            </a:r>
            <a:r>
              <a:rPr lang="en-US" b="1" dirty="0" smtClean="0"/>
              <a:t>addition</a:t>
            </a:r>
            <a:r>
              <a:rPr lang="en-US" dirty="0" smtClean="0"/>
              <a:t> to profit in deriving cash from operating activities.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Similarly, a </a:t>
            </a:r>
            <a:r>
              <a:rPr lang="en-US" b="1" dirty="0" smtClean="0"/>
              <a:t>decrease in payables </a:t>
            </a:r>
            <a:r>
              <a:rPr lang="en-US" dirty="0" smtClean="0"/>
              <a:t>is a </a:t>
            </a:r>
            <a:r>
              <a:rPr lang="en-US" b="1" dirty="0" smtClean="0"/>
              <a:t>deduction</a:t>
            </a:r>
            <a:r>
              <a:rPr lang="en-US" dirty="0" smtClean="0"/>
              <a:t> from profit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Adjustments to profit before 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        </a:t>
            </a:r>
            <a:r>
              <a:rPr lang="en-US" b="1" u="sng" dirty="0" smtClean="0"/>
              <a:t>Interest paid and income taxes paid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The final adjustments to find cash flow from operating activities are:</a:t>
            </a:r>
          </a:p>
          <a:p>
            <a:endParaRPr lang="en-US" dirty="0" smtClean="0"/>
          </a:p>
          <a:p>
            <a:r>
              <a:rPr lang="en-US" dirty="0" smtClean="0"/>
              <a:t>Deduct </a:t>
            </a:r>
            <a:r>
              <a:rPr lang="en-US" b="1" dirty="0" smtClean="0"/>
              <a:t>interest</a:t>
            </a:r>
            <a:r>
              <a:rPr lang="en-US" dirty="0" smtClean="0"/>
              <a:t> paid</a:t>
            </a:r>
          </a:p>
          <a:p>
            <a:r>
              <a:rPr lang="en-US" dirty="0" smtClean="0"/>
              <a:t>Deduct interest element of </a:t>
            </a:r>
            <a:r>
              <a:rPr lang="en-US" b="1" dirty="0" smtClean="0"/>
              <a:t>finance lease </a:t>
            </a:r>
            <a:r>
              <a:rPr lang="en-US" dirty="0" smtClean="0"/>
              <a:t>payments</a:t>
            </a:r>
          </a:p>
          <a:p>
            <a:r>
              <a:rPr lang="en-US" dirty="0" smtClean="0"/>
              <a:t>Deduct </a:t>
            </a:r>
            <a:r>
              <a:rPr lang="en-US" b="1" dirty="0" smtClean="0"/>
              <a:t>income taxes </a:t>
            </a:r>
            <a:r>
              <a:rPr lang="en-US" dirty="0" smtClean="0"/>
              <a:t>paid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u="sng" dirty="0" smtClean="0"/>
              <a:t>Investing cash flows include</a:t>
            </a:r>
            <a:r>
              <a:rPr lang="en-US" dirty="0" smtClean="0"/>
              <a:t>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Cash paid for property, plant and equipment and other non-current assets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Cash received on the sale of property, plant and equipment and other non-current assets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Cash paid for investments in or loans to other entities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Dividends received on investments.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Financing cash flows comprise receipts or repayments of principal from or to external providers of financing including:</a:t>
            </a:r>
          </a:p>
          <a:p>
            <a:endParaRPr lang="en-US" dirty="0" smtClean="0"/>
          </a:p>
          <a:p>
            <a:r>
              <a:rPr lang="en-US" b="1" dirty="0" smtClean="0"/>
              <a:t>Receipts</a:t>
            </a:r>
            <a:r>
              <a:rPr lang="en-US" dirty="0" smtClean="0"/>
              <a:t> from </a:t>
            </a:r>
            <a:r>
              <a:rPr lang="en-US" b="1" dirty="0" smtClean="0"/>
              <a:t>issuing shares </a:t>
            </a:r>
            <a:r>
              <a:rPr lang="en-US" dirty="0" smtClean="0"/>
              <a:t>or other equity instruments.</a:t>
            </a:r>
          </a:p>
          <a:p>
            <a:r>
              <a:rPr lang="en-US" b="1" dirty="0" smtClean="0"/>
              <a:t>Repayments</a:t>
            </a:r>
            <a:r>
              <a:rPr lang="en-US" dirty="0" smtClean="0"/>
              <a:t> of amounts </a:t>
            </a:r>
            <a:r>
              <a:rPr lang="en-US" b="1" dirty="0" smtClean="0"/>
              <a:t>borrowed</a:t>
            </a:r>
            <a:r>
              <a:rPr lang="en-US" dirty="0" smtClean="0"/>
              <a:t> (other than overdrafts)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The capital element of finance </a:t>
            </a:r>
            <a:r>
              <a:rPr lang="en-US" b="1" dirty="0" smtClean="0"/>
              <a:t>lease rental payments. </a:t>
            </a:r>
          </a:p>
          <a:p>
            <a:endParaRPr lang="en-US" dirty="0" smtClean="0"/>
          </a:p>
          <a:p>
            <a:r>
              <a:rPr lang="en-US" b="1" dirty="0" smtClean="0"/>
              <a:t>Receipts</a:t>
            </a:r>
            <a:r>
              <a:rPr lang="en-US" dirty="0" smtClean="0"/>
              <a:t> from issuing </a:t>
            </a:r>
            <a:r>
              <a:rPr lang="en-US" b="1" dirty="0" smtClean="0"/>
              <a:t>debentures</a:t>
            </a:r>
            <a:r>
              <a:rPr lang="en-US" dirty="0" smtClean="0"/>
              <a:t>, </a:t>
            </a:r>
            <a:r>
              <a:rPr lang="en-US" b="1" dirty="0" smtClean="0"/>
              <a:t>loans,</a:t>
            </a:r>
            <a:r>
              <a:rPr lang="en-US" dirty="0" smtClean="0"/>
              <a:t> notes and </a:t>
            </a:r>
            <a:r>
              <a:rPr lang="en-US" b="1" dirty="0" smtClean="0"/>
              <a:t>bond</a:t>
            </a:r>
            <a:r>
              <a:rPr lang="en-US" dirty="0" smtClean="0"/>
              <a:t>s and from other long-term and short-term borrowings (other than overdraft, which are normally included in cash and cash equivalents).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of the statement of cash 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It may </a:t>
            </a:r>
            <a:r>
              <a:rPr lang="en-US" b="1" dirty="0" smtClean="0"/>
              <a:t>assist users of financial statements </a:t>
            </a:r>
            <a:r>
              <a:rPr lang="en-US" dirty="0" smtClean="0"/>
              <a:t>in making </a:t>
            </a:r>
            <a:r>
              <a:rPr lang="en-US" b="1" dirty="0" err="1" smtClean="0"/>
              <a:t>judgements</a:t>
            </a:r>
            <a:r>
              <a:rPr lang="en-US" dirty="0" smtClean="0"/>
              <a:t> on the amount, timing and degree of certainty of future cash flows.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It gives an </a:t>
            </a:r>
            <a:r>
              <a:rPr lang="en-US" b="1" dirty="0" smtClean="0"/>
              <a:t>indication of the relationship </a:t>
            </a:r>
            <a:r>
              <a:rPr lang="en-US" dirty="0" smtClean="0"/>
              <a:t>between </a:t>
            </a:r>
            <a:r>
              <a:rPr lang="en-US" b="1" dirty="0" smtClean="0"/>
              <a:t>profitability</a:t>
            </a:r>
            <a:r>
              <a:rPr lang="en-US" dirty="0" smtClean="0"/>
              <a:t> and </a:t>
            </a:r>
            <a:r>
              <a:rPr lang="en-US" b="1" dirty="0" smtClean="0"/>
              <a:t>cash generating </a:t>
            </a:r>
            <a:r>
              <a:rPr lang="en-US" dirty="0" smtClean="0"/>
              <a:t>ability and thus of the quality of the profit earned.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of the statement of cash 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Analysts and other users of FS often, formally or informally, </a:t>
            </a:r>
            <a:r>
              <a:rPr lang="en-US" b="1" dirty="0" smtClean="0"/>
              <a:t>develop models to assess </a:t>
            </a:r>
            <a:r>
              <a:rPr lang="en-US" dirty="0" smtClean="0"/>
              <a:t>and c</a:t>
            </a:r>
            <a:r>
              <a:rPr lang="en-US" b="1" dirty="0" smtClean="0"/>
              <a:t>ompare</a:t>
            </a:r>
            <a:r>
              <a:rPr lang="en-US" dirty="0" smtClean="0"/>
              <a:t> the present value of the future cash flow of entities. Historical cash flow information could be useful to check the accuracy of past assessments.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of the statement of cash 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statement of cash flows in conjunction with a statement of financial position </a:t>
            </a:r>
            <a:r>
              <a:rPr lang="en-US" b="1" dirty="0" smtClean="0"/>
              <a:t>provides information on liquidity, viability and adaptability. </a:t>
            </a:r>
          </a:p>
          <a:p>
            <a:endParaRPr lang="en-US" dirty="0" smtClean="0"/>
          </a:p>
          <a:p>
            <a:r>
              <a:rPr lang="en-US" dirty="0" smtClean="0"/>
              <a:t>Cash flows </a:t>
            </a:r>
            <a:r>
              <a:rPr lang="en-US" b="1" dirty="0" smtClean="0"/>
              <a:t>cannot be manipulated easily </a:t>
            </a:r>
            <a:r>
              <a:rPr lang="en-US" dirty="0" smtClean="0"/>
              <a:t>and are not affected by </a:t>
            </a:r>
            <a:r>
              <a:rPr lang="en-US" dirty="0" err="1" smtClean="0"/>
              <a:t>judgement</a:t>
            </a:r>
            <a:r>
              <a:rPr lang="en-US" dirty="0" smtClean="0"/>
              <a:t> or by accounting policies.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Interpretation of statements of cash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statement of cash flows </a:t>
            </a:r>
            <a:r>
              <a:rPr lang="en-US" b="1" dirty="0" smtClean="0"/>
              <a:t>should be reviewed </a:t>
            </a:r>
            <a:r>
              <a:rPr lang="en-US" dirty="0" smtClean="0"/>
              <a:t>after preparation. In particular, cash flows in the following areas should be reviewed: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Cash generation from trading operations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Dividends and interest payments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Capital expenditure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Financial investment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Management of financing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Net cash flow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Limitations of the statement of cash 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Statements of cash flows are </a:t>
            </a:r>
            <a:r>
              <a:rPr lang="en-US" b="1" dirty="0" smtClean="0"/>
              <a:t>based on historical information </a:t>
            </a:r>
            <a:r>
              <a:rPr lang="en-US" dirty="0" smtClean="0"/>
              <a:t>and therefore do not provide complete information for assessing future cash flows.</a:t>
            </a:r>
          </a:p>
          <a:p>
            <a:endParaRPr lang="en-US" dirty="0" smtClean="0"/>
          </a:p>
          <a:p>
            <a:r>
              <a:rPr lang="en-US" dirty="0" smtClean="0"/>
              <a:t>There is some </a:t>
            </a:r>
            <a:r>
              <a:rPr lang="en-US" b="1" dirty="0" smtClean="0"/>
              <a:t>scope for manipulation </a:t>
            </a:r>
            <a:r>
              <a:rPr lang="en-US" dirty="0" smtClean="0"/>
              <a:t>of cash flows, e.g. a business may delay paying suppliers until after the year end.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Limitations of the statement of cash flows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Cash flow is necessary for </a:t>
            </a:r>
            <a:r>
              <a:rPr lang="en-US" b="1" dirty="0" smtClean="0"/>
              <a:t>survival</a:t>
            </a:r>
            <a:r>
              <a:rPr lang="en-US" dirty="0" smtClean="0"/>
              <a:t> in the short-term, but in order to survive in the long-term a business must be in profitable.</a:t>
            </a:r>
          </a:p>
          <a:p>
            <a:pPr>
              <a:buNone/>
            </a:pPr>
            <a:r>
              <a:rPr lang="en-US" dirty="0" smtClean="0"/>
              <a:t>    A huge cash balance is not a sign of good management if the cash could be invested elsewhere to generate profit.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800" b="1" dirty="0" smtClean="0"/>
              <a:t>Principles of consolidated financial statements</a:t>
            </a:r>
            <a:endParaRPr lang="en-US" sz="4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Principles of consolidated financial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                       </a:t>
            </a:r>
            <a:r>
              <a:rPr lang="en-US" b="1" u="sng" dirty="0" smtClean="0"/>
              <a:t>The concept of group accounts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                                     What is a group?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If one company </a:t>
            </a:r>
            <a:r>
              <a:rPr lang="en-US" b="1" dirty="0" smtClean="0"/>
              <a:t>owns more than 50% </a:t>
            </a:r>
            <a:r>
              <a:rPr lang="en-US" dirty="0" smtClean="0"/>
              <a:t>of the ordinary shares of another company: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This will usually give the first company </a:t>
            </a:r>
            <a:r>
              <a:rPr lang="en-US" b="1" dirty="0" smtClean="0"/>
              <a:t>‘control’ </a:t>
            </a:r>
            <a:r>
              <a:rPr lang="en-US" dirty="0" smtClean="0"/>
              <a:t>of the second company.</a:t>
            </a:r>
          </a:p>
          <a:p>
            <a:r>
              <a:rPr lang="en-US" dirty="0" smtClean="0"/>
              <a:t>The first company (the parent company, P) has enough </a:t>
            </a:r>
            <a:r>
              <a:rPr lang="en-US" b="1" dirty="0" smtClean="0"/>
              <a:t>voting power to appoint </a:t>
            </a:r>
            <a:r>
              <a:rPr lang="en-US" dirty="0" smtClean="0"/>
              <a:t>all the directors of the second company (the subsidiary company, S).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Principles of consolidated financial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                                          </a:t>
            </a:r>
            <a:r>
              <a:rPr lang="en-US" b="1" u="sng" dirty="0" smtClean="0"/>
              <a:t>Group accounts</a:t>
            </a:r>
          </a:p>
          <a:p>
            <a:pPr>
              <a:buNone/>
            </a:pPr>
            <a:r>
              <a:rPr lang="en-US" dirty="0" smtClean="0"/>
              <a:t>     The key principle undertaking group accounts is the need to reflect the economic substance of the relationship.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 is an individual legal entity.</a:t>
            </a:r>
          </a:p>
          <a:p>
            <a:r>
              <a:rPr lang="en-US" dirty="0" smtClean="0"/>
              <a:t>S is an individual legal entity.</a:t>
            </a:r>
          </a:p>
          <a:p>
            <a:r>
              <a:rPr lang="en-US" dirty="0" smtClean="0"/>
              <a:t>P controls S and therefore they from a </a:t>
            </a:r>
            <a:r>
              <a:rPr lang="en-US" b="1" dirty="0" smtClean="0"/>
              <a:t>single economic entity</a:t>
            </a:r>
            <a:r>
              <a:rPr lang="en-US" dirty="0" smtClean="0"/>
              <a:t>, the group.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Principles of consolidated financial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                 </a:t>
            </a:r>
            <a:r>
              <a:rPr lang="en-US" b="1" u="sng" dirty="0" smtClean="0"/>
              <a:t>The single economic unit concept</a:t>
            </a:r>
          </a:p>
          <a:p>
            <a:pPr>
              <a:buNone/>
            </a:pPr>
            <a:r>
              <a:rPr lang="en-US" dirty="0" smtClean="0"/>
              <a:t>    The purpose of consolidated accounts is to: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Present financial information </a:t>
            </a:r>
            <a:r>
              <a:rPr lang="en-US" dirty="0" smtClean="0"/>
              <a:t>about a parent undertaking and its subsidiary undertakings </a:t>
            </a:r>
            <a:r>
              <a:rPr lang="en-US" b="1" dirty="0" smtClean="0"/>
              <a:t>as a single economic unit.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Show the </a:t>
            </a:r>
            <a:r>
              <a:rPr lang="en-US" b="1" dirty="0" smtClean="0"/>
              <a:t>economic resources controlled </a:t>
            </a:r>
            <a:r>
              <a:rPr lang="en-US" dirty="0" smtClean="0"/>
              <a:t>by the group.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Show the </a:t>
            </a:r>
            <a:r>
              <a:rPr lang="en-US" b="1" dirty="0" smtClean="0"/>
              <a:t>obligations of the group.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Show the </a:t>
            </a:r>
            <a:r>
              <a:rPr lang="en-US" b="1" dirty="0" smtClean="0"/>
              <a:t>results the group achieves </a:t>
            </a:r>
            <a:r>
              <a:rPr lang="en-US" dirty="0" smtClean="0"/>
              <a:t>with its resources.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400" b="1" dirty="0" smtClean="0"/>
              <a:t>IFRS 10 consolidated financial statements</a:t>
            </a:r>
            <a:endParaRPr lang="en-US" sz="4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IFRS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    IFRS 10 consolidated financial statements uses the following definitions:</a:t>
            </a:r>
          </a:p>
          <a:p>
            <a:endParaRPr lang="en-US" dirty="0" smtClean="0"/>
          </a:p>
          <a:p>
            <a:r>
              <a:rPr lang="en-US" b="1" dirty="0" smtClean="0"/>
              <a:t>Parent: </a:t>
            </a:r>
            <a:r>
              <a:rPr lang="en-US" dirty="0" smtClean="0"/>
              <a:t>an entity that </a:t>
            </a:r>
            <a:r>
              <a:rPr lang="en-US" b="1" dirty="0" smtClean="0"/>
              <a:t>controls</a:t>
            </a:r>
            <a:r>
              <a:rPr lang="en-US" dirty="0" smtClean="0"/>
              <a:t> one or more entities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Subsidiary:</a:t>
            </a:r>
            <a:r>
              <a:rPr lang="en-US" dirty="0" smtClean="0"/>
              <a:t> an entity that is controlled by </a:t>
            </a:r>
            <a:r>
              <a:rPr lang="en-US" b="1" dirty="0" smtClean="0"/>
              <a:t>another entity (known as the parent)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Control of an investee: </a:t>
            </a:r>
            <a:r>
              <a:rPr lang="en-US" dirty="0" smtClean="0"/>
              <a:t>an </a:t>
            </a:r>
            <a:r>
              <a:rPr lang="en-US" b="1" dirty="0" smtClean="0"/>
              <a:t>investor controls an investee </a:t>
            </a:r>
            <a:r>
              <a:rPr lang="en-US" dirty="0" smtClean="0"/>
              <a:t>when the investor is exposed.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IFRS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IFRS 10 </a:t>
            </a:r>
            <a:r>
              <a:rPr lang="en-US" dirty="0" smtClean="0"/>
              <a:t>outlines the circumstances in which a group is </a:t>
            </a:r>
            <a:r>
              <a:rPr lang="en-US" b="1" dirty="0" smtClean="0"/>
              <a:t>required </a:t>
            </a:r>
            <a:r>
              <a:rPr lang="en-US" dirty="0" smtClean="0"/>
              <a:t>to prepare consolidated financial statements.</a:t>
            </a:r>
          </a:p>
          <a:p>
            <a:r>
              <a:rPr lang="en-US" dirty="0" smtClean="0"/>
              <a:t>Consolidated financial statements </a:t>
            </a:r>
            <a:r>
              <a:rPr lang="en-US" b="1" dirty="0" smtClean="0"/>
              <a:t>should be prepared</a:t>
            </a:r>
            <a:r>
              <a:rPr lang="en-US" dirty="0" smtClean="0"/>
              <a:t> when the parent company has control over the subsidiary (control is usually established based on ownership of more than 50% of voting power).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IFRS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Control </a:t>
            </a:r>
            <a:r>
              <a:rPr lang="en-US" dirty="0" smtClean="0"/>
              <a:t>is identified by IFRS 10 as the sole basis for consolidation and comprises the following three elements: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Power over the investee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Exposure, or rights, to variable returns from its involvement with the investee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b="1" dirty="0" smtClean="0"/>
              <a:t>ability to use its power </a:t>
            </a:r>
            <a:r>
              <a:rPr lang="en-US" dirty="0" smtClean="0"/>
              <a:t>over the investee to affect the amount of the investor’s returns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Exemption from preparation of group financial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parent need not present consolidated financial statements if and only if: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1. The </a:t>
            </a:r>
            <a:r>
              <a:rPr lang="en-US" b="1" dirty="0" smtClean="0"/>
              <a:t>parent itself is wholly owned subsidiary </a:t>
            </a:r>
            <a:r>
              <a:rPr lang="en-US" dirty="0" smtClean="0"/>
              <a:t>or a partially-owned subsidiary and its owners, have been informed about, and do not object to, the parent not preparing consolidated financial statements.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Exemption from preparation of group financial statements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2. The parent’s </a:t>
            </a:r>
            <a:r>
              <a:rPr lang="en-US" b="1" dirty="0" smtClean="0"/>
              <a:t>debt or equity instruments </a:t>
            </a:r>
            <a:r>
              <a:rPr lang="en-US" dirty="0" smtClean="0"/>
              <a:t>are not traded in a public market.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3. The parent did </a:t>
            </a:r>
            <a:r>
              <a:rPr lang="en-US" b="1" dirty="0" smtClean="0"/>
              <a:t>not file its financial statements </a:t>
            </a:r>
            <a:r>
              <a:rPr lang="en-US" dirty="0" smtClean="0"/>
              <a:t>with a </a:t>
            </a:r>
            <a:r>
              <a:rPr lang="en-US" b="1" dirty="0" smtClean="0"/>
              <a:t>securities commission </a:t>
            </a:r>
            <a:r>
              <a:rPr lang="en-US" dirty="0" smtClean="0"/>
              <a:t>or other regulatory </a:t>
            </a:r>
            <a:r>
              <a:rPr lang="en-US" dirty="0" err="1" smtClean="0"/>
              <a:t>organisation</a:t>
            </a:r>
            <a:r>
              <a:rPr lang="en-US" dirty="0" smtClean="0"/>
              <a:t> for the purpose of issuing any class of instruments in a public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Reasons for wanting to exclude a subsidiary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The directors of a parent company may not wish to consolidate some subsidiaries due to: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Poor performance </a:t>
            </a:r>
            <a:r>
              <a:rPr lang="en-US" dirty="0" smtClean="0"/>
              <a:t>of the subsidiary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Poor financial position </a:t>
            </a:r>
            <a:r>
              <a:rPr lang="en-US" dirty="0" smtClean="0"/>
              <a:t>of the subsidiary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Differing activities </a:t>
            </a:r>
            <a:r>
              <a:rPr lang="en-US" dirty="0" smtClean="0"/>
              <a:t>of the subsidiary from the rest of the group.</a:t>
            </a:r>
          </a:p>
          <a:p>
            <a:pPr>
              <a:buNone/>
            </a:pPr>
            <a:r>
              <a:rPr lang="en-US" b="1" dirty="0" smtClean="0"/>
              <a:t>These reasons are not permitted according to IFRSs.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Non-coterminous year 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Some companies in the group </a:t>
            </a:r>
            <a:r>
              <a:rPr lang="en-US" b="1" dirty="0" smtClean="0"/>
              <a:t>may have differing accounting dates</a:t>
            </a:r>
            <a:r>
              <a:rPr lang="en-US" dirty="0" smtClean="0"/>
              <a:t>. In practice such companies will often prepare financial statements </a:t>
            </a:r>
            <a:r>
              <a:rPr lang="en-US" b="1" dirty="0" smtClean="0"/>
              <a:t>up to the group accounting </a:t>
            </a:r>
            <a:r>
              <a:rPr lang="en-US" dirty="0" smtClean="0"/>
              <a:t>date for consolidation purposes.</a:t>
            </a:r>
          </a:p>
          <a:p>
            <a:r>
              <a:rPr lang="en-US" dirty="0" smtClean="0"/>
              <a:t>For the purpose of consolidation, </a:t>
            </a:r>
            <a:r>
              <a:rPr lang="en-US" b="1" dirty="0" smtClean="0"/>
              <a:t>IFRS 10 states</a:t>
            </a:r>
            <a:r>
              <a:rPr lang="en-US" dirty="0" smtClean="0"/>
              <a:t> that where the reporting date for a parent is different from that of a subsidiary, </a:t>
            </a:r>
            <a:r>
              <a:rPr lang="en-US" b="1" dirty="0" smtClean="0"/>
              <a:t>the subsidiary should prepare additional financial information </a:t>
            </a:r>
            <a:r>
              <a:rPr lang="en-US" dirty="0" smtClean="0"/>
              <a:t>as of the same date as the financial statements of the parent unless it is impracticable to do so.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Non-coterminous year 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If it is impracticable </a:t>
            </a:r>
            <a:r>
              <a:rPr lang="en-US" dirty="0" smtClean="0"/>
              <a:t>to do so, </a:t>
            </a:r>
            <a:r>
              <a:rPr lang="en-US" b="1" dirty="0" smtClean="0"/>
              <a:t>IFRS 10 allows </a:t>
            </a:r>
            <a:r>
              <a:rPr lang="en-US" dirty="0" smtClean="0"/>
              <a:t>use of subsidiary financial statements made </a:t>
            </a:r>
            <a:r>
              <a:rPr lang="en-US" b="1" dirty="0" smtClean="0"/>
              <a:t>up to a date of not more than three months earlier or later than the parent’s reporting date</a:t>
            </a:r>
            <a:r>
              <a:rPr lang="en-US" dirty="0" smtClean="0"/>
              <a:t>, with due adjustment for significant transactions or other events between the dates.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Uniform accounting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If a member of a group uses </a:t>
            </a:r>
            <a:r>
              <a:rPr lang="en-US" b="1" dirty="0" smtClean="0"/>
              <a:t>accounting policies other than those adopted in the consolidated financial statements </a:t>
            </a:r>
            <a:r>
              <a:rPr lang="en-US" dirty="0" smtClean="0"/>
              <a:t>for like transactions and events in similar circumstances, </a:t>
            </a:r>
          </a:p>
          <a:p>
            <a:r>
              <a:rPr lang="en-US" b="1" dirty="0" smtClean="0"/>
              <a:t>Appropriate adjustments are made </a:t>
            </a:r>
            <a:r>
              <a:rPr lang="en-US" dirty="0" smtClean="0"/>
              <a:t>to that group member’s financial statements in preparing the consolidated financial statements to ensure conformity with the group’s accounting policies.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6041-9518-4B10-9AF4-285602E5464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1508</Words>
  <Application>Microsoft Office PowerPoint</Application>
  <PresentationFormat>On-screen Show (4:3)</PresentationFormat>
  <Paragraphs>203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Revise lecture 30</vt:lpstr>
      <vt:lpstr>Slide 2</vt:lpstr>
      <vt:lpstr>Statement of cash flows – IAS 7</vt:lpstr>
      <vt:lpstr>Adjustments to profit before tax</vt:lpstr>
      <vt:lpstr>Adjustments to profit before tax</vt:lpstr>
      <vt:lpstr>Adjustments to profit before tax</vt:lpstr>
      <vt:lpstr>Adjustments to profit before tax</vt:lpstr>
      <vt:lpstr>Adjustments to profit before tax</vt:lpstr>
      <vt:lpstr>Adjustments to profit before tax</vt:lpstr>
      <vt:lpstr>Investing activities</vt:lpstr>
      <vt:lpstr>Financing activities</vt:lpstr>
      <vt:lpstr>Financing activities</vt:lpstr>
      <vt:lpstr>Advantages of the statement of cash flows</vt:lpstr>
      <vt:lpstr>Advantages of the statement of cash flows</vt:lpstr>
      <vt:lpstr>Advantages of the statement of cash flows</vt:lpstr>
      <vt:lpstr>Interpretation of statements of cash flow</vt:lpstr>
      <vt:lpstr>Limitations of the statement of cash flows</vt:lpstr>
      <vt:lpstr>Limitations of the statement of cash flows</vt:lpstr>
      <vt:lpstr>Slide 19</vt:lpstr>
      <vt:lpstr>Principles of consolidated financial statements</vt:lpstr>
      <vt:lpstr>Principles of consolidated financial statements</vt:lpstr>
      <vt:lpstr>Principles of consolidated financial statements</vt:lpstr>
      <vt:lpstr>Slide 23</vt:lpstr>
      <vt:lpstr>IFRS 10</vt:lpstr>
      <vt:lpstr>IFRS 10</vt:lpstr>
      <vt:lpstr>IFRS 10</vt:lpstr>
      <vt:lpstr>Exemption from preparation of group financial statements</vt:lpstr>
      <vt:lpstr>Exemption from preparation of group financial statements</vt:lpstr>
      <vt:lpstr>Reasons for wanting to exclude a subsidiary</vt:lpstr>
      <vt:lpstr>Non-coterminous year ends</vt:lpstr>
      <vt:lpstr>Non-coterminous year ends</vt:lpstr>
      <vt:lpstr>Uniform accounting policies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CCCF10</dc:creator>
  <cp:lastModifiedBy>Administrator</cp:lastModifiedBy>
  <cp:revision>80</cp:revision>
  <dcterms:created xsi:type="dcterms:W3CDTF">2013-07-14T15:29:58Z</dcterms:created>
  <dcterms:modified xsi:type="dcterms:W3CDTF">2013-07-19T06:07:26Z</dcterms:modified>
</cp:coreProperties>
</file>