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45" r:id="rId3"/>
    <p:sldId id="346" r:id="rId4"/>
    <p:sldId id="347" r:id="rId5"/>
    <p:sldId id="348" r:id="rId6"/>
    <p:sldId id="349" r:id="rId7"/>
    <p:sldId id="350" r:id="rId8"/>
    <p:sldId id="351" r:id="rId9"/>
    <p:sldId id="352" r:id="rId10"/>
    <p:sldId id="353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4" autoAdjust="0"/>
    <p:restoredTop sz="94660"/>
  </p:normalViewPr>
  <p:slideViewPr>
    <p:cSldViewPr>
      <p:cViewPr varScale="1">
        <p:scale>
          <a:sx n="65" d="100"/>
          <a:sy n="65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702B6-3891-424F-8D15-DF5B13B4E067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5E2F-911C-4EDD-BC7C-9653ACB39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EB6-2FAA-4722-85C2-2BE43ADEAA09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A814-1C37-440D-A68D-9BD820129414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5209-7C27-4475-9BAF-8BA60F99BBCC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688-3B96-45F0-80AB-6FEE2E1D56B9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A708-308A-4296-9672-123DE97EE3A5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584B-9564-47FE-B05A-E4E5C1EEF134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8E92A-E46E-44AF-BD48-DF0907036BDD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08EC-21F0-40D4-BAE3-A4BC70BB84D4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04874-59B0-4097-B81A-90375AB2816D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C755-BC61-4456-BDF1-74DDB68A2BCE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1D84-9F67-4FCA-BC7D-BB413B99B1EB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F9898-D888-492A-839A-A551BE096B20}" type="datetime1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29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6000" dirty="0" smtClean="0"/>
              <a:t>Statement of cash flows – IAS 7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</a:t>
            </a:r>
            <a:r>
              <a:rPr lang="en-US" b="1" u="sng" dirty="0" smtClean="0"/>
              <a:t>Objective of the statement of cash flows IAS 7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 ensure that all entities </a:t>
            </a:r>
            <a:r>
              <a:rPr lang="en-US" b="1" dirty="0" smtClean="0"/>
              <a:t>provide information </a:t>
            </a:r>
            <a:r>
              <a:rPr lang="en-US" dirty="0" smtClean="0"/>
              <a:t>about the </a:t>
            </a:r>
            <a:r>
              <a:rPr lang="en-US" b="1" dirty="0" smtClean="0"/>
              <a:t>historical changes </a:t>
            </a:r>
            <a:r>
              <a:rPr lang="en-US" dirty="0" smtClean="0"/>
              <a:t>in cash and cash equivalents by means of a statement of cash flows.</a:t>
            </a:r>
          </a:p>
          <a:p>
            <a:r>
              <a:rPr lang="en-US" dirty="0" smtClean="0"/>
              <a:t>To </a:t>
            </a:r>
            <a:r>
              <a:rPr lang="en-US" b="1" dirty="0" smtClean="0"/>
              <a:t>classify</a:t>
            </a:r>
            <a:r>
              <a:rPr lang="en-US" dirty="0" smtClean="0"/>
              <a:t> cash flows (i.e. inflows and outflows of cash and cash equivalents) during the period between those arising from </a:t>
            </a:r>
            <a:r>
              <a:rPr lang="en-US" b="1" dirty="0" smtClean="0"/>
              <a:t>operating</a:t>
            </a:r>
            <a:r>
              <a:rPr lang="en-US" dirty="0" smtClean="0"/>
              <a:t>, </a:t>
            </a:r>
            <a:r>
              <a:rPr lang="en-US" b="1" dirty="0" smtClean="0"/>
              <a:t>investing</a:t>
            </a:r>
            <a:r>
              <a:rPr lang="en-US" dirty="0" smtClean="0"/>
              <a:t> and </a:t>
            </a:r>
            <a:r>
              <a:rPr lang="en-US" b="1" dirty="0" smtClean="0"/>
              <a:t>financing</a:t>
            </a:r>
            <a:r>
              <a:rPr lang="en-US" dirty="0" smtClean="0"/>
              <a:t> activities.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 </a:t>
            </a:r>
            <a:r>
              <a:rPr lang="en-US" b="1" u="sng" dirty="0" smtClean="0"/>
              <a:t>Usefulness of cash flow</a:t>
            </a:r>
          </a:p>
          <a:p>
            <a:r>
              <a:rPr lang="en-US" dirty="0" smtClean="0"/>
              <a:t>Users of financial statements need information on the </a:t>
            </a:r>
            <a:r>
              <a:rPr lang="en-US" b="1" dirty="0" smtClean="0"/>
              <a:t>liquidity</a:t>
            </a:r>
            <a:r>
              <a:rPr lang="en-US" dirty="0" smtClean="0"/>
              <a:t>, </a:t>
            </a:r>
            <a:r>
              <a:rPr lang="en-US" b="1" dirty="0" smtClean="0"/>
              <a:t>viability</a:t>
            </a:r>
            <a:r>
              <a:rPr lang="en-US" dirty="0" smtClean="0"/>
              <a:t> and </a:t>
            </a:r>
            <a:r>
              <a:rPr lang="en-US" b="1" dirty="0" smtClean="0"/>
              <a:t>financial adaptability</a:t>
            </a:r>
            <a:r>
              <a:rPr lang="en-US" dirty="0" smtClean="0"/>
              <a:t> of entities. Deriving this information involves the user making assessments of the future cash flows of the entity. </a:t>
            </a:r>
          </a:p>
          <a:p>
            <a:r>
              <a:rPr lang="en-US" dirty="0" smtClean="0"/>
              <a:t>Future cash flows are regarded (in financial management theory and increasingly in practice in large companies) as the </a:t>
            </a:r>
            <a:r>
              <a:rPr lang="en-US" b="1" dirty="0" smtClean="0"/>
              <a:t>prime determinant </a:t>
            </a:r>
            <a:r>
              <a:rPr lang="en-US" dirty="0" smtClean="0"/>
              <a:t>of the </a:t>
            </a:r>
            <a:r>
              <a:rPr lang="en-US" b="1" dirty="0" smtClean="0"/>
              <a:t>worth of a business.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Although </a:t>
            </a:r>
            <a:r>
              <a:rPr lang="en-US" b="1" dirty="0" smtClean="0"/>
              <a:t>IAS 7 does not prescribe a format </a:t>
            </a:r>
            <a:r>
              <a:rPr lang="en-US" dirty="0" smtClean="0"/>
              <a:t>for statements of cash flows, it does require the cash flows to be classified into: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Operating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Investing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Financing activities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classification may require a particular </a:t>
            </a:r>
            <a:r>
              <a:rPr lang="en-US" b="1" dirty="0" smtClean="0"/>
              <a:t>transaction to be shown partly </a:t>
            </a:r>
            <a:r>
              <a:rPr lang="en-US" dirty="0" smtClean="0"/>
              <a:t>under one heading and partly under another.</a:t>
            </a:r>
          </a:p>
          <a:p>
            <a:r>
              <a:rPr lang="en-US" dirty="0" smtClean="0"/>
              <a:t>For example, when the cash repayment of a loan includes both interest and capital, the interest might be shown as an operating activity and the capital element as a financing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objective of the standard headings </a:t>
            </a:r>
            <a:r>
              <a:rPr lang="en-US" dirty="0" smtClean="0"/>
              <a:t>is to ensure that cash flows are </a:t>
            </a:r>
            <a:r>
              <a:rPr lang="en-US" b="1" dirty="0" smtClean="0"/>
              <a:t>reported</a:t>
            </a:r>
            <a:r>
              <a:rPr lang="en-US" dirty="0" smtClean="0"/>
              <a:t> in a form that highlights the significant components of cash flow and </a:t>
            </a:r>
            <a:r>
              <a:rPr lang="en-US" b="1" dirty="0" smtClean="0"/>
              <a:t>facilitates comparison </a:t>
            </a:r>
            <a:r>
              <a:rPr lang="en-US" dirty="0" smtClean="0"/>
              <a:t>of the cash flow performance of different businesses.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reason why the statement of cash flow was considered necessary is that </a:t>
            </a:r>
            <a:r>
              <a:rPr lang="en-US" b="1" dirty="0" smtClean="0"/>
              <a:t>final profit </a:t>
            </a:r>
            <a:r>
              <a:rPr lang="en-US" dirty="0" smtClean="0"/>
              <a:t>figures are relatively </a:t>
            </a:r>
            <a:r>
              <a:rPr lang="en-US" b="1" dirty="0" smtClean="0"/>
              <a:t>easy to manipulate</a:t>
            </a:r>
            <a:r>
              <a:rPr lang="en-US" dirty="0" smtClean="0"/>
              <a:t>. There are many items in an income statement </a:t>
            </a:r>
            <a:r>
              <a:rPr lang="en-US" b="1" dirty="0" smtClean="0"/>
              <a:t>involving </a:t>
            </a:r>
            <a:r>
              <a:rPr lang="en-US" b="1" dirty="0" err="1" smtClean="0"/>
              <a:t>judgement</a:t>
            </a:r>
            <a:r>
              <a:rPr lang="en-US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Inventory valuation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Depreciation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Allowance for receivables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just"/>
            <a:r>
              <a:rPr lang="en-US" dirty="0" smtClean="0"/>
              <a:t>This makes it </a:t>
            </a:r>
            <a:r>
              <a:rPr lang="en-US" b="1" dirty="0" smtClean="0"/>
              <a:t>difficult to interpret </a:t>
            </a:r>
            <a:r>
              <a:rPr lang="en-US" dirty="0" smtClean="0"/>
              <a:t>a company’s results with confidence. A statement of cash flows showing merely </a:t>
            </a:r>
            <a:r>
              <a:rPr lang="en-US" b="1" dirty="0" smtClean="0"/>
              <a:t>inflows and outflows </a:t>
            </a:r>
            <a:r>
              <a:rPr lang="en-US" dirty="0" smtClean="0"/>
              <a:t>of cash is </a:t>
            </a:r>
            <a:r>
              <a:rPr lang="en-US" b="1" dirty="0" smtClean="0"/>
              <a:t>easier to understand</a:t>
            </a:r>
            <a:r>
              <a:rPr lang="en-US" dirty="0" smtClean="0"/>
              <a:t> and more difficult to manipulate.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                             </a:t>
            </a:r>
            <a:r>
              <a:rPr lang="en-US" b="1" u="sng" dirty="0" smtClean="0"/>
              <a:t>Definitions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b="1" dirty="0" smtClean="0"/>
              <a:t>Cash: </a:t>
            </a:r>
            <a:r>
              <a:rPr lang="en-US" dirty="0" smtClean="0"/>
              <a:t>cash on hand (including overdrafts) and on demand deposits.</a:t>
            </a:r>
          </a:p>
          <a:p>
            <a:endParaRPr lang="en-US" dirty="0" smtClean="0"/>
          </a:p>
          <a:p>
            <a:r>
              <a:rPr lang="en-US" b="1" dirty="0" smtClean="0"/>
              <a:t>Cash equivalents: </a:t>
            </a:r>
            <a:r>
              <a:rPr lang="en-US" dirty="0" smtClean="0"/>
              <a:t>short-term, highly liquid investments that are readily convertible into known amounts of cash and are subject to an insignificant risk of changes in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          </a:t>
            </a:r>
            <a:r>
              <a:rPr lang="en-US" b="1" u="sng" dirty="0" smtClean="0"/>
              <a:t>Depreciation</a:t>
            </a:r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dirty="0" smtClean="0"/>
              <a:t>     Depreciation is </a:t>
            </a:r>
            <a:r>
              <a:rPr lang="en-US" b="1" dirty="0" smtClean="0"/>
              <a:t>not a cash flow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Capital expenditure will be recorded under ‘investing activities’ at the time of the cash outflow.</a:t>
            </a:r>
          </a:p>
          <a:p>
            <a:r>
              <a:rPr lang="en-US" dirty="0" smtClean="0"/>
              <a:t>Depreciation has to be </a:t>
            </a:r>
            <a:r>
              <a:rPr lang="en-US" b="1" dirty="0" smtClean="0"/>
              <a:t>added back </a:t>
            </a:r>
            <a:r>
              <a:rPr lang="en-US" dirty="0" smtClean="0"/>
              <a:t>to reported profit in deriving cash from operating activities.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</a:t>
            </a:r>
            <a:r>
              <a:rPr lang="en-US" b="1" u="sng" dirty="0" smtClean="0"/>
              <a:t>Profit / loss on disposal on non-current asset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When a non-current asset is disposed of:</a:t>
            </a:r>
          </a:p>
          <a:p>
            <a:endParaRPr lang="en-US" dirty="0" smtClean="0"/>
          </a:p>
          <a:p>
            <a:r>
              <a:rPr lang="en-US" dirty="0" smtClean="0"/>
              <a:t>The cash inflow from sale is recorded under ‘investing activities’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loss on disposal </a:t>
            </a:r>
            <a:r>
              <a:rPr lang="en-US" dirty="0" smtClean="0"/>
              <a:t>is added to profit in deriving cash from operating activities.</a:t>
            </a:r>
          </a:p>
          <a:p>
            <a:r>
              <a:rPr lang="en-US" dirty="0" smtClean="0"/>
              <a:t>Similarly, a </a:t>
            </a:r>
            <a:r>
              <a:rPr lang="en-US" b="1" dirty="0" smtClean="0"/>
              <a:t>profit on disposal </a:t>
            </a:r>
            <a:r>
              <a:rPr lang="en-US" dirty="0" smtClean="0"/>
              <a:t>is deducted from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</a:t>
            </a:r>
            <a:r>
              <a:rPr lang="en-US" b="1" u="sng" dirty="0" smtClean="0"/>
              <a:t>Change in receivables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An </a:t>
            </a:r>
            <a:r>
              <a:rPr lang="en-US" b="1" dirty="0" smtClean="0"/>
              <a:t>increase in receivables </a:t>
            </a:r>
            <a:r>
              <a:rPr lang="en-US" dirty="0" smtClean="0"/>
              <a:t>is a </a:t>
            </a:r>
            <a:r>
              <a:rPr lang="en-US" b="1" dirty="0" smtClean="0"/>
              <a:t>deduction</a:t>
            </a:r>
            <a:r>
              <a:rPr lang="en-US" dirty="0" smtClean="0"/>
              <a:t> from profit in deriving cash from operating activities.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Similarly, a </a:t>
            </a:r>
            <a:r>
              <a:rPr lang="en-US" b="1" dirty="0" smtClean="0"/>
              <a:t>decrease in receivables </a:t>
            </a:r>
            <a:r>
              <a:rPr lang="en-US" dirty="0" smtClean="0"/>
              <a:t>is an </a:t>
            </a:r>
            <a:r>
              <a:rPr lang="en-US" b="1" dirty="0" smtClean="0"/>
              <a:t>addition</a:t>
            </a:r>
            <a:r>
              <a:rPr lang="en-US" dirty="0" smtClean="0"/>
              <a:t> to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b="1" u="sng" dirty="0" smtClean="0"/>
              <a:t>Change in inventory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 </a:t>
            </a:r>
            <a:r>
              <a:rPr lang="en-US" b="1" dirty="0" smtClean="0"/>
              <a:t>increase in inventory </a:t>
            </a:r>
            <a:r>
              <a:rPr lang="en-US" dirty="0" smtClean="0"/>
              <a:t>is a </a:t>
            </a:r>
            <a:r>
              <a:rPr lang="en-US" b="1" dirty="0" smtClean="0"/>
              <a:t>deduction</a:t>
            </a:r>
            <a:r>
              <a:rPr lang="en-US" dirty="0" smtClean="0"/>
              <a:t> from profit in deriving cash from operating activities.</a:t>
            </a:r>
          </a:p>
          <a:p>
            <a:endParaRPr lang="en-US" dirty="0" smtClean="0"/>
          </a:p>
          <a:p>
            <a:r>
              <a:rPr lang="en-US" dirty="0" smtClean="0"/>
              <a:t>Similarly, a </a:t>
            </a:r>
            <a:r>
              <a:rPr lang="en-US" b="1" dirty="0" smtClean="0"/>
              <a:t>decrease in inventory </a:t>
            </a:r>
            <a:r>
              <a:rPr lang="en-US" dirty="0" smtClean="0"/>
              <a:t>is an </a:t>
            </a:r>
            <a:r>
              <a:rPr lang="en-US" b="1" dirty="0" smtClean="0"/>
              <a:t>addition</a:t>
            </a:r>
            <a:r>
              <a:rPr lang="en-US" dirty="0" smtClean="0"/>
              <a:t> to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</a:t>
            </a:r>
            <a:r>
              <a:rPr lang="en-US" b="1" u="sng" dirty="0" smtClean="0"/>
              <a:t>Change in payables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An </a:t>
            </a:r>
            <a:r>
              <a:rPr lang="en-US" b="1" dirty="0" smtClean="0"/>
              <a:t>increase in payables </a:t>
            </a:r>
            <a:r>
              <a:rPr lang="en-US" dirty="0" smtClean="0"/>
              <a:t>is an </a:t>
            </a:r>
            <a:r>
              <a:rPr lang="en-US" b="1" dirty="0" smtClean="0"/>
              <a:t>addition</a:t>
            </a:r>
            <a:r>
              <a:rPr lang="en-US" dirty="0" smtClean="0"/>
              <a:t> to profit in deriving cash from operating activities.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Similarly, a </a:t>
            </a:r>
            <a:r>
              <a:rPr lang="en-US" b="1" dirty="0" smtClean="0"/>
              <a:t>decrease in payables </a:t>
            </a:r>
            <a:r>
              <a:rPr lang="en-US" dirty="0" smtClean="0"/>
              <a:t>is a </a:t>
            </a:r>
            <a:r>
              <a:rPr lang="en-US" b="1" dirty="0" smtClean="0"/>
              <a:t>deduction</a:t>
            </a:r>
            <a:r>
              <a:rPr lang="en-US" dirty="0" smtClean="0"/>
              <a:t> from profit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</a:t>
            </a:r>
            <a:r>
              <a:rPr lang="en-US" b="1" u="sng" dirty="0" smtClean="0"/>
              <a:t>Interest paid and income taxes paid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The final adjustments to find cash flow from operating activities are:</a:t>
            </a:r>
          </a:p>
          <a:p>
            <a:endParaRPr lang="en-US" dirty="0" smtClean="0"/>
          </a:p>
          <a:p>
            <a:r>
              <a:rPr lang="en-US" dirty="0" smtClean="0"/>
              <a:t>Deduct </a:t>
            </a:r>
            <a:r>
              <a:rPr lang="en-US" b="1" dirty="0" smtClean="0"/>
              <a:t>interest</a:t>
            </a:r>
            <a:r>
              <a:rPr lang="en-US" dirty="0" smtClean="0"/>
              <a:t> paid</a:t>
            </a:r>
          </a:p>
          <a:p>
            <a:r>
              <a:rPr lang="en-US" dirty="0" smtClean="0"/>
              <a:t>Deduct interest element of </a:t>
            </a:r>
            <a:r>
              <a:rPr lang="en-US" b="1" dirty="0" smtClean="0"/>
              <a:t>finance lease </a:t>
            </a:r>
            <a:r>
              <a:rPr lang="en-US" dirty="0" smtClean="0"/>
              <a:t>payments</a:t>
            </a:r>
          </a:p>
          <a:p>
            <a:r>
              <a:rPr lang="en-US" dirty="0" smtClean="0"/>
              <a:t>Deduct </a:t>
            </a:r>
            <a:r>
              <a:rPr lang="en-US" b="1" dirty="0" smtClean="0"/>
              <a:t>income taxes </a:t>
            </a:r>
            <a:r>
              <a:rPr lang="en-US" dirty="0" smtClean="0"/>
              <a:t>paid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Investing cash flows include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paid for property, plant and equipment and other non-current assets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received on the sale of property, plant and equipment and other non-current assets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paid for investments in or loans to other entities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Dividends received on investments.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Financing cash flows comprise receipts or repayments of principal from or to external providers of financing including:</a:t>
            </a:r>
          </a:p>
          <a:p>
            <a:endParaRPr lang="en-US" dirty="0" smtClean="0"/>
          </a:p>
          <a:p>
            <a:r>
              <a:rPr lang="en-US" b="1" dirty="0" smtClean="0"/>
              <a:t>Receipts</a:t>
            </a:r>
            <a:r>
              <a:rPr lang="en-US" dirty="0" smtClean="0"/>
              <a:t> from </a:t>
            </a:r>
            <a:r>
              <a:rPr lang="en-US" b="1" dirty="0" smtClean="0"/>
              <a:t>issuing shares </a:t>
            </a:r>
            <a:r>
              <a:rPr lang="en-US" dirty="0" smtClean="0"/>
              <a:t>or other equity instruments.</a:t>
            </a:r>
          </a:p>
          <a:p>
            <a:r>
              <a:rPr lang="en-US" b="1" dirty="0" smtClean="0"/>
              <a:t>Repayments</a:t>
            </a:r>
            <a:r>
              <a:rPr lang="en-US" dirty="0" smtClean="0"/>
              <a:t> of amounts </a:t>
            </a:r>
            <a:r>
              <a:rPr lang="en-US" b="1" dirty="0" smtClean="0"/>
              <a:t>borrowed</a:t>
            </a:r>
            <a:r>
              <a:rPr lang="en-US" dirty="0" smtClean="0"/>
              <a:t> (other than overdrafts)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The capital element of finance </a:t>
            </a:r>
            <a:r>
              <a:rPr lang="en-US" b="1" dirty="0" smtClean="0"/>
              <a:t>lease rental payments. </a:t>
            </a:r>
          </a:p>
          <a:p>
            <a:endParaRPr lang="en-US" dirty="0" smtClean="0"/>
          </a:p>
          <a:p>
            <a:r>
              <a:rPr lang="en-US" b="1" dirty="0" smtClean="0"/>
              <a:t>Receipts</a:t>
            </a:r>
            <a:r>
              <a:rPr lang="en-US" dirty="0" smtClean="0"/>
              <a:t> from issuing </a:t>
            </a:r>
            <a:r>
              <a:rPr lang="en-US" b="1" dirty="0" smtClean="0"/>
              <a:t>debentures</a:t>
            </a:r>
            <a:r>
              <a:rPr lang="en-US" dirty="0" smtClean="0"/>
              <a:t>, </a:t>
            </a:r>
            <a:r>
              <a:rPr lang="en-US" b="1" dirty="0" smtClean="0"/>
              <a:t>loans,</a:t>
            </a:r>
            <a:r>
              <a:rPr lang="en-US" dirty="0" smtClean="0"/>
              <a:t> notes and </a:t>
            </a:r>
            <a:r>
              <a:rPr lang="en-US" b="1" dirty="0" smtClean="0"/>
              <a:t>bond</a:t>
            </a:r>
            <a:r>
              <a:rPr lang="en-US" dirty="0" smtClean="0"/>
              <a:t>s and from other long-term and short-term borrowings (other than overdraft, which are normally included in cash and cash equivalents).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It may </a:t>
            </a:r>
            <a:r>
              <a:rPr lang="en-US" b="1" dirty="0" smtClean="0"/>
              <a:t>assist users of financial statements </a:t>
            </a:r>
            <a:r>
              <a:rPr lang="en-US" dirty="0" smtClean="0"/>
              <a:t>in making </a:t>
            </a:r>
            <a:r>
              <a:rPr lang="en-US" b="1" dirty="0" err="1" smtClean="0"/>
              <a:t>judgements</a:t>
            </a:r>
            <a:r>
              <a:rPr lang="en-US" dirty="0" smtClean="0"/>
              <a:t> on the amount, timing and degree of certainty of future cash flows.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 gives an </a:t>
            </a:r>
            <a:r>
              <a:rPr lang="en-US" b="1" dirty="0" smtClean="0"/>
              <a:t>indication of the relationship </a:t>
            </a:r>
            <a:r>
              <a:rPr lang="en-US" dirty="0" smtClean="0"/>
              <a:t>between </a:t>
            </a:r>
            <a:r>
              <a:rPr lang="en-US" b="1" dirty="0" smtClean="0"/>
              <a:t>profitability</a:t>
            </a:r>
            <a:r>
              <a:rPr lang="en-US" dirty="0" smtClean="0"/>
              <a:t> and </a:t>
            </a:r>
            <a:r>
              <a:rPr lang="en-US" b="1" dirty="0" smtClean="0"/>
              <a:t>cash generating </a:t>
            </a:r>
            <a:r>
              <a:rPr lang="en-US" dirty="0" smtClean="0"/>
              <a:t>ability and thus of the quality of the profit earned.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Analysts and other users of FS often, formally or informally, </a:t>
            </a:r>
            <a:r>
              <a:rPr lang="en-US" b="1" dirty="0" smtClean="0"/>
              <a:t>develop models to assess </a:t>
            </a:r>
            <a:r>
              <a:rPr lang="en-US" dirty="0" smtClean="0"/>
              <a:t>and c</a:t>
            </a:r>
            <a:r>
              <a:rPr lang="en-US" b="1" dirty="0" smtClean="0"/>
              <a:t>ompare</a:t>
            </a:r>
            <a:r>
              <a:rPr lang="en-US" dirty="0" smtClean="0"/>
              <a:t> the present value of the future cash flow of entities. Historical cash flow information could be useful to check the accuracy of past assessments.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statement of cash flows in conjunction with a statement of financial position </a:t>
            </a:r>
            <a:r>
              <a:rPr lang="en-US" b="1" dirty="0" smtClean="0"/>
              <a:t>provides information on liquidity, viability and adaptability. </a:t>
            </a:r>
          </a:p>
          <a:p>
            <a:endParaRPr lang="en-US" dirty="0" smtClean="0"/>
          </a:p>
          <a:p>
            <a:r>
              <a:rPr lang="en-US" dirty="0" smtClean="0"/>
              <a:t>Cash flows </a:t>
            </a:r>
            <a:r>
              <a:rPr lang="en-US" b="1" dirty="0" smtClean="0"/>
              <a:t>cannot be manipulated easily </a:t>
            </a:r>
            <a:r>
              <a:rPr lang="en-US" dirty="0" smtClean="0"/>
              <a:t>and are not affected by </a:t>
            </a:r>
            <a:r>
              <a:rPr lang="en-US" dirty="0" err="1" smtClean="0"/>
              <a:t>judgement</a:t>
            </a:r>
            <a:r>
              <a:rPr lang="en-US" dirty="0" smtClean="0"/>
              <a:t> or by accounting policies.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Interpretation of statements of cash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statement of cash flows </a:t>
            </a:r>
            <a:r>
              <a:rPr lang="en-US" b="1" dirty="0" smtClean="0"/>
              <a:t>should be reviewed </a:t>
            </a:r>
            <a:r>
              <a:rPr lang="en-US" dirty="0" smtClean="0"/>
              <a:t>after preparation. In particular, cash flows in the following areas should be reviewed: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generation from trading operations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Dividends and interest payments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Capital expenditure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Financial investment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Management of financing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Net cash flow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Statements of cash flows are </a:t>
            </a:r>
            <a:r>
              <a:rPr lang="en-US" b="1" dirty="0" smtClean="0"/>
              <a:t>based on historical information </a:t>
            </a:r>
            <a:r>
              <a:rPr lang="en-US" dirty="0" smtClean="0"/>
              <a:t>and therefore do not provide complete information for assessing future cash flows.</a:t>
            </a:r>
          </a:p>
          <a:p>
            <a:endParaRPr lang="en-US" dirty="0" smtClean="0"/>
          </a:p>
          <a:p>
            <a:r>
              <a:rPr lang="en-US" dirty="0" smtClean="0"/>
              <a:t>There is some </a:t>
            </a:r>
            <a:r>
              <a:rPr lang="en-US" b="1" dirty="0" smtClean="0"/>
              <a:t>scope for manipulation </a:t>
            </a:r>
            <a:r>
              <a:rPr lang="en-US" dirty="0" smtClean="0"/>
              <a:t>of cash flows, e.g. a business may delay paying suppliers until after the year end.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Cash flow is necessary for </a:t>
            </a:r>
            <a:r>
              <a:rPr lang="en-US" b="1" dirty="0" smtClean="0"/>
              <a:t>survival</a:t>
            </a:r>
            <a:r>
              <a:rPr lang="en-US" dirty="0" smtClean="0"/>
              <a:t> in the short-term, but in order to survive in the long-term a business must be in profitable.</a:t>
            </a:r>
          </a:p>
          <a:p>
            <a:pPr>
              <a:buNone/>
            </a:pPr>
            <a:r>
              <a:rPr lang="en-US" dirty="0" smtClean="0"/>
              <a:t>    A huge cash balance is not a sign of good management if the cash could be invested elsewhere to generate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1161</Words>
  <Application>Microsoft Office PowerPoint</Application>
  <PresentationFormat>On-screen Show (4:3)</PresentationFormat>
  <Paragraphs>154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Revise lecture 29</vt:lpstr>
      <vt:lpstr>Slide 2</vt:lpstr>
      <vt:lpstr>Statement of cash flows – IAS 7</vt:lpstr>
      <vt:lpstr>Statement of cash flows – IAS 7</vt:lpstr>
      <vt:lpstr>Statement of cash flows – IAS 7</vt:lpstr>
      <vt:lpstr>Statement of cash flows – IAS 7</vt:lpstr>
      <vt:lpstr>Statement of cash flows – IAS 7</vt:lpstr>
      <vt:lpstr>Statement of cash flows – IAS 7</vt:lpstr>
      <vt:lpstr>Statement of cash flows – IAS 7</vt:lpstr>
      <vt:lpstr>Statement of cash flows – IAS 7</vt:lpstr>
      <vt:lpstr>Adjustments to profit before tax</vt:lpstr>
      <vt:lpstr>Adjustments to profit before tax</vt:lpstr>
      <vt:lpstr>Adjustments to profit before tax</vt:lpstr>
      <vt:lpstr>Adjustments to profit before tax</vt:lpstr>
      <vt:lpstr>Adjustments to profit before tax</vt:lpstr>
      <vt:lpstr>Adjustments to profit before tax</vt:lpstr>
      <vt:lpstr>Investing activities</vt:lpstr>
      <vt:lpstr>Financing activities</vt:lpstr>
      <vt:lpstr>Financing activities</vt:lpstr>
      <vt:lpstr>Advantages of the statement of cash flows</vt:lpstr>
      <vt:lpstr>Advantages of the statement of cash flows</vt:lpstr>
      <vt:lpstr>Advantages of the statement of cash flows</vt:lpstr>
      <vt:lpstr>Interpretation of statements of cash flow</vt:lpstr>
      <vt:lpstr>Limitations of the statement of cash flows</vt:lpstr>
      <vt:lpstr>Limitations of the statement of cash flows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Administrator</cp:lastModifiedBy>
  <cp:revision>70</cp:revision>
  <dcterms:created xsi:type="dcterms:W3CDTF">2013-07-14T15:29:58Z</dcterms:created>
  <dcterms:modified xsi:type="dcterms:W3CDTF">2013-07-18T08:28:24Z</dcterms:modified>
</cp:coreProperties>
</file>