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sldIdLst>
    <p:sldId id="256" r:id="rId2"/>
    <p:sldId id="274" r:id="rId3"/>
    <p:sldId id="279" r:id="rId4"/>
    <p:sldId id="280" r:id="rId5"/>
    <p:sldId id="281" r:id="rId6"/>
    <p:sldId id="257" r:id="rId7"/>
    <p:sldId id="258" r:id="rId8"/>
    <p:sldId id="259" r:id="rId9"/>
    <p:sldId id="282"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5" r:id="rId25"/>
    <p:sldId id="276" r:id="rId26"/>
    <p:sldId id="277" r:id="rId27"/>
    <p:sldId id="278" r:id="rId2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21" autoAdjust="0"/>
    <p:restoredTop sz="94660"/>
  </p:normalViewPr>
  <p:slideViewPr>
    <p:cSldViewPr>
      <p:cViewPr varScale="1">
        <p:scale>
          <a:sx n="40" d="100"/>
          <a:sy n="40" d="100"/>
        </p:scale>
        <p:origin x="-1555" y="-8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D3344DF-4AA0-4B69-B9C5-EAED44A66709}" type="datetimeFigureOut">
              <a:rPr lang="en-US" smtClean="0"/>
              <a:pPr/>
              <a:t>7/16/2013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433D700-37E8-4AF2-9ED4-A90B8B55B1F2}"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B438B7F-2168-40B7-BD50-E14F9E20607B}" type="datetime1">
              <a:rPr lang="en-US" smtClean="0"/>
              <a:pPr/>
              <a:t>7/16/2013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BCA0BF7-ABBC-4D3A-8C8E-08A162151182}"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DF46C62-8CD8-44CF-BCAB-D13FAFF1093F}" type="datetime1">
              <a:rPr lang="en-US" smtClean="0"/>
              <a:pPr/>
              <a:t>7/16/2013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BCA0BF7-ABBC-4D3A-8C8E-08A162151182}"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59C4A4B-6EA1-44FD-9AD2-3B071A35C30E}" type="datetime1">
              <a:rPr lang="en-US" smtClean="0"/>
              <a:pPr/>
              <a:t>7/16/2013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BCA0BF7-ABBC-4D3A-8C8E-08A162151182}"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22338F8-C3F9-478C-B1B4-6A8AF86A002C}" type="datetime1">
              <a:rPr lang="en-US" smtClean="0"/>
              <a:pPr/>
              <a:t>7/16/2013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BCA0BF7-ABBC-4D3A-8C8E-08A162151182}"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7FC53FF-161E-4E6C-A85D-27DCFE42A5D5}" type="datetime1">
              <a:rPr lang="en-US" smtClean="0"/>
              <a:pPr/>
              <a:t>7/16/2013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BCA0BF7-ABBC-4D3A-8C8E-08A162151182}"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A291CB0-FC42-49E8-9BF1-8B19BEB4DAC2}" type="datetime1">
              <a:rPr lang="en-US" smtClean="0"/>
              <a:pPr/>
              <a:t>7/16/2013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BCA0BF7-ABBC-4D3A-8C8E-08A162151182}"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73652E9-9BAF-4404-8D0A-8FEA2F9A0D72}" type="datetime1">
              <a:rPr lang="en-US" smtClean="0"/>
              <a:pPr/>
              <a:t>7/16/2013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BCA0BF7-ABBC-4D3A-8C8E-08A162151182}"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35FD72D-F06F-4434-A4E2-6A13ACA1CC16}" type="datetime1">
              <a:rPr lang="en-US" smtClean="0"/>
              <a:pPr/>
              <a:t>7/16/2013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BCA0BF7-ABBC-4D3A-8C8E-08A162151182}"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D502095-DFB8-4D34-97F4-F6FCD823821C}" type="datetime1">
              <a:rPr lang="en-US" smtClean="0"/>
              <a:pPr/>
              <a:t>7/16/2013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BCA0BF7-ABBC-4D3A-8C8E-08A162151182}"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7DBEBB0-24A6-451F-93EE-85ED3F9A86B5}" type="datetime1">
              <a:rPr lang="en-US" smtClean="0"/>
              <a:pPr/>
              <a:t>7/16/2013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BCA0BF7-ABBC-4D3A-8C8E-08A162151182}"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79D4489-EE20-4971-80EA-2059308A0716}" type="datetime1">
              <a:rPr lang="en-US" smtClean="0"/>
              <a:pPr/>
              <a:t>7/16/2013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BCA0BF7-ABBC-4D3A-8C8E-08A162151182}"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F76C234-073E-4A19-8EDA-EB39B25A938B}" type="datetime1">
              <a:rPr lang="en-US" smtClean="0"/>
              <a:pPr/>
              <a:t>7/16/2013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BCA0BF7-ABBC-4D3A-8C8E-08A162151182}"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Revise Lecture 2</a:t>
            </a:r>
            <a:endParaRPr lang="en-US" dirty="0"/>
          </a:p>
        </p:txBody>
      </p:sp>
      <p:sp>
        <p:nvSpPr>
          <p:cNvPr id="3" name="Subtitle 2"/>
          <p:cNvSpPr>
            <a:spLocks noGrp="1"/>
          </p:cNvSpPr>
          <p:nvPr>
            <p:ph type="subTitle" idx="1"/>
          </p:nvPr>
        </p:nvSpPr>
        <p:spPr/>
        <p:txBody>
          <a:bodyPr/>
          <a:lstStyle/>
          <a:p>
            <a:endParaRPr lang="en-US"/>
          </a:p>
        </p:txBody>
      </p:sp>
      <p:sp>
        <p:nvSpPr>
          <p:cNvPr id="4" name="Slide Number Placeholder 3"/>
          <p:cNvSpPr>
            <a:spLocks noGrp="1"/>
          </p:cNvSpPr>
          <p:nvPr>
            <p:ph type="sldNum" sz="quarter" idx="12"/>
          </p:nvPr>
        </p:nvSpPr>
        <p:spPr/>
        <p:txBody>
          <a:bodyPr/>
          <a:lstStyle/>
          <a:p>
            <a:fld id="{3BCA0BF7-ABBC-4D3A-8C8E-08A162151182}" type="slidenum">
              <a:rPr lang="en-US" smtClean="0"/>
              <a:pPr/>
              <a:t>1</a:t>
            </a:fld>
            <a:endParaRPr 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Revise Lecture - 2</a:t>
            </a:r>
            <a:endParaRPr lang="en-US" dirty="0"/>
          </a:p>
        </p:txBody>
      </p:sp>
      <p:sp>
        <p:nvSpPr>
          <p:cNvPr id="3" name="Content Placeholder 2"/>
          <p:cNvSpPr>
            <a:spLocks noGrp="1"/>
          </p:cNvSpPr>
          <p:nvPr>
            <p:ph idx="1"/>
          </p:nvPr>
        </p:nvSpPr>
        <p:spPr/>
        <p:txBody>
          <a:bodyPr/>
          <a:lstStyle/>
          <a:p>
            <a:pPr>
              <a:buNone/>
            </a:pPr>
            <a:endParaRPr lang="en-US" dirty="0" smtClean="0"/>
          </a:p>
          <a:p>
            <a:pPr marL="514350" indent="-514350">
              <a:buFont typeface="+mj-lt"/>
              <a:buAutoNum type="arabicPeriod"/>
            </a:pPr>
            <a:r>
              <a:rPr lang="en-US" dirty="0" smtClean="0"/>
              <a:t>The regulatory system</a:t>
            </a:r>
          </a:p>
          <a:p>
            <a:pPr marL="514350" indent="-514350">
              <a:buFont typeface="+mj-lt"/>
              <a:buAutoNum type="arabicPeriod"/>
            </a:pPr>
            <a:endParaRPr lang="en-US" dirty="0" smtClean="0"/>
          </a:p>
          <a:p>
            <a:pPr marL="514350" indent="-514350">
              <a:buFont typeface="+mj-lt"/>
              <a:buAutoNum type="arabicPeriod"/>
            </a:pPr>
            <a:r>
              <a:rPr lang="en-US" dirty="0" smtClean="0"/>
              <a:t>2. A conceptual framework </a:t>
            </a:r>
          </a:p>
          <a:p>
            <a:endParaRPr lang="en-US" dirty="0"/>
          </a:p>
        </p:txBody>
      </p:sp>
      <p:sp>
        <p:nvSpPr>
          <p:cNvPr id="4" name="Slide Number Placeholder 3"/>
          <p:cNvSpPr>
            <a:spLocks noGrp="1"/>
          </p:cNvSpPr>
          <p:nvPr>
            <p:ph type="sldNum" sz="quarter" idx="12"/>
          </p:nvPr>
        </p:nvSpPr>
        <p:spPr/>
        <p:txBody>
          <a:bodyPr/>
          <a:lstStyle/>
          <a:p>
            <a:fld id="{3BCA0BF7-ABBC-4D3A-8C8E-08A162151182}" type="slidenum">
              <a:rPr lang="en-US" smtClean="0"/>
              <a:pPr/>
              <a:t>2</a:t>
            </a:fld>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Revise lecture - 2</a:t>
            </a:r>
            <a:endParaRPr lang="en-US" dirty="0"/>
          </a:p>
        </p:txBody>
      </p:sp>
      <p:sp>
        <p:nvSpPr>
          <p:cNvPr id="3" name="Content Placeholder 2"/>
          <p:cNvSpPr>
            <a:spLocks noGrp="1"/>
          </p:cNvSpPr>
          <p:nvPr>
            <p:ph idx="1"/>
          </p:nvPr>
        </p:nvSpPr>
        <p:spPr/>
        <p:txBody>
          <a:bodyPr/>
          <a:lstStyle/>
          <a:p>
            <a:r>
              <a:rPr lang="en-US" dirty="0" smtClean="0"/>
              <a:t>Why a regulatory framework is necessary?</a:t>
            </a:r>
          </a:p>
          <a:p>
            <a:endParaRPr lang="en-US" dirty="0" smtClean="0"/>
          </a:p>
          <a:p>
            <a:pPr>
              <a:buNone/>
            </a:pPr>
            <a:r>
              <a:rPr lang="en-US" dirty="0" smtClean="0"/>
              <a:t>    A regulatory framework is required to ensure that </a:t>
            </a:r>
            <a:r>
              <a:rPr lang="en-US" b="1" dirty="0" smtClean="0"/>
              <a:t>relevant and reliable </a:t>
            </a:r>
            <a:r>
              <a:rPr lang="en-US" dirty="0" smtClean="0"/>
              <a:t>financial reporting is achieved to meet the needs of </a:t>
            </a:r>
            <a:r>
              <a:rPr lang="en-US" b="1" dirty="0" smtClean="0"/>
              <a:t>shareholders</a:t>
            </a:r>
            <a:r>
              <a:rPr lang="en-US" dirty="0" smtClean="0"/>
              <a:t> and other </a:t>
            </a:r>
            <a:r>
              <a:rPr lang="en-US" b="1" dirty="0" smtClean="0"/>
              <a:t>users.</a:t>
            </a:r>
          </a:p>
          <a:p>
            <a:endParaRPr lang="en-US" dirty="0"/>
          </a:p>
        </p:txBody>
      </p:sp>
      <p:sp>
        <p:nvSpPr>
          <p:cNvPr id="4" name="Slide Number Placeholder 3"/>
          <p:cNvSpPr>
            <a:spLocks noGrp="1"/>
          </p:cNvSpPr>
          <p:nvPr>
            <p:ph type="sldNum" sz="quarter" idx="12"/>
          </p:nvPr>
        </p:nvSpPr>
        <p:spPr/>
        <p:txBody>
          <a:bodyPr/>
          <a:lstStyle/>
          <a:p>
            <a:fld id="{3BCA0BF7-ABBC-4D3A-8C8E-08A162151182}" type="slidenum">
              <a:rPr lang="en-US" smtClean="0"/>
              <a:pPr/>
              <a:t>3</a:t>
            </a:fld>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Revise Lecture - 2</a:t>
            </a:r>
            <a:endParaRPr lang="en-US" dirty="0"/>
          </a:p>
        </p:txBody>
      </p:sp>
      <p:sp>
        <p:nvSpPr>
          <p:cNvPr id="3" name="Content Placeholder 2"/>
          <p:cNvSpPr>
            <a:spLocks noGrp="1"/>
          </p:cNvSpPr>
          <p:nvPr>
            <p:ph idx="1"/>
          </p:nvPr>
        </p:nvSpPr>
        <p:spPr/>
        <p:txBody>
          <a:bodyPr/>
          <a:lstStyle/>
          <a:p>
            <a:endParaRPr lang="en-US" dirty="0" smtClean="0"/>
          </a:p>
          <a:p>
            <a:endParaRPr lang="en-US" dirty="0" smtClean="0"/>
          </a:p>
          <a:p>
            <a:endParaRPr lang="en-US" dirty="0" smtClean="0"/>
          </a:p>
          <a:p>
            <a:r>
              <a:rPr lang="en-US" b="1" u="sng" dirty="0" smtClean="0"/>
              <a:t>Principles-based and Rules-based framework </a:t>
            </a:r>
          </a:p>
          <a:p>
            <a:endParaRPr lang="en-US" dirty="0"/>
          </a:p>
        </p:txBody>
      </p:sp>
      <p:sp>
        <p:nvSpPr>
          <p:cNvPr id="4" name="Slide Number Placeholder 3"/>
          <p:cNvSpPr>
            <a:spLocks noGrp="1"/>
          </p:cNvSpPr>
          <p:nvPr>
            <p:ph type="sldNum" sz="quarter" idx="12"/>
          </p:nvPr>
        </p:nvSpPr>
        <p:spPr/>
        <p:txBody>
          <a:bodyPr/>
          <a:lstStyle/>
          <a:p>
            <a:fld id="{3BCA0BF7-ABBC-4D3A-8C8E-08A162151182}" type="slidenum">
              <a:rPr lang="en-US" smtClean="0"/>
              <a:pPr/>
              <a:t>4</a:t>
            </a:fld>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Revise Lecture - 2</a:t>
            </a:r>
            <a:endParaRPr lang="en-US" dirty="0"/>
          </a:p>
        </p:txBody>
      </p:sp>
      <p:sp>
        <p:nvSpPr>
          <p:cNvPr id="3" name="Content Placeholder 2"/>
          <p:cNvSpPr>
            <a:spLocks noGrp="1"/>
          </p:cNvSpPr>
          <p:nvPr>
            <p:ph idx="1"/>
          </p:nvPr>
        </p:nvSpPr>
        <p:spPr/>
        <p:txBody>
          <a:bodyPr>
            <a:normAutofit fontScale="92500" lnSpcReduction="20000"/>
          </a:bodyPr>
          <a:lstStyle/>
          <a:p>
            <a:pPr>
              <a:buNone/>
            </a:pPr>
            <a:r>
              <a:rPr lang="en-US" b="1" u="sng" dirty="0" err="1" smtClean="0"/>
              <a:t>Harmonisation</a:t>
            </a:r>
            <a:r>
              <a:rPr lang="en-US" b="1" u="sng" dirty="0" smtClean="0"/>
              <a:t> of accounting standards</a:t>
            </a:r>
          </a:p>
          <a:p>
            <a:pPr>
              <a:buNone/>
            </a:pPr>
            <a:endParaRPr lang="en-US" b="1" u="sng" dirty="0" smtClean="0"/>
          </a:p>
          <a:p>
            <a:pPr>
              <a:buNone/>
            </a:pPr>
            <a:r>
              <a:rPr lang="en-US" dirty="0" smtClean="0"/>
              <a:t>   There are a number of reasons why the </a:t>
            </a:r>
            <a:r>
              <a:rPr lang="en-US" dirty="0" err="1" smtClean="0"/>
              <a:t>harmonisation</a:t>
            </a:r>
            <a:r>
              <a:rPr lang="en-US" dirty="0" smtClean="0"/>
              <a:t> of accounting standards would be beneficial.</a:t>
            </a:r>
          </a:p>
          <a:p>
            <a:pPr>
              <a:buNone/>
            </a:pPr>
            <a:r>
              <a:rPr lang="en-US" dirty="0" smtClean="0"/>
              <a:t>    </a:t>
            </a:r>
          </a:p>
          <a:p>
            <a:pPr>
              <a:buNone/>
            </a:pPr>
            <a:r>
              <a:rPr lang="en-US" dirty="0" smtClean="0"/>
              <a:t>    Businesses operate on a </a:t>
            </a:r>
            <a:r>
              <a:rPr lang="en-US" b="1" dirty="0" smtClean="0"/>
              <a:t>global scale </a:t>
            </a:r>
            <a:r>
              <a:rPr lang="en-US" dirty="0" smtClean="0"/>
              <a:t>and investors make investment decisions on a worldwide basis. There is thus a need for financial information to be presented on a </a:t>
            </a:r>
            <a:r>
              <a:rPr lang="en-US" b="1" dirty="0" smtClean="0"/>
              <a:t>consistent basis</a:t>
            </a:r>
          </a:p>
          <a:p>
            <a:endParaRPr lang="en-US" dirty="0"/>
          </a:p>
        </p:txBody>
      </p:sp>
      <p:sp>
        <p:nvSpPr>
          <p:cNvPr id="4" name="Slide Number Placeholder 3"/>
          <p:cNvSpPr>
            <a:spLocks noGrp="1"/>
          </p:cNvSpPr>
          <p:nvPr>
            <p:ph type="sldNum" sz="quarter" idx="12"/>
          </p:nvPr>
        </p:nvSpPr>
        <p:spPr/>
        <p:txBody>
          <a:bodyPr/>
          <a:lstStyle/>
          <a:p>
            <a:fld id="{3BCA0BF7-ABBC-4D3A-8C8E-08A162151182}" type="slidenum">
              <a:rPr lang="en-US" smtClean="0"/>
              <a:pPr/>
              <a:t>5</a:t>
            </a:fld>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 Concept and Regulatory Framework</a:t>
            </a:r>
            <a:endParaRPr lang="en-US" dirty="0"/>
          </a:p>
        </p:txBody>
      </p:sp>
      <p:sp>
        <p:nvSpPr>
          <p:cNvPr id="3" name="Content Placeholder 2"/>
          <p:cNvSpPr>
            <a:spLocks noGrp="1"/>
          </p:cNvSpPr>
          <p:nvPr>
            <p:ph idx="1"/>
          </p:nvPr>
        </p:nvSpPr>
        <p:spPr/>
        <p:txBody>
          <a:bodyPr>
            <a:normAutofit fontScale="85000" lnSpcReduction="20000"/>
          </a:bodyPr>
          <a:lstStyle/>
          <a:p>
            <a:pPr>
              <a:buNone/>
            </a:pPr>
            <a:r>
              <a:rPr lang="en-US" dirty="0" smtClean="0"/>
              <a:t> </a:t>
            </a:r>
            <a:r>
              <a:rPr lang="en-US" b="1" u="sng" dirty="0" smtClean="0"/>
              <a:t>Development of an IFRS</a:t>
            </a:r>
          </a:p>
          <a:p>
            <a:pPr>
              <a:buNone/>
            </a:pPr>
            <a:r>
              <a:rPr lang="en-US" dirty="0" smtClean="0"/>
              <a:t>   </a:t>
            </a:r>
          </a:p>
          <a:p>
            <a:pPr>
              <a:buNone/>
            </a:pPr>
            <a:r>
              <a:rPr lang="en-US" dirty="0" smtClean="0"/>
              <a:t>     The procedure for the development of an IFRS is as follows;</a:t>
            </a:r>
          </a:p>
          <a:p>
            <a:pPr>
              <a:buNone/>
            </a:pPr>
            <a:endParaRPr lang="en-US" dirty="0" smtClean="0"/>
          </a:p>
          <a:p>
            <a:r>
              <a:rPr lang="en-US" dirty="0" smtClean="0"/>
              <a:t> The IASB identifies a subject and appoints an   advisory committee to advise on the issues</a:t>
            </a:r>
          </a:p>
          <a:p>
            <a:pPr>
              <a:buNone/>
            </a:pPr>
            <a:endParaRPr lang="en-US" dirty="0" smtClean="0"/>
          </a:p>
          <a:p>
            <a:r>
              <a:rPr lang="en-US" dirty="0" smtClean="0"/>
              <a:t>The IASB publishes an exposure draft for public comment, being a draft version of the intended standard</a:t>
            </a:r>
            <a:endParaRPr lang="en-US" dirty="0"/>
          </a:p>
        </p:txBody>
      </p:sp>
      <p:sp>
        <p:nvSpPr>
          <p:cNvPr id="4" name="Slide Number Placeholder 3"/>
          <p:cNvSpPr>
            <a:spLocks noGrp="1"/>
          </p:cNvSpPr>
          <p:nvPr>
            <p:ph type="sldNum" sz="quarter" idx="12"/>
          </p:nvPr>
        </p:nvSpPr>
        <p:spPr/>
        <p:txBody>
          <a:bodyPr/>
          <a:lstStyle/>
          <a:p>
            <a:fld id="{3BCA0BF7-ABBC-4D3A-8C8E-08A162151182}" type="slidenum">
              <a:rPr lang="en-US" smtClean="0"/>
              <a:pPr/>
              <a:t>6</a:t>
            </a:fld>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 Concept and Regulatory Framework</a:t>
            </a:r>
            <a:endParaRPr lang="en-US" dirty="0"/>
          </a:p>
        </p:txBody>
      </p:sp>
      <p:sp>
        <p:nvSpPr>
          <p:cNvPr id="3" name="Content Placeholder 2"/>
          <p:cNvSpPr>
            <a:spLocks noGrp="1"/>
          </p:cNvSpPr>
          <p:nvPr>
            <p:ph idx="1"/>
          </p:nvPr>
        </p:nvSpPr>
        <p:spPr/>
        <p:txBody>
          <a:bodyPr>
            <a:normAutofit lnSpcReduction="10000"/>
          </a:bodyPr>
          <a:lstStyle/>
          <a:p>
            <a:pPr>
              <a:buNone/>
            </a:pPr>
            <a:r>
              <a:rPr lang="en-US" b="1" u="sng" dirty="0" smtClean="0"/>
              <a:t>Development of an IFRS</a:t>
            </a:r>
          </a:p>
          <a:p>
            <a:r>
              <a:rPr lang="en-US" dirty="0" smtClean="0"/>
              <a:t>Following the consideration of comments received on the draft, the IASB publishes the final text of the IFRS</a:t>
            </a:r>
          </a:p>
          <a:p>
            <a:r>
              <a:rPr lang="en-US" dirty="0" smtClean="0"/>
              <a:t>At any stage the IASB may issue a discussion paper to encourage comment</a:t>
            </a:r>
          </a:p>
          <a:p>
            <a:r>
              <a:rPr lang="en-US" dirty="0" smtClean="0"/>
              <a:t>The publication of an IFRS, exposure draft requires the votes of at least eight of the 15 IASB members</a:t>
            </a:r>
          </a:p>
          <a:p>
            <a:endParaRPr lang="en-US" dirty="0"/>
          </a:p>
        </p:txBody>
      </p:sp>
      <p:sp>
        <p:nvSpPr>
          <p:cNvPr id="4" name="Slide Number Placeholder 3"/>
          <p:cNvSpPr>
            <a:spLocks noGrp="1"/>
          </p:cNvSpPr>
          <p:nvPr>
            <p:ph type="sldNum" sz="quarter" idx="12"/>
          </p:nvPr>
        </p:nvSpPr>
        <p:spPr/>
        <p:txBody>
          <a:bodyPr/>
          <a:lstStyle/>
          <a:p>
            <a:fld id="{3BCA0BF7-ABBC-4D3A-8C8E-08A162151182}" type="slidenum">
              <a:rPr lang="en-US" smtClean="0"/>
              <a:pPr/>
              <a:t>7</a:t>
            </a:fld>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 Concept and Regulatory Framework</a:t>
            </a:r>
            <a:endParaRPr lang="en-US" dirty="0"/>
          </a:p>
        </p:txBody>
      </p:sp>
      <p:sp>
        <p:nvSpPr>
          <p:cNvPr id="3" name="Content Placeholder 2"/>
          <p:cNvSpPr>
            <a:spLocks noGrp="1"/>
          </p:cNvSpPr>
          <p:nvPr>
            <p:ph idx="1"/>
          </p:nvPr>
        </p:nvSpPr>
        <p:spPr/>
        <p:txBody>
          <a:bodyPr>
            <a:normAutofit fontScale="92500" lnSpcReduction="20000"/>
          </a:bodyPr>
          <a:lstStyle/>
          <a:p>
            <a:pPr>
              <a:buNone/>
            </a:pPr>
            <a:r>
              <a:rPr lang="en-US" dirty="0" smtClean="0"/>
              <a:t> </a:t>
            </a:r>
            <a:r>
              <a:rPr lang="en-US" b="1" u="sng" dirty="0" smtClean="0"/>
              <a:t>Status of IFRS’s</a:t>
            </a:r>
          </a:p>
          <a:p>
            <a:r>
              <a:rPr lang="en-US" dirty="0" smtClean="0"/>
              <a:t>Neither the IFRS foundation, the IASB nor the accountancy profession has the power to enforce compliance with IFRSs. </a:t>
            </a:r>
          </a:p>
          <a:p>
            <a:r>
              <a:rPr lang="en-US" dirty="0" smtClean="0"/>
              <a:t>Nevertheless, some countries adopt IFRSs as their local standards and others ensure that there is minimum difference between their standards and IFRSs. </a:t>
            </a:r>
          </a:p>
          <a:p>
            <a:r>
              <a:rPr lang="en-US" dirty="0" smtClean="0"/>
              <a:t>In recent years, the status of the IASB and its standards has increased, so IFRSs carry considerable persuasive force worldwide. </a:t>
            </a:r>
            <a:endParaRPr lang="en-US" dirty="0"/>
          </a:p>
        </p:txBody>
      </p:sp>
      <p:sp>
        <p:nvSpPr>
          <p:cNvPr id="4" name="Slide Number Placeholder 3"/>
          <p:cNvSpPr>
            <a:spLocks noGrp="1"/>
          </p:cNvSpPr>
          <p:nvPr>
            <p:ph type="sldNum" sz="quarter" idx="12"/>
          </p:nvPr>
        </p:nvSpPr>
        <p:spPr/>
        <p:txBody>
          <a:bodyPr/>
          <a:lstStyle/>
          <a:p>
            <a:fld id="{3BCA0BF7-ABBC-4D3A-8C8E-08A162151182}" type="slidenum">
              <a:rPr lang="en-US" smtClean="0"/>
              <a:pPr/>
              <a:t>8</a:t>
            </a:fld>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smtClean="0"/>
          </a:p>
          <a:p>
            <a:pPr>
              <a:buNone/>
            </a:pPr>
            <a:endParaRPr lang="en-US" dirty="0" smtClean="0"/>
          </a:p>
          <a:p>
            <a:r>
              <a:rPr lang="en-US" b="1" u="sng" dirty="0" smtClean="0"/>
              <a:t>Generally Accepted Accounting Practice (GAAP)</a:t>
            </a:r>
            <a:endParaRPr lang="en-US" dirty="0"/>
          </a:p>
        </p:txBody>
      </p:sp>
      <p:sp>
        <p:nvSpPr>
          <p:cNvPr id="4" name="Slide Number Placeholder 3"/>
          <p:cNvSpPr>
            <a:spLocks noGrp="1"/>
          </p:cNvSpPr>
          <p:nvPr>
            <p:ph type="sldNum" sz="quarter" idx="12"/>
          </p:nvPr>
        </p:nvSpPr>
        <p:spPr/>
        <p:txBody>
          <a:bodyPr/>
          <a:lstStyle/>
          <a:p>
            <a:fld id="{3BCA0BF7-ABBC-4D3A-8C8E-08A162151182}" type="slidenum">
              <a:rPr lang="en-US" smtClean="0"/>
              <a:pPr/>
              <a:t>9</a:t>
            </a:fld>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 Concept and Regulatory Framework</a:t>
            </a:r>
            <a:endParaRPr lang="en-US" dirty="0"/>
          </a:p>
        </p:txBody>
      </p:sp>
      <p:sp>
        <p:nvSpPr>
          <p:cNvPr id="3" name="Content Placeholder 2"/>
          <p:cNvSpPr>
            <a:spLocks noGrp="1"/>
          </p:cNvSpPr>
          <p:nvPr>
            <p:ph idx="1"/>
          </p:nvPr>
        </p:nvSpPr>
        <p:spPr/>
        <p:txBody>
          <a:bodyPr>
            <a:normAutofit fontScale="92500"/>
          </a:bodyPr>
          <a:lstStyle/>
          <a:p>
            <a:pPr>
              <a:buNone/>
            </a:pPr>
            <a:r>
              <a:rPr lang="en-US" dirty="0" smtClean="0"/>
              <a:t>   </a:t>
            </a:r>
            <a:r>
              <a:rPr lang="en-US" b="1" u="sng" dirty="0" smtClean="0"/>
              <a:t>Generally Accepted Accounting Practice (GAAP)</a:t>
            </a:r>
          </a:p>
          <a:p>
            <a:r>
              <a:rPr lang="en-US" dirty="0" smtClean="0"/>
              <a:t>You may come across the expression generally accepted accounting practice (GAAP).</a:t>
            </a:r>
          </a:p>
          <a:p>
            <a:r>
              <a:rPr lang="en-US" dirty="0" smtClean="0"/>
              <a:t>This means the </a:t>
            </a:r>
            <a:r>
              <a:rPr lang="en-US" b="1" dirty="0" smtClean="0"/>
              <a:t>set of accounting practices </a:t>
            </a:r>
            <a:r>
              <a:rPr lang="en-US" dirty="0" smtClean="0"/>
              <a:t>applied in combination of </a:t>
            </a:r>
            <a:r>
              <a:rPr lang="en-US" b="1" dirty="0" smtClean="0"/>
              <a:t>legislation</a:t>
            </a:r>
            <a:r>
              <a:rPr lang="en-US" dirty="0" smtClean="0"/>
              <a:t>, </a:t>
            </a:r>
            <a:r>
              <a:rPr lang="en-US" b="1" dirty="0" smtClean="0"/>
              <a:t>accounting standards, stock exchange requirements </a:t>
            </a:r>
            <a:r>
              <a:rPr lang="en-US" dirty="0" smtClean="0"/>
              <a:t>and in area where detailed rules do not exist, other acceptable accounting practices.</a:t>
            </a:r>
            <a:endParaRPr lang="en-US" dirty="0"/>
          </a:p>
        </p:txBody>
      </p:sp>
      <p:sp>
        <p:nvSpPr>
          <p:cNvPr id="4" name="Slide Number Placeholder 3"/>
          <p:cNvSpPr>
            <a:spLocks noGrp="1"/>
          </p:cNvSpPr>
          <p:nvPr>
            <p:ph type="sldNum" sz="quarter" idx="12"/>
          </p:nvPr>
        </p:nvSpPr>
        <p:spPr/>
        <p:txBody>
          <a:bodyPr/>
          <a:lstStyle/>
          <a:p>
            <a:fld id="{3BCA0BF7-ABBC-4D3A-8C8E-08A162151182}" type="slidenum">
              <a:rPr lang="en-US" smtClean="0"/>
              <a:pPr/>
              <a:t>10</a:t>
            </a:fld>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 Concept and Regulatory Framework</a:t>
            </a:r>
            <a:endParaRPr lang="en-US" dirty="0"/>
          </a:p>
        </p:txBody>
      </p:sp>
      <p:sp>
        <p:nvSpPr>
          <p:cNvPr id="3" name="Content Placeholder 2"/>
          <p:cNvSpPr>
            <a:spLocks noGrp="1"/>
          </p:cNvSpPr>
          <p:nvPr>
            <p:ph idx="1"/>
          </p:nvPr>
        </p:nvSpPr>
        <p:spPr/>
        <p:txBody>
          <a:bodyPr/>
          <a:lstStyle/>
          <a:p>
            <a:endParaRPr lang="en-US" dirty="0" smtClean="0"/>
          </a:p>
          <a:p>
            <a:r>
              <a:rPr lang="en-US" dirty="0" smtClean="0"/>
              <a:t>Thus one may speak of ‘UK GAAP’ or ‘US GAAP’ . In an international context ‘GAAP’ means accounting practice as defined in IASs, with </a:t>
            </a:r>
            <a:r>
              <a:rPr lang="en-US" b="1" dirty="0" smtClean="0"/>
              <a:t>each country adding its own local requirements and practices.    </a:t>
            </a:r>
          </a:p>
          <a:p>
            <a:endParaRPr lang="en-US" dirty="0"/>
          </a:p>
          <a:p>
            <a:endParaRPr lang="en-US" dirty="0"/>
          </a:p>
        </p:txBody>
      </p:sp>
      <p:sp>
        <p:nvSpPr>
          <p:cNvPr id="4" name="Slide Number Placeholder 3"/>
          <p:cNvSpPr>
            <a:spLocks noGrp="1"/>
          </p:cNvSpPr>
          <p:nvPr>
            <p:ph type="sldNum" sz="quarter" idx="12"/>
          </p:nvPr>
        </p:nvSpPr>
        <p:spPr/>
        <p:txBody>
          <a:bodyPr/>
          <a:lstStyle/>
          <a:p>
            <a:fld id="{3BCA0BF7-ABBC-4D3A-8C8E-08A162151182}" type="slidenum">
              <a:rPr lang="en-US" smtClean="0"/>
              <a:pPr/>
              <a:t>11</a:t>
            </a:fld>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 Concept and Regulatory Framework</a:t>
            </a:r>
            <a:endParaRPr lang="en-US" dirty="0"/>
          </a:p>
        </p:txBody>
      </p:sp>
      <p:sp>
        <p:nvSpPr>
          <p:cNvPr id="3" name="Content Placeholder 2"/>
          <p:cNvSpPr>
            <a:spLocks noGrp="1"/>
          </p:cNvSpPr>
          <p:nvPr>
            <p:ph idx="1"/>
          </p:nvPr>
        </p:nvSpPr>
        <p:spPr/>
        <p:txBody>
          <a:bodyPr/>
          <a:lstStyle/>
          <a:p>
            <a:pPr>
              <a:buNone/>
            </a:pPr>
            <a:r>
              <a:rPr lang="en-US" dirty="0" smtClean="0"/>
              <a:t>          </a:t>
            </a:r>
            <a:r>
              <a:rPr lang="en-US" b="1" u="sng" dirty="0" smtClean="0"/>
              <a:t>A conceptual framework - Introduction</a:t>
            </a:r>
          </a:p>
          <a:p>
            <a:pPr>
              <a:buNone/>
            </a:pPr>
            <a:r>
              <a:rPr lang="en-US" dirty="0" smtClean="0"/>
              <a:t>There are </a:t>
            </a:r>
            <a:r>
              <a:rPr lang="en-US" b="1" dirty="0" smtClean="0"/>
              <a:t>two</a:t>
            </a:r>
            <a:r>
              <a:rPr lang="en-US" dirty="0" smtClean="0"/>
              <a:t> main approaches to accounting:</a:t>
            </a:r>
          </a:p>
          <a:p>
            <a:pPr marL="514350" indent="-514350">
              <a:buFont typeface="+mj-lt"/>
              <a:buAutoNum type="arabicPeriod"/>
            </a:pPr>
            <a:r>
              <a:rPr lang="en-US" dirty="0" smtClean="0"/>
              <a:t>A </a:t>
            </a:r>
            <a:r>
              <a:rPr lang="en-US" b="1" dirty="0" smtClean="0"/>
              <a:t>conceptual framework </a:t>
            </a:r>
            <a:r>
              <a:rPr lang="en-US" dirty="0" smtClean="0"/>
              <a:t>approach (a Principles based) such as that used by the IASB.</a:t>
            </a:r>
          </a:p>
          <a:p>
            <a:pPr marL="514350" indent="-514350">
              <a:buFont typeface="+mj-lt"/>
              <a:buAutoNum type="arabicPeriod"/>
            </a:pPr>
            <a:r>
              <a:rPr lang="en-US" dirty="0" smtClean="0"/>
              <a:t>A </a:t>
            </a:r>
            <a:r>
              <a:rPr lang="en-US" b="1" dirty="0" smtClean="0"/>
              <a:t>rules-based approach </a:t>
            </a:r>
            <a:r>
              <a:rPr lang="en-US" dirty="0" smtClean="0"/>
              <a:t>such as that used in the US.</a:t>
            </a:r>
            <a:endParaRPr lang="en-US" dirty="0"/>
          </a:p>
        </p:txBody>
      </p:sp>
      <p:sp>
        <p:nvSpPr>
          <p:cNvPr id="4" name="Slide Number Placeholder 3"/>
          <p:cNvSpPr>
            <a:spLocks noGrp="1"/>
          </p:cNvSpPr>
          <p:nvPr>
            <p:ph type="sldNum" sz="quarter" idx="12"/>
          </p:nvPr>
        </p:nvSpPr>
        <p:spPr/>
        <p:txBody>
          <a:bodyPr/>
          <a:lstStyle/>
          <a:p>
            <a:fld id="{3BCA0BF7-ABBC-4D3A-8C8E-08A162151182}" type="slidenum">
              <a:rPr lang="en-US" smtClean="0"/>
              <a:pPr/>
              <a:t>12</a:t>
            </a:fld>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 Concept and Regulatory Framework</a:t>
            </a:r>
            <a:endParaRPr lang="en-US" dirty="0"/>
          </a:p>
        </p:txBody>
      </p:sp>
      <p:sp>
        <p:nvSpPr>
          <p:cNvPr id="3" name="Content Placeholder 2"/>
          <p:cNvSpPr>
            <a:spLocks noGrp="1"/>
          </p:cNvSpPr>
          <p:nvPr>
            <p:ph idx="1"/>
          </p:nvPr>
        </p:nvSpPr>
        <p:spPr/>
        <p:txBody>
          <a:bodyPr/>
          <a:lstStyle/>
          <a:p>
            <a:pPr>
              <a:buNone/>
            </a:pPr>
            <a:r>
              <a:rPr lang="en-US" dirty="0" smtClean="0"/>
              <a:t>              </a:t>
            </a:r>
            <a:r>
              <a:rPr lang="en-US" b="1" u="sng" dirty="0" smtClean="0"/>
              <a:t>What is a conceptual framework?</a:t>
            </a:r>
          </a:p>
          <a:p>
            <a:endParaRPr lang="en-US" dirty="0"/>
          </a:p>
          <a:p>
            <a:r>
              <a:rPr lang="en-US" dirty="0" smtClean="0"/>
              <a:t>A conceptual framework is a framework which prescribes the </a:t>
            </a:r>
            <a:r>
              <a:rPr lang="en-US" b="1" dirty="0" smtClean="0"/>
              <a:t>nature, function and limits </a:t>
            </a:r>
            <a:r>
              <a:rPr lang="en-US" dirty="0" smtClean="0"/>
              <a:t>of financial accounting and financial statements</a:t>
            </a:r>
          </a:p>
          <a:p>
            <a:endParaRPr lang="en-US" dirty="0" smtClean="0"/>
          </a:p>
          <a:p>
            <a:r>
              <a:rPr lang="en-US" dirty="0" smtClean="0"/>
              <a:t>A coherent system of interrelated objectives and </a:t>
            </a:r>
            <a:r>
              <a:rPr lang="en-US" b="1" dirty="0" smtClean="0"/>
              <a:t>fundamental principles</a:t>
            </a:r>
            <a:endParaRPr lang="en-US" b="1" dirty="0"/>
          </a:p>
          <a:p>
            <a:endParaRPr lang="en-US" dirty="0"/>
          </a:p>
        </p:txBody>
      </p:sp>
      <p:sp>
        <p:nvSpPr>
          <p:cNvPr id="4" name="Slide Number Placeholder 3"/>
          <p:cNvSpPr>
            <a:spLocks noGrp="1"/>
          </p:cNvSpPr>
          <p:nvPr>
            <p:ph type="sldNum" sz="quarter" idx="12"/>
          </p:nvPr>
        </p:nvSpPr>
        <p:spPr/>
        <p:txBody>
          <a:bodyPr/>
          <a:lstStyle/>
          <a:p>
            <a:fld id="{3BCA0BF7-ABBC-4D3A-8C8E-08A162151182}" type="slidenum">
              <a:rPr lang="en-US" smtClean="0"/>
              <a:pPr/>
              <a:t>13</a:t>
            </a:fld>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 Concept and Regulatory Framework</a:t>
            </a:r>
            <a:endParaRPr lang="en-US" dirty="0"/>
          </a:p>
        </p:txBody>
      </p:sp>
      <p:sp>
        <p:nvSpPr>
          <p:cNvPr id="3" name="Content Placeholder 2"/>
          <p:cNvSpPr>
            <a:spLocks noGrp="1"/>
          </p:cNvSpPr>
          <p:nvPr>
            <p:ph idx="1"/>
          </p:nvPr>
        </p:nvSpPr>
        <p:spPr/>
        <p:txBody>
          <a:bodyPr>
            <a:normAutofit lnSpcReduction="10000"/>
          </a:bodyPr>
          <a:lstStyle/>
          <a:p>
            <a:pPr>
              <a:buNone/>
            </a:pPr>
            <a:r>
              <a:rPr lang="en-US" dirty="0" smtClean="0"/>
              <a:t>          </a:t>
            </a:r>
            <a:r>
              <a:rPr lang="en-US" b="1" u="sng" dirty="0" smtClean="0"/>
              <a:t>Why have a conceptual framework?</a:t>
            </a:r>
          </a:p>
          <a:p>
            <a:pPr>
              <a:buNone/>
            </a:pPr>
            <a:r>
              <a:rPr lang="en-US" dirty="0" smtClean="0"/>
              <a:t>    There are a variety of arguments for having a conceptual framework</a:t>
            </a:r>
          </a:p>
          <a:p>
            <a:r>
              <a:rPr lang="en-US" dirty="0" smtClean="0"/>
              <a:t>It </a:t>
            </a:r>
            <a:r>
              <a:rPr lang="en-US" b="1" dirty="0" smtClean="0"/>
              <a:t>enables accounting standards and GAPP </a:t>
            </a:r>
            <a:r>
              <a:rPr lang="en-US" dirty="0" smtClean="0"/>
              <a:t>to be developed in accordance with agreed principles</a:t>
            </a:r>
          </a:p>
          <a:p>
            <a:r>
              <a:rPr lang="en-US" dirty="0" smtClean="0"/>
              <a:t>It </a:t>
            </a:r>
            <a:r>
              <a:rPr lang="en-US" b="1" dirty="0" smtClean="0"/>
              <a:t>avoids ‘fire-fighting’ </a:t>
            </a:r>
            <a:r>
              <a:rPr lang="en-US" dirty="0" smtClean="0"/>
              <a:t>whereby accounting standards are developed in a piecemeal way in response to specific problems or abuses</a:t>
            </a:r>
            <a:endParaRPr lang="en-US" dirty="0"/>
          </a:p>
        </p:txBody>
      </p:sp>
      <p:sp>
        <p:nvSpPr>
          <p:cNvPr id="4" name="Slide Number Placeholder 3"/>
          <p:cNvSpPr>
            <a:spLocks noGrp="1"/>
          </p:cNvSpPr>
          <p:nvPr>
            <p:ph type="sldNum" sz="quarter" idx="12"/>
          </p:nvPr>
        </p:nvSpPr>
        <p:spPr/>
        <p:txBody>
          <a:bodyPr/>
          <a:lstStyle/>
          <a:p>
            <a:fld id="{3BCA0BF7-ABBC-4D3A-8C8E-08A162151182}" type="slidenum">
              <a:rPr lang="en-US" smtClean="0"/>
              <a:pPr/>
              <a:t>14</a:t>
            </a:fld>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 Concept and Regulatory Framework</a:t>
            </a:r>
            <a:endParaRPr lang="en-US" dirty="0"/>
          </a:p>
        </p:txBody>
      </p:sp>
      <p:sp>
        <p:nvSpPr>
          <p:cNvPr id="3" name="Content Placeholder 2"/>
          <p:cNvSpPr>
            <a:spLocks noGrp="1"/>
          </p:cNvSpPr>
          <p:nvPr>
            <p:ph idx="1"/>
          </p:nvPr>
        </p:nvSpPr>
        <p:spPr/>
        <p:txBody>
          <a:bodyPr>
            <a:normAutofit fontScale="92500" lnSpcReduction="10000"/>
          </a:bodyPr>
          <a:lstStyle/>
          <a:p>
            <a:r>
              <a:rPr lang="en-US" b="1" dirty="0" smtClean="0"/>
              <a:t>Lack</a:t>
            </a:r>
            <a:r>
              <a:rPr lang="en-US" dirty="0" smtClean="0"/>
              <a:t> of a conceptual framework may mean that certain </a:t>
            </a:r>
            <a:r>
              <a:rPr lang="en-US" b="1" dirty="0" smtClean="0"/>
              <a:t>critical issues are not addressed</a:t>
            </a:r>
            <a:r>
              <a:rPr lang="en-US" dirty="0" smtClean="0"/>
              <a:t>, e.g. until recently there was no definition of basic terms such as ‘asset’ or ‘liability’ in any accounting standard</a:t>
            </a:r>
          </a:p>
          <a:p>
            <a:r>
              <a:rPr lang="en-US" b="1" dirty="0" smtClean="0"/>
              <a:t>Accounting standards based on principles </a:t>
            </a:r>
            <a:r>
              <a:rPr lang="en-US" dirty="0" smtClean="0"/>
              <a:t>are thought to be harder to circumvent</a:t>
            </a:r>
          </a:p>
          <a:p>
            <a:r>
              <a:rPr lang="en-US" dirty="0" smtClean="0"/>
              <a:t>A conceptual framework </a:t>
            </a:r>
            <a:r>
              <a:rPr lang="en-US" b="1" dirty="0" smtClean="0"/>
              <a:t>strengthens the credibility of financial reporting </a:t>
            </a:r>
            <a:r>
              <a:rPr lang="en-US" dirty="0" smtClean="0"/>
              <a:t>and the accounting profession </a:t>
            </a:r>
            <a:endParaRPr lang="en-US" dirty="0"/>
          </a:p>
        </p:txBody>
      </p:sp>
      <p:sp>
        <p:nvSpPr>
          <p:cNvPr id="4" name="Slide Number Placeholder 3"/>
          <p:cNvSpPr>
            <a:spLocks noGrp="1"/>
          </p:cNvSpPr>
          <p:nvPr>
            <p:ph type="sldNum" sz="quarter" idx="12"/>
          </p:nvPr>
        </p:nvSpPr>
        <p:spPr/>
        <p:txBody>
          <a:bodyPr/>
          <a:lstStyle/>
          <a:p>
            <a:fld id="{3BCA0BF7-ABBC-4D3A-8C8E-08A162151182}" type="slidenum">
              <a:rPr lang="en-US" smtClean="0"/>
              <a:pPr/>
              <a:t>15</a:t>
            </a:fld>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 Concept and Regulatory Framework</a:t>
            </a:r>
            <a:endParaRPr lang="en-US" dirty="0"/>
          </a:p>
        </p:txBody>
      </p:sp>
      <p:sp>
        <p:nvSpPr>
          <p:cNvPr id="3" name="Content Placeholder 2"/>
          <p:cNvSpPr>
            <a:spLocks noGrp="1"/>
          </p:cNvSpPr>
          <p:nvPr>
            <p:ph idx="1"/>
          </p:nvPr>
        </p:nvSpPr>
        <p:spPr/>
        <p:txBody>
          <a:bodyPr/>
          <a:lstStyle/>
          <a:p>
            <a:pPr>
              <a:buNone/>
            </a:pPr>
            <a:r>
              <a:rPr lang="en-US" dirty="0" smtClean="0"/>
              <a:t>             </a:t>
            </a:r>
            <a:r>
              <a:rPr lang="en-US" b="1" u="sng" dirty="0" smtClean="0"/>
              <a:t>Objective of financial reporting</a:t>
            </a:r>
          </a:p>
          <a:p>
            <a:pPr>
              <a:buNone/>
            </a:pPr>
            <a:endParaRPr lang="en-US" dirty="0" smtClean="0"/>
          </a:p>
          <a:p>
            <a:pPr>
              <a:buNone/>
            </a:pPr>
            <a:r>
              <a:rPr lang="en-US" dirty="0"/>
              <a:t> </a:t>
            </a:r>
            <a:r>
              <a:rPr lang="en-US" dirty="0" smtClean="0"/>
              <a:t>   The objective of financial reporting is to </a:t>
            </a:r>
            <a:r>
              <a:rPr lang="en-US" b="1" dirty="0" smtClean="0"/>
              <a:t>provide financial information about the reporting entity </a:t>
            </a:r>
            <a:r>
              <a:rPr lang="en-US" dirty="0" smtClean="0"/>
              <a:t>that is </a:t>
            </a:r>
            <a:r>
              <a:rPr lang="en-US" b="1" dirty="0" smtClean="0"/>
              <a:t>useful to </a:t>
            </a:r>
            <a:r>
              <a:rPr lang="en-US" dirty="0" smtClean="0"/>
              <a:t>existing and potential investors, lenders and other creditors in making decisions about providing resources to the entity.</a:t>
            </a:r>
            <a:endParaRPr lang="en-US" dirty="0"/>
          </a:p>
        </p:txBody>
      </p:sp>
      <p:sp>
        <p:nvSpPr>
          <p:cNvPr id="4" name="Slide Number Placeholder 3"/>
          <p:cNvSpPr>
            <a:spLocks noGrp="1"/>
          </p:cNvSpPr>
          <p:nvPr>
            <p:ph type="sldNum" sz="quarter" idx="12"/>
          </p:nvPr>
        </p:nvSpPr>
        <p:spPr/>
        <p:txBody>
          <a:bodyPr/>
          <a:lstStyle/>
          <a:p>
            <a:fld id="{3BCA0BF7-ABBC-4D3A-8C8E-08A162151182}" type="slidenum">
              <a:rPr lang="en-US" smtClean="0"/>
              <a:pPr/>
              <a:t>16</a:t>
            </a:fld>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 Concept and Regulatory Framework</a:t>
            </a:r>
            <a:endParaRPr lang="en-US" dirty="0"/>
          </a:p>
        </p:txBody>
      </p:sp>
      <p:sp>
        <p:nvSpPr>
          <p:cNvPr id="3" name="Content Placeholder 2"/>
          <p:cNvSpPr>
            <a:spLocks noGrp="1"/>
          </p:cNvSpPr>
          <p:nvPr>
            <p:ph idx="1"/>
          </p:nvPr>
        </p:nvSpPr>
        <p:spPr/>
        <p:txBody>
          <a:bodyPr/>
          <a:lstStyle/>
          <a:p>
            <a:pPr>
              <a:buNone/>
            </a:pPr>
            <a:r>
              <a:rPr lang="en-US" dirty="0" smtClean="0"/>
              <a:t>   </a:t>
            </a:r>
            <a:r>
              <a:rPr lang="en-US" sz="2400" b="1" u="sng" dirty="0" smtClean="0"/>
              <a:t>When do financial statements show fair presentation?</a:t>
            </a:r>
          </a:p>
          <a:p>
            <a:pPr>
              <a:buNone/>
            </a:pPr>
            <a:r>
              <a:rPr lang="en-US" dirty="0" smtClean="0"/>
              <a:t>  FS will generally show a fair presentation when:</a:t>
            </a:r>
          </a:p>
          <a:p>
            <a:pPr marL="514350" indent="-514350">
              <a:buFont typeface="+mj-lt"/>
              <a:buAutoNum type="arabicPeriod"/>
            </a:pPr>
            <a:r>
              <a:rPr lang="en-US" dirty="0" smtClean="0"/>
              <a:t>They </a:t>
            </a:r>
            <a:r>
              <a:rPr lang="en-US" b="1" dirty="0" smtClean="0"/>
              <a:t>conform </a:t>
            </a:r>
            <a:r>
              <a:rPr lang="en-US" dirty="0" smtClean="0"/>
              <a:t>with </a:t>
            </a:r>
            <a:r>
              <a:rPr lang="en-US" b="1" dirty="0" smtClean="0"/>
              <a:t>accounting standards</a:t>
            </a:r>
          </a:p>
          <a:p>
            <a:pPr marL="514350" indent="-514350">
              <a:buFont typeface="+mj-lt"/>
              <a:buAutoNum type="arabicPeriod"/>
            </a:pPr>
            <a:r>
              <a:rPr lang="en-US" dirty="0" smtClean="0"/>
              <a:t>They </a:t>
            </a:r>
            <a:r>
              <a:rPr lang="en-US" b="1" dirty="0" smtClean="0"/>
              <a:t>conform</a:t>
            </a:r>
            <a:r>
              <a:rPr lang="en-US" dirty="0" smtClean="0"/>
              <a:t> with the any </a:t>
            </a:r>
            <a:r>
              <a:rPr lang="en-US" b="1" dirty="0" smtClean="0"/>
              <a:t>relevant legal </a:t>
            </a:r>
            <a:r>
              <a:rPr lang="en-US" dirty="0" smtClean="0"/>
              <a:t>requirements</a:t>
            </a:r>
          </a:p>
          <a:p>
            <a:pPr marL="514350" indent="-514350">
              <a:buFont typeface="+mj-lt"/>
              <a:buAutoNum type="arabicPeriod"/>
            </a:pPr>
            <a:r>
              <a:rPr lang="en-US" dirty="0" smtClean="0"/>
              <a:t>They have applied the </a:t>
            </a:r>
            <a:r>
              <a:rPr lang="en-US" b="1" dirty="0" smtClean="0"/>
              <a:t>qualitative characteristics</a:t>
            </a:r>
            <a:r>
              <a:rPr lang="en-US" dirty="0" smtClean="0"/>
              <a:t> from the Framework</a:t>
            </a:r>
            <a:endParaRPr lang="en-US" dirty="0"/>
          </a:p>
        </p:txBody>
      </p:sp>
      <p:sp>
        <p:nvSpPr>
          <p:cNvPr id="4" name="Slide Number Placeholder 3"/>
          <p:cNvSpPr>
            <a:spLocks noGrp="1"/>
          </p:cNvSpPr>
          <p:nvPr>
            <p:ph type="sldNum" sz="quarter" idx="12"/>
          </p:nvPr>
        </p:nvSpPr>
        <p:spPr/>
        <p:txBody>
          <a:bodyPr/>
          <a:lstStyle/>
          <a:p>
            <a:fld id="{3BCA0BF7-ABBC-4D3A-8C8E-08A162151182}" type="slidenum">
              <a:rPr lang="en-US" smtClean="0"/>
              <a:pPr/>
              <a:t>17</a:t>
            </a:fld>
            <a:endParaRPr 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 Concept and Regulatory Framework</a:t>
            </a:r>
            <a:endParaRPr lang="en-US" dirty="0"/>
          </a:p>
        </p:txBody>
      </p:sp>
      <p:sp>
        <p:nvSpPr>
          <p:cNvPr id="3" name="Content Placeholder 2"/>
          <p:cNvSpPr>
            <a:spLocks noGrp="1"/>
          </p:cNvSpPr>
          <p:nvPr>
            <p:ph idx="1"/>
          </p:nvPr>
        </p:nvSpPr>
        <p:spPr/>
        <p:txBody>
          <a:bodyPr>
            <a:normAutofit fontScale="92500" lnSpcReduction="20000"/>
          </a:bodyPr>
          <a:lstStyle/>
          <a:p>
            <a:pPr>
              <a:buNone/>
            </a:pPr>
            <a:r>
              <a:rPr lang="en-US" dirty="0" smtClean="0"/>
              <a:t>                 </a:t>
            </a:r>
            <a:r>
              <a:rPr lang="en-US" b="1" u="sng" dirty="0" smtClean="0"/>
              <a:t>Objectives of financial statements</a:t>
            </a:r>
          </a:p>
          <a:p>
            <a:pPr>
              <a:buNone/>
            </a:pPr>
            <a:r>
              <a:rPr lang="en-US" dirty="0" smtClean="0"/>
              <a:t>    The objective of FS is to provide information about:</a:t>
            </a:r>
          </a:p>
          <a:p>
            <a:pPr marL="514350" indent="-514350">
              <a:buFont typeface="+mj-lt"/>
              <a:buAutoNum type="arabicPeriod"/>
            </a:pPr>
            <a:r>
              <a:rPr lang="en-US" dirty="0" smtClean="0"/>
              <a:t>The financial </a:t>
            </a:r>
            <a:r>
              <a:rPr lang="en-US" b="1" dirty="0" smtClean="0"/>
              <a:t>position</a:t>
            </a:r>
            <a:r>
              <a:rPr lang="en-US" dirty="0" smtClean="0"/>
              <a:t> of an entity (provided mainly in the SFP)</a:t>
            </a:r>
          </a:p>
          <a:p>
            <a:pPr marL="514350" indent="-514350">
              <a:buFont typeface="+mj-lt"/>
              <a:buAutoNum type="arabicPeriod"/>
            </a:pPr>
            <a:r>
              <a:rPr lang="en-US" dirty="0" smtClean="0"/>
              <a:t>The financial </a:t>
            </a:r>
            <a:r>
              <a:rPr lang="en-US" b="1" dirty="0" smtClean="0"/>
              <a:t>performance</a:t>
            </a:r>
            <a:r>
              <a:rPr lang="en-US" dirty="0" smtClean="0"/>
              <a:t> (provided mainly in the IS)</a:t>
            </a:r>
          </a:p>
          <a:p>
            <a:pPr marL="514350" indent="-514350">
              <a:buFont typeface="+mj-lt"/>
              <a:buAutoNum type="arabicPeriod"/>
            </a:pPr>
            <a:r>
              <a:rPr lang="en-US" b="1" dirty="0" smtClean="0"/>
              <a:t>Changes in the financial position </a:t>
            </a:r>
            <a:r>
              <a:rPr lang="en-US" dirty="0" smtClean="0"/>
              <a:t>of an entity (provided in the statement of changes in equity and statement of cash flows)</a:t>
            </a:r>
            <a:endParaRPr lang="en-US" dirty="0"/>
          </a:p>
        </p:txBody>
      </p:sp>
      <p:sp>
        <p:nvSpPr>
          <p:cNvPr id="4" name="Slide Number Placeholder 3"/>
          <p:cNvSpPr>
            <a:spLocks noGrp="1"/>
          </p:cNvSpPr>
          <p:nvPr>
            <p:ph type="sldNum" sz="quarter" idx="12"/>
          </p:nvPr>
        </p:nvSpPr>
        <p:spPr/>
        <p:txBody>
          <a:bodyPr/>
          <a:lstStyle/>
          <a:p>
            <a:fld id="{3BCA0BF7-ABBC-4D3A-8C8E-08A162151182}" type="slidenum">
              <a:rPr lang="en-US" smtClean="0"/>
              <a:pPr/>
              <a:t>18</a:t>
            </a:fld>
            <a:endParaRPr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 Concept and Regulatory Framework</a:t>
            </a:r>
            <a:endParaRPr lang="en-US" dirty="0"/>
          </a:p>
        </p:txBody>
      </p:sp>
      <p:sp>
        <p:nvSpPr>
          <p:cNvPr id="3" name="Content Placeholder 2"/>
          <p:cNvSpPr>
            <a:spLocks noGrp="1"/>
          </p:cNvSpPr>
          <p:nvPr>
            <p:ph idx="1"/>
          </p:nvPr>
        </p:nvSpPr>
        <p:spPr/>
        <p:txBody>
          <a:bodyPr>
            <a:normAutofit fontScale="85000" lnSpcReduction="20000"/>
          </a:bodyPr>
          <a:lstStyle/>
          <a:p>
            <a:pPr>
              <a:buNone/>
            </a:pPr>
            <a:r>
              <a:rPr lang="en-US" dirty="0" smtClean="0"/>
              <a:t>                                       </a:t>
            </a:r>
            <a:r>
              <a:rPr lang="en-US" b="1" u="sng" dirty="0" smtClean="0"/>
              <a:t>User groups</a:t>
            </a:r>
          </a:p>
          <a:p>
            <a:pPr>
              <a:buNone/>
            </a:pPr>
            <a:r>
              <a:rPr lang="en-US" dirty="0" smtClean="0"/>
              <a:t>     FS is useful to a wide range of users in making economic decisions</a:t>
            </a:r>
          </a:p>
          <a:p>
            <a:pPr marL="514350" indent="-514350">
              <a:buFont typeface="+mj-lt"/>
              <a:buAutoNum type="arabicPeriod"/>
            </a:pPr>
            <a:r>
              <a:rPr lang="en-US" dirty="0" smtClean="0"/>
              <a:t>Equity investors (existing &amp; potential)</a:t>
            </a:r>
          </a:p>
          <a:p>
            <a:pPr marL="514350" indent="-514350">
              <a:buFont typeface="+mj-lt"/>
              <a:buAutoNum type="arabicPeriod"/>
            </a:pPr>
            <a:r>
              <a:rPr lang="en-US" dirty="0" smtClean="0"/>
              <a:t>Existing lenders and potential lenders</a:t>
            </a:r>
          </a:p>
          <a:p>
            <a:pPr marL="514350" indent="-514350">
              <a:buFont typeface="+mj-lt"/>
              <a:buAutoNum type="arabicPeriod"/>
            </a:pPr>
            <a:r>
              <a:rPr lang="en-US" dirty="0" smtClean="0"/>
              <a:t>Employees</a:t>
            </a:r>
          </a:p>
          <a:p>
            <a:pPr marL="514350" indent="-514350">
              <a:buFont typeface="+mj-lt"/>
              <a:buAutoNum type="arabicPeriod"/>
            </a:pPr>
            <a:r>
              <a:rPr lang="en-US" dirty="0" smtClean="0"/>
              <a:t>Stock market analysts and advisers</a:t>
            </a:r>
          </a:p>
          <a:p>
            <a:pPr marL="514350" indent="-514350">
              <a:buFont typeface="+mj-lt"/>
              <a:buAutoNum type="arabicPeriod"/>
            </a:pPr>
            <a:r>
              <a:rPr lang="en-US" dirty="0" smtClean="0"/>
              <a:t>Business contacts including customers</a:t>
            </a:r>
          </a:p>
          <a:p>
            <a:pPr marL="514350" indent="-514350">
              <a:buFont typeface="+mj-lt"/>
              <a:buAutoNum type="arabicPeriod"/>
            </a:pPr>
            <a:r>
              <a:rPr lang="en-US" dirty="0" smtClean="0"/>
              <a:t>Suppliers and competitors</a:t>
            </a:r>
          </a:p>
          <a:p>
            <a:pPr marL="514350" indent="-514350">
              <a:buFont typeface="+mj-lt"/>
              <a:buAutoNum type="arabicPeriod"/>
            </a:pPr>
            <a:r>
              <a:rPr lang="en-US" dirty="0" smtClean="0"/>
              <a:t>The government, including tax authorities</a:t>
            </a:r>
          </a:p>
          <a:p>
            <a:pPr marL="514350" indent="-514350">
              <a:buFont typeface="+mj-lt"/>
              <a:buAutoNum type="arabicPeriod"/>
            </a:pPr>
            <a:r>
              <a:rPr lang="en-US" dirty="0" smtClean="0"/>
              <a:t>The general public</a:t>
            </a:r>
            <a:endParaRPr lang="en-US" dirty="0"/>
          </a:p>
        </p:txBody>
      </p:sp>
      <p:sp>
        <p:nvSpPr>
          <p:cNvPr id="4" name="Slide Number Placeholder 3"/>
          <p:cNvSpPr>
            <a:spLocks noGrp="1"/>
          </p:cNvSpPr>
          <p:nvPr>
            <p:ph type="sldNum" sz="quarter" idx="12"/>
          </p:nvPr>
        </p:nvSpPr>
        <p:spPr/>
        <p:txBody>
          <a:bodyPr/>
          <a:lstStyle/>
          <a:p>
            <a:fld id="{3BCA0BF7-ABBC-4D3A-8C8E-08A162151182}" type="slidenum">
              <a:rPr lang="en-US" smtClean="0"/>
              <a:pPr/>
              <a:t>19</a:t>
            </a:fld>
            <a:endParaRPr 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 Concept and Regulatory Framework</a:t>
            </a:r>
            <a:endParaRPr lang="en-US" dirty="0"/>
          </a:p>
        </p:txBody>
      </p:sp>
      <p:sp>
        <p:nvSpPr>
          <p:cNvPr id="3" name="Content Placeholder 2"/>
          <p:cNvSpPr>
            <a:spLocks noGrp="1"/>
          </p:cNvSpPr>
          <p:nvPr>
            <p:ph idx="1"/>
          </p:nvPr>
        </p:nvSpPr>
        <p:spPr/>
        <p:txBody>
          <a:bodyPr>
            <a:normAutofit fontScale="77500" lnSpcReduction="20000"/>
          </a:bodyPr>
          <a:lstStyle/>
          <a:p>
            <a:pPr>
              <a:buNone/>
            </a:pPr>
            <a:r>
              <a:rPr lang="en-US" dirty="0" smtClean="0"/>
              <a:t>                  </a:t>
            </a:r>
            <a:r>
              <a:rPr lang="en-US" b="1" u="sng" dirty="0" smtClean="0"/>
              <a:t>Qualitative characteristics of FS</a:t>
            </a:r>
          </a:p>
          <a:p>
            <a:pPr>
              <a:buNone/>
            </a:pPr>
            <a:r>
              <a:rPr lang="en-US" dirty="0" smtClean="0"/>
              <a:t>    </a:t>
            </a:r>
          </a:p>
          <a:p>
            <a:r>
              <a:rPr lang="en-US" dirty="0" smtClean="0"/>
              <a:t>The qualitative characteristics of FS are set of attributes which together make the information in the FS useful to users.</a:t>
            </a:r>
          </a:p>
          <a:p>
            <a:pPr>
              <a:buNone/>
            </a:pPr>
            <a:r>
              <a:rPr lang="en-US" dirty="0" smtClean="0"/>
              <a:t>    </a:t>
            </a:r>
          </a:p>
          <a:p>
            <a:pPr>
              <a:buNone/>
            </a:pPr>
            <a:r>
              <a:rPr lang="en-US" dirty="0" smtClean="0"/>
              <a:t>     Main qualitative characteristics are;</a:t>
            </a:r>
          </a:p>
          <a:p>
            <a:pPr>
              <a:buNone/>
            </a:pPr>
            <a:endParaRPr lang="en-US" dirty="0" smtClean="0"/>
          </a:p>
          <a:p>
            <a:pPr marL="514350" indent="-514350">
              <a:buAutoNum type="arabicPeriod"/>
            </a:pPr>
            <a:r>
              <a:rPr lang="en-US" b="1" u="sng" dirty="0" smtClean="0"/>
              <a:t>Relevant:</a:t>
            </a:r>
            <a:r>
              <a:rPr lang="en-US" dirty="0" smtClean="0"/>
              <a:t> </a:t>
            </a:r>
          </a:p>
          <a:p>
            <a:pPr marL="514350" indent="-514350">
              <a:buAutoNum type="arabicPeriod"/>
            </a:pPr>
            <a:endParaRPr lang="en-US" dirty="0" smtClean="0"/>
          </a:p>
          <a:p>
            <a:pPr marL="514350" indent="-514350"/>
            <a:r>
              <a:rPr lang="en-US" dirty="0" smtClean="0"/>
              <a:t>To the needs of users to assist in evaluating performance </a:t>
            </a:r>
            <a:endParaRPr lang="en-US" dirty="0"/>
          </a:p>
        </p:txBody>
      </p:sp>
      <p:sp>
        <p:nvSpPr>
          <p:cNvPr id="4" name="Slide Number Placeholder 3"/>
          <p:cNvSpPr>
            <a:spLocks noGrp="1"/>
          </p:cNvSpPr>
          <p:nvPr>
            <p:ph type="sldNum" sz="quarter" idx="12"/>
          </p:nvPr>
        </p:nvSpPr>
        <p:spPr/>
        <p:txBody>
          <a:bodyPr/>
          <a:lstStyle/>
          <a:p>
            <a:fld id="{3BCA0BF7-ABBC-4D3A-8C8E-08A162151182}" type="slidenum">
              <a:rPr lang="en-US" smtClean="0"/>
              <a:pPr/>
              <a:t>20</a:t>
            </a:fld>
            <a:endParaRPr 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 Concept and Regulatory Framework</a:t>
            </a:r>
            <a:endParaRPr lang="en-US" dirty="0"/>
          </a:p>
        </p:txBody>
      </p:sp>
      <p:sp>
        <p:nvSpPr>
          <p:cNvPr id="3" name="Content Placeholder 2"/>
          <p:cNvSpPr>
            <a:spLocks noGrp="1"/>
          </p:cNvSpPr>
          <p:nvPr>
            <p:ph idx="1"/>
          </p:nvPr>
        </p:nvSpPr>
        <p:spPr/>
        <p:txBody>
          <a:bodyPr/>
          <a:lstStyle/>
          <a:p>
            <a:pPr>
              <a:buNone/>
            </a:pPr>
            <a:r>
              <a:rPr lang="en-US" b="1" dirty="0" smtClean="0"/>
              <a:t>                     </a:t>
            </a:r>
            <a:r>
              <a:rPr lang="en-US" b="1" u="sng" dirty="0" smtClean="0"/>
              <a:t>Qualitative characteristics of FS</a:t>
            </a:r>
            <a:endParaRPr lang="en-US" u="sng" dirty="0" smtClean="0"/>
          </a:p>
          <a:p>
            <a:pPr>
              <a:buNone/>
            </a:pPr>
            <a:r>
              <a:rPr lang="en-US" b="1" dirty="0" smtClean="0"/>
              <a:t>2. Reliable:</a:t>
            </a:r>
          </a:p>
          <a:p>
            <a:r>
              <a:rPr lang="en-US" dirty="0" smtClean="0"/>
              <a:t>Can be relied upon</a:t>
            </a:r>
          </a:p>
          <a:p>
            <a:r>
              <a:rPr lang="en-US" dirty="0" smtClean="0"/>
              <a:t>Free from material error</a:t>
            </a:r>
          </a:p>
          <a:p>
            <a:r>
              <a:rPr lang="en-US" dirty="0" smtClean="0"/>
              <a:t>Neutral</a:t>
            </a:r>
          </a:p>
          <a:p>
            <a:r>
              <a:rPr lang="en-US" dirty="0" smtClean="0"/>
              <a:t>Complete</a:t>
            </a:r>
          </a:p>
          <a:p>
            <a:r>
              <a:rPr lang="en-US" dirty="0" smtClean="0"/>
              <a:t>Prudent </a:t>
            </a:r>
          </a:p>
          <a:p>
            <a:endParaRPr lang="en-US" dirty="0"/>
          </a:p>
        </p:txBody>
      </p:sp>
      <p:sp>
        <p:nvSpPr>
          <p:cNvPr id="4" name="Slide Number Placeholder 3"/>
          <p:cNvSpPr>
            <a:spLocks noGrp="1"/>
          </p:cNvSpPr>
          <p:nvPr>
            <p:ph type="sldNum" sz="quarter" idx="12"/>
          </p:nvPr>
        </p:nvSpPr>
        <p:spPr/>
        <p:txBody>
          <a:bodyPr/>
          <a:lstStyle/>
          <a:p>
            <a:fld id="{3BCA0BF7-ABBC-4D3A-8C8E-08A162151182}" type="slidenum">
              <a:rPr lang="en-US" smtClean="0"/>
              <a:pPr/>
              <a:t>21</a:t>
            </a:fld>
            <a:endParaRPr 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 Concept and Regulatory Framework</a:t>
            </a:r>
            <a:endParaRPr lang="en-US" dirty="0"/>
          </a:p>
        </p:txBody>
      </p:sp>
      <p:sp>
        <p:nvSpPr>
          <p:cNvPr id="3" name="Content Placeholder 2"/>
          <p:cNvSpPr>
            <a:spLocks noGrp="1"/>
          </p:cNvSpPr>
          <p:nvPr>
            <p:ph idx="1"/>
          </p:nvPr>
        </p:nvSpPr>
        <p:spPr/>
        <p:txBody>
          <a:bodyPr/>
          <a:lstStyle/>
          <a:p>
            <a:pPr>
              <a:buNone/>
            </a:pPr>
            <a:r>
              <a:rPr lang="en-US" b="1" dirty="0" smtClean="0"/>
              <a:t>                     </a:t>
            </a:r>
            <a:r>
              <a:rPr lang="en-US" b="1" u="sng" dirty="0" smtClean="0"/>
              <a:t>Qualitative characteristics of FS</a:t>
            </a:r>
          </a:p>
          <a:p>
            <a:pPr>
              <a:buNone/>
            </a:pPr>
            <a:endParaRPr lang="en-US" dirty="0" smtClean="0"/>
          </a:p>
          <a:p>
            <a:pPr>
              <a:buNone/>
            </a:pPr>
            <a:r>
              <a:rPr lang="en-US" b="1" dirty="0" smtClean="0"/>
              <a:t>3. Comparable</a:t>
            </a:r>
          </a:p>
          <a:p>
            <a:pPr>
              <a:buNone/>
            </a:pPr>
            <a:endParaRPr lang="en-US" dirty="0" smtClean="0"/>
          </a:p>
          <a:p>
            <a:pPr marL="514350" indent="-514350"/>
            <a:r>
              <a:rPr lang="en-US" dirty="0" smtClean="0"/>
              <a:t>With other businesses</a:t>
            </a:r>
          </a:p>
          <a:p>
            <a:pPr marL="514350" indent="-514350"/>
            <a:endParaRPr lang="en-US" dirty="0" smtClean="0"/>
          </a:p>
          <a:p>
            <a:pPr marL="514350" indent="-514350"/>
            <a:r>
              <a:rPr lang="en-US" dirty="0" smtClean="0"/>
              <a:t>With the previous periods results</a:t>
            </a:r>
            <a:endParaRPr lang="en-US" dirty="0"/>
          </a:p>
        </p:txBody>
      </p:sp>
      <p:sp>
        <p:nvSpPr>
          <p:cNvPr id="4" name="Slide Number Placeholder 3"/>
          <p:cNvSpPr>
            <a:spLocks noGrp="1"/>
          </p:cNvSpPr>
          <p:nvPr>
            <p:ph type="sldNum" sz="quarter" idx="12"/>
          </p:nvPr>
        </p:nvSpPr>
        <p:spPr/>
        <p:txBody>
          <a:bodyPr/>
          <a:lstStyle/>
          <a:p>
            <a:fld id="{3BCA0BF7-ABBC-4D3A-8C8E-08A162151182}" type="slidenum">
              <a:rPr lang="en-US" smtClean="0"/>
              <a:pPr/>
              <a:t>22</a:t>
            </a:fld>
            <a:endParaRPr lang="en-US"/>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 Concept and Regulatory Framework</a:t>
            </a:r>
            <a:endParaRPr lang="en-US" dirty="0"/>
          </a:p>
        </p:txBody>
      </p:sp>
      <p:sp>
        <p:nvSpPr>
          <p:cNvPr id="3" name="Content Placeholder 2"/>
          <p:cNvSpPr>
            <a:spLocks noGrp="1"/>
          </p:cNvSpPr>
          <p:nvPr>
            <p:ph idx="1"/>
          </p:nvPr>
        </p:nvSpPr>
        <p:spPr/>
        <p:txBody>
          <a:bodyPr/>
          <a:lstStyle/>
          <a:p>
            <a:pPr>
              <a:buNone/>
            </a:pPr>
            <a:r>
              <a:rPr lang="en-US" b="1" dirty="0" smtClean="0"/>
              <a:t>                  </a:t>
            </a:r>
            <a:r>
              <a:rPr lang="en-US" b="1" u="sng" dirty="0" smtClean="0"/>
              <a:t>Qualitative characteristics of FS</a:t>
            </a:r>
          </a:p>
          <a:p>
            <a:pPr>
              <a:buNone/>
            </a:pPr>
            <a:endParaRPr lang="en-US" dirty="0" smtClean="0"/>
          </a:p>
          <a:p>
            <a:pPr>
              <a:buNone/>
            </a:pPr>
            <a:r>
              <a:rPr lang="en-US" b="1" dirty="0" smtClean="0"/>
              <a:t>4. Understandable</a:t>
            </a:r>
          </a:p>
          <a:p>
            <a:pPr>
              <a:buNone/>
            </a:pPr>
            <a:endParaRPr lang="en-US" dirty="0" smtClean="0"/>
          </a:p>
          <a:p>
            <a:r>
              <a:rPr lang="en-US" dirty="0" smtClean="0"/>
              <a:t>Must be presented so it is understandable to users</a:t>
            </a:r>
            <a:endParaRPr lang="en-US" dirty="0"/>
          </a:p>
        </p:txBody>
      </p:sp>
      <p:sp>
        <p:nvSpPr>
          <p:cNvPr id="4" name="Slide Number Placeholder 3"/>
          <p:cNvSpPr>
            <a:spLocks noGrp="1"/>
          </p:cNvSpPr>
          <p:nvPr>
            <p:ph type="sldNum" sz="quarter" idx="12"/>
          </p:nvPr>
        </p:nvSpPr>
        <p:spPr/>
        <p:txBody>
          <a:bodyPr/>
          <a:lstStyle/>
          <a:p>
            <a:fld id="{3BCA0BF7-ABBC-4D3A-8C8E-08A162151182}" type="slidenum">
              <a:rPr lang="en-US" smtClean="0"/>
              <a:pPr/>
              <a:t>23</a:t>
            </a:fld>
            <a:endParaRPr lang="en-US"/>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 Concept and Regulatory Framework</a:t>
            </a:r>
            <a:endParaRPr lang="en-US" dirty="0"/>
          </a:p>
        </p:txBody>
      </p:sp>
      <p:sp>
        <p:nvSpPr>
          <p:cNvPr id="3" name="Content Placeholder 2"/>
          <p:cNvSpPr>
            <a:spLocks noGrp="1"/>
          </p:cNvSpPr>
          <p:nvPr>
            <p:ph idx="1"/>
          </p:nvPr>
        </p:nvSpPr>
        <p:spPr/>
        <p:txBody>
          <a:bodyPr>
            <a:normAutofit fontScale="92500" lnSpcReduction="20000"/>
          </a:bodyPr>
          <a:lstStyle/>
          <a:p>
            <a:pPr>
              <a:buNone/>
            </a:pPr>
            <a:r>
              <a:rPr lang="en-US" dirty="0" smtClean="0"/>
              <a:t>                                  </a:t>
            </a:r>
            <a:r>
              <a:rPr lang="en-US" b="1" u="sng" dirty="0" smtClean="0"/>
              <a:t>Historical cost</a:t>
            </a:r>
          </a:p>
          <a:p>
            <a:pPr>
              <a:buNone/>
            </a:pPr>
            <a:endParaRPr lang="en-US" b="1" u="sng" dirty="0" smtClean="0"/>
          </a:p>
          <a:p>
            <a:r>
              <a:rPr lang="en-US" dirty="0" smtClean="0"/>
              <a:t>Under historical cost accounting, </a:t>
            </a:r>
            <a:r>
              <a:rPr lang="en-US" b="1" dirty="0" smtClean="0"/>
              <a:t>assets are recorded</a:t>
            </a:r>
            <a:r>
              <a:rPr lang="en-US" dirty="0" smtClean="0"/>
              <a:t> at the amount of </a:t>
            </a:r>
            <a:r>
              <a:rPr lang="en-US" b="1" dirty="0" smtClean="0"/>
              <a:t>cash</a:t>
            </a:r>
            <a:r>
              <a:rPr lang="en-US" dirty="0" smtClean="0"/>
              <a:t> or cash equivalents paid, or </a:t>
            </a:r>
            <a:r>
              <a:rPr lang="en-US" b="1" dirty="0" smtClean="0"/>
              <a:t>the fair value </a:t>
            </a:r>
            <a:r>
              <a:rPr lang="en-US" dirty="0" smtClean="0"/>
              <a:t>of the consideration given for them</a:t>
            </a:r>
          </a:p>
          <a:p>
            <a:endParaRPr lang="en-US" dirty="0" smtClean="0"/>
          </a:p>
          <a:p>
            <a:r>
              <a:rPr lang="en-US" dirty="0" smtClean="0"/>
              <a:t>Liabilities are recorded at the amount of </a:t>
            </a:r>
            <a:r>
              <a:rPr lang="en-US" b="1" dirty="0" smtClean="0"/>
              <a:t>proceeds received </a:t>
            </a:r>
            <a:r>
              <a:rPr lang="en-US" dirty="0" smtClean="0"/>
              <a:t>in exchange for the obligation. This method of accounting has advantages, but it also has serious disadvantages.</a:t>
            </a:r>
            <a:endParaRPr lang="en-US" dirty="0"/>
          </a:p>
        </p:txBody>
      </p:sp>
      <p:sp>
        <p:nvSpPr>
          <p:cNvPr id="4" name="Slide Number Placeholder 3"/>
          <p:cNvSpPr>
            <a:spLocks noGrp="1"/>
          </p:cNvSpPr>
          <p:nvPr>
            <p:ph type="sldNum" sz="quarter" idx="12"/>
          </p:nvPr>
        </p:nvSpPr>
        <p:spPr/>
        <p:txBody>
          <a:bodyPr/>
          <a:lstStyle/>
          <a:p>
            <a:fld id="{3BCA0BF7-ABBC-4D3A-8C8E-08A162151182}" type="slidenum">
              <a:rPr lang="en-US" smtClean="0"/>
              <a:pPr/>
              <a:t>24</a:t>
            </a:fld>
            <a:endParaRPr lang="en-US"/>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 Concept and Regulatory Framework</a:t>
            </a:r>
            <a:endParaRPr lang="en-US" dirty="0"/>
          </a:p>
        </p:txBody>
      </p:sp>
      <p:sp>
        <p:nvSpPr>
          <p:cNvPr id="3" name="Content Placeholder 2"/>
          <p:cNvSpPr>
            <a:spLocks noGrp="1"/>
          </p:cNvSpPr>
          <p:nvPr>
            <p:ph idx="1"/>
          </p:nvPr>
        </p:nvSpPr>
        <p:spPr/>
        <p:txBody>
          <a:bodyPr>
            <a:normAutofit fontScale="85000" lnSpcReduction="20000"/>
          </a:bodyPr>
          <a:lstStyle/>
          <a:p>
            <a:pPr>
              <a:buNone/>
            </a:pPr>
            <a:r>
              <a:rPr lang="en-US" dirty="0" smtClean="0"/>
              <a:t>              </a:t>
            </a:r>
            <a:r>
              <a:rPr lang="en-US" b="1" u="sng" dirty="0" smtClean="0"/>
              <a:t>Advantages of historical cost accounting</a:t>
            </a:r>
          </a:p>
          <a:p>
            <a:endParaRPr lang="en-US" dirty="0" smtClean="0"/>
          </a:p>
          <a:p>
            <a:pPr marL="514350" indent="-514350">
              <a:buFont typeface="+mj-lt"/>
              <a:buAutoNum type="arabicPeriod"/>
            </a:pPr>
            <a:r>
              <a:rPr lang="en-US" dirty="0" smtClean="0"/>
              <a:t>Records are based on </a:t>
            </a:r>
            <a:r>
              <a:rPr lang="en-US" b="1" dirty="0" smtClean="0"/>
              <a:t>objectively verifiable amounts </a:t>
            </a:r>
            <a:r>
              <a:rPr lang="en-US" dirty="0" smtClean="0"/>
              <a:t>(actual cost of assets, etc.</a:t>
            </a:r>
          </a:p>
          <a:p>
            <a:pPr marL="514350" indent="-514350">
              <a:buFont typeface="+mj-lt"/>
              <a:buAutoNum type="arabicPeriod"/>
            </a:pPr>
            <a:r>
              <a:rPr lang="en-US" dirty="0" smtClean="0"/>
              <a:t>It is </a:t>
            </a:r>
            <a:r>
              <a:rPr lang="en-US" b="1" dirty="0" smtClean="0"/>
              <a:t>simple</a:t>
            </a:r>
            <a:r>
              <a:rPr lang="en-US" dirty="0" smtClean="0"/>
              <a:t> and cheap.</a:t>
            </a:r>
          </a:p>
          <a:p>
            <a:pPr marL="514350" indent="-514350">
              <a:buFont typeface="+mj-lt"/>
              <a:buAutoNum type="arabicPeriod"/>
            </a:pPr>
            <a:r>
              <a:rPr lang="en-US" dirty="0" smtClean="0"/>
              <a:t>The </a:t>
            </a:r>
            <a:r>
              <a:rPr lang="en-US" b="1" dirty="0" smtClean="0"/>
              <a:t>profit concept </a:t>
            </a:r>
            <a:r>
              <a:rPr lang="en-US" dirty="0" smtClean="0"/>
              <a:t>is well understood.</a:t>
            </a:r>
          </a:p>
          <a:p>
            <a:pPr marL="514350" indent="-514350">
              <a:buFont typeface="+mj-lt"/>
              <a:buAutoNum type="arabicPeriod"/>
            </a:pPr>
            <a:r>
              <a:rPr lang="en-US" dirty="0" smtClean="0"/>
              <a:t>Within limits, historical cost figures </a:t>
            </a:r>
            <a:r>
              <a:rPr lang="en-US" b="1" dirty="0" smtClean="0"/>
              <a:t>provide </a:t>
            </a:r>
            <a:r>
              <a:rPr lang="en-US" dirty="0" smtClean="0"/>
              <a:t>a </a:t>
            </a:r>
            <a:r>
              <a:rPr lang="en-US" b="1" dirty="0" smtClean="0"/>
              <a:t>basis for comparison</a:t>
            </a:r>
            <a:r>
              <a:rPr lang="en-US" dirty="0" smtClean="0"/>
              <a:t> with the results of other companies for the same period or similar periods, with the results of the same company for previous periods and with budgets.</a:t>
            </a:r>
            <a:endParaRPr lang="en-US" dirty="0"/>
          </a:p>
        </p:txBody>
      </p:sp>
      <p:sp>
        <p:nvSpPr>
          <p:cNvPr id="4" name="Slide Number Placeholder 3"/>
          <p:cNvSpPr>
            <a:spLocks noGrp="1"/>
          </p:cNvSpPr>
          <p:nvPr>
            <p:ph type="sldNum" sz="quarter" idx="12"/>
          </p:nvPr>
        </p:nvSpPr>
        <p:spPr/>
        <p:txBody>
          <a:bodyPr/>
          <a:lstStyle/>
          <a:p>
            <a:fld id="{3BCA0BF7-ABBC-4D3A-8C8E-08A162151182}" type="slidenum">
              <a:rPr lang="en-US" smtClean="0"/>
              <a:pPr/>
              <a:t>25</a:t>
            </a:fld>
            <a:endParaRPr lang="en-US"/>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 Concept and Regulatory Framework</a:t>
            </a:r>
            <a:endParaRPr lang="en-US" dirty="0"/>
          </a:p>
        </p:txBody>
      </p:sp>
      <p:sp>
        <p:nvSpPr>
          <p:cNvPr id="3" name="Content Placeholder 2"/>
          <p:cNvSpPr>
            <a:spLocks noGrp="1"/>
          </p:cNvSpPr>
          <p:nvPr>
            <p:ph idx="1"/>
          </p:nvPr>
        </p:nvSpPr>
        <p:spPr/>
        <p:txBody>
          <a:bodyPr>
            <a:normAutofit fontScale="92500" lnSpcReduction="10000"/>
          </a:bodyPr>
          <a:lstStyle/>
          <a:p>
            <a:pPr>
              <a:buNone/>
            </a:pPr>
            <a:r>
              <a:rPr lang="en-US" dirty="0" smtClean="0"/>
              <a:t>           </a:t>
            </a:r>
            <a:r>
              <a:rPr lang="en-US" b="1" u="sng" dirty="0" smtClean="0"/>
              <a:t>Disadvantages of historical cost accounting</a:t>
            </a:r>
          </a:p>
          <a:p>
            <a:endParaRPr lang="en-US" dirty="0" smtClean="0"/>
          </a:p>
          <a:p>
            <a:pPr>
              <a:buNone/>
            </a:pPr>
            <a:r>
              <a:rPr lang="en-US" dirty="0" smtClean="0"/>
              <a:t>1. It </a:t>
            </a:r>
            <a:r>
              <a:rPr lang="en-US" b="1" dirty="0" smtClean="0"/>
              <a:t>overstates profits </a:t>
            </a:r>
            <a:r>
              <a:rPr lang="en-US" dirty="0" smtClean="0"/>
              <a:t>when prices are rising through inflation. Several factors contribute to this.</a:t>
            </a:r>
          </a:p>
          <a:p>
            <a:r>
              <a:rPr lang="en-US" dirty="0" smtClean="0"/>
              <a:t>For example, if assets are retained at their original cost, depreciation is based on that cost. As inflation pushes prices up, the true value to the enterprise of the use of the asset becomes progressively more than the depreciation charge.</a:t>
            </a:r>
            <a:endParaRPr lang="en-US" dirty="0"/>
          </a:p>
        </p:txBody>
      </p:sp>
      <p:sp>
        <p:nvSpPr>
          <p:cNvPr id="4" name="Slide Number Placeholder 3"/>
          <p:cNvSpPr>
            <a:spLocks noGrp="1"/>
          </p:cNvSpPr>
          <p:nvPr>
            <p:ph type="sldNum" sz="quarter" idx="12"/>
          </p:nvPr>
        </p:nvSpPr>
        <p:spPr/>
        <p:txBody>
          <a:bodyPr/>
          <a:lstStyle/>
          <a:p>
            <a:fld id="{3BCA0BF7-ABBC-4D3A-8C8E-08A162151182}" type="slidenum">
              <a:rPr lang="en-US" smtClean="0"/>
              <a:pPr/>
              <a:t>26</a:t>
            </a:fld>
            <a:endParaRPr lang="en-US"/>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 Concept and Regulatory Framework</a:t>
            </a:r>
            <a:endParaRPr lang="en-US" dirty="0"/>
          </a:p>
        </p:txBody>
      </p:sp>
      <p:sp>
        <p:nvSpPr>
          <p:cNvPr id="3" name="Content Placeholder 2"/>
          <p:cNvSpPr>
            <a:spLocks noGrp="1"/>
          </p:cNvSpPr>
          <p:nvPr>
            <p:ph idx="1"/>
          </p:nvPr>
        </p:nvSpPr>
        <p:spPr/>
        <p:txBody>
          <a:bodyPr/>
          <a:lstStyle/>
          <a:p>
            <a:endParaRPr lang="en-US" dirty="0" smtClean="0"/>
          </a:p>
          <a:p>
            <a:r>
              <a:rPr lang="en-US" dirty="0" smtClean="0"/>
              <a:t>This disadvantage can be overcome by </a:t>
            </a:r>
            <a:r>
              <a:rPr lang="en-US" b="1" dirty="0" smtClean="0"/>
              <a:t>revaluing non-current assets</a:t>
            </a:r>
            <a:r>
              <a:rPr lang="en-US" dirty="0" smtClean="0"/>
              <a:t>. IAS 16 the requires depreciation to be based on the revalued amount.</a:t>
            </a:r>
            <a:endParaRPr lang="en-US" dirty="0"/>
          </a:p>
        </p:txBody>
      </p:sp>
      <p:sp>
        <p:nvSpPr>
          <p:cNvPr id="4" name="Slide Number Placeholder 3"/>
          <p:cNvSpPr>
            <a:spLocks noGrp="1"/>
          </p:cNvSpPr>
          <p:nvPr>
            <p:ph type="sldNum" sz="quarter" idx="12"/>
          </p:nvPr>
        </p:nvSpPr>
        <p:spPr/>
        <p:txBody>
          <a:bodyPr/>
          <a:lstStyle/>
          <a:p>
            <a:fld id="{3BCA0BF7-ABBC-4D3A-8C8E-08A162151182}" type="slidenum">
              <a:rPr lang="en-US" smtClean="0"/>
              <a:pPr/>
              <a:t>27</a:t>
            </a:fld>
            <a:endParaRPr 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171</TotalTime>
  <Words>1250</Words>
  <Application>Microsoft Office PowerPoint</Application>
  <PresentationFormat>On-screen Show (4:3)</PresentationFormat>
  <Paragraphs>176</Paragraphs>
  <Slides>27</Slides>
  <Notes>0</Notes>
  <HiddenSlides>0</HiddenSlides>
  <MMClips>0</MMClips>
  <ScaleCrop>false</ScaleCrop>
  <HeadingPairs>
    <vt:vector size="4" baseType="variant">
      <vt:variant>
        <vt:lpstr>Theme</vt:lpstr>
      </vt:variant>
      <vt:variant>
        <vt:i4>1</vt:i4>
      </vt:variant>
      <vt:variant>
        <vt:lpstr>Slide Titles</vt:lpstr>
      </vt:variant>
      <vt:variant>
        <vt:i4>27</vt:i4>
      </vt:variant>
    </vt:vector>
  </HeadingPairs>
  <TitlesOfParts>
    <vt:vector size="28" baseType="lpstr">
      <vt:lpstr>Office Theme</vt:lpstr>
      <vt:lpstr>Revise Lecture 2</vt:lpstr>
      <vt:lpstr>Revise Lecture - 2</vt:lpstr>
      <vt:lpstr>Revise lecture - 2</vt:lpstr>
      <vt:lpstr>Revise Lecture - 2</vt:lpstr>
      <vt:lpstr>Revise Lecture - 2</vt:lpstr>
      <vt:lpstr>A Concept and Regulatory Framework</vt:lpstr>
      <vt:lpstr>A Concept and Regulatory Framework</vt:lpstr>
      <vt:lpstr>A Concept and Regulatory Framework</vt:lpstr>
      <vt:lpstr>Slide 9</vt:lpstr>
      <vt:lpstr>A Concept and Regulatory Framework</vt:lpstr>
      <vt:lpstr>A Concept and Regulatory Framework</vt:lpstr>
      <vt:lpstr>A Concept and Regulatory Framework</vt:lpstr>
      <vt:lpstr>A Concept and Regulatory Framework</vt:lpstr>
      <vt:lpstr>A Concept and Regulatory Framework</vt:lpstr>
      <vt:lpstr>A Concept and Regulatory Framework</vt:lpstr>
      <vt:lpstr>A Concept and Regulatory Framework</vt:lpstr>
      <vt:lpstr>A Concept and Regulatory Framework</vt:lpstr>
      <vt:lpstr>A Concept and Regulatory Framework</vt:lpstr>
      <vt:lpstr>A Concept and Regulatory Framework</vt:lpstr>
      <vt:lpstr>A Concept and Regulatory Framework</vt:lpstr>
      <vt:lpstr>A Concept and Regulatory Framework</vt:lpstr>
      <vt:lpstr>A Concept and Regulatory Framework</vt:lpstr>
      <vt:lpstr>A Concept and Regulatory Framework</vt:lpstr>
      <vt:lpstr>A Concept and Regulatory Framework</vt:lpstr>
      <vt:lpstr>A Concept and Regulatory Framework</vt:lpstr>
      <vt:lpstr>A Concept and Regulatory Framework</vt:lpstr>
      <vt:lpstr>A Concept and Regulatory Framework</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Revise Lecture 2</dc:title>
  <dc:creator>CCCF10</dc:creator>
  <cp:lastModifiedBy>NTS</cp:lastModifiedBy>
  <cp:revision>19</cp:revision>
  <dcterms:created xsi:type="dcterms:W3CDTF">2013-07-01T19:38:56Z</dcterms:created>
  <dcterms:modified xsi:type="dcterms:W3CDTF">2013-07-16T06:48:53Z</dcterms:modified>
</cp:coreProperties>
</file>