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06" r:id="rId3"/>
    <p:sldId id="314" r:id="rId4"/>
    <p:sldId id="316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9" r:id="rId14"/>
    <p:sldId id="331" r:id="rId15"/>
    <p:sldId id="332" r:id="rId16"/>
    <p:sldId id="333" r:id="rId17"/>
    <p:sldId id="334" r:id="rId18"/>
    <p:sldId id="335" r:id="rId19"/>
    <p:sldId id="336" r:id="rId20"/>
    <p:sldId id="337" r:id="rId21"/>
    <p:sldId id="338" r:id="rId22"/>
    <p:sldId id="339" r:id="rId23"/>
    <p:sldId id="340" r:id="rId24"/>
    <p:sldId id="342" r:id="rId25"/>
    <p:sldId id="343" r:id="rId26"/>
    <p:sldId id="344" r:id="rId27"/>
    <p:sldId id="345" r:id="rId28"/>
    <p:sldId id="346" r:id="rId29"/>
    <p:sldId id="347" r:id="rId30"/>
    <p:sldId id="348" r:id="rId31"/>
    <p:sldId id="349" r:id="rId32"/>
    <p:sldId id="350" r:id="rId33"/>
    <p:sldId id="351" r:id="rId34"/>
    <p:sldId id="352" r:id="rId35"/>
    <p:sldId id="353" r:id="rId36"/>
    <p:sldId id="354" r:id="rId37"/>
    <p:sldId id="355" r:id="rId38"/>
    <p:sldId id="356" r:id="rId39"/>
    <p:sldId id="35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4" autoAdjust="0"/>
    <p:restoredTop sz="94660"/>
  </p:normalViewPr>
  <p:slideViewPr>
    <p:cSldViewPr>
      <p:cViewPr varScale="1">
        <p:scale>
          <a:sx n="65" d="100"/>
          <a:sy n="65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702B6-3891-424F-8D15-DF5B13B4E067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5E2F-911C-4EDD-BC7C-9653ACB39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EB6-2FAA-4722-85C2-2BE43ADEAA09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A814-1C37-440D-A68D-9BD820129414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5209-7C27-4475-9BAF-8BA60F99BBCC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688-3B96-45F0-80AB-6FEE2E1D56B9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A708-308A-4296-9672-123DE97EE3A5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584B-9564-47FE-B05A-E4E5C1EEF134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E92A-E46E-44AF-BD48-DF0907036BDD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08EC-21F0-40D4-BAE3-A4BC70BB84D4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04874-59B0-4097-B81A-90375AB2816D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C755-BC61-4456-BDF1-74DDB68A2BCE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1D84-9F67-4FCA-BC7D-BB413B99B1EB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9898-D888-492A-839A-A551BE096B20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28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000" b="1" dirty="0" smtClean="0"/>
              <a:t>Interpreting financial statements 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b="1" dirty="0" smtClean="0"/>
              <a:t>Profitability</a:t>
            </a:r>
            <a:r>
              <a:rPr lang="en-US" dirty="0" smtClean="0"/>
              <a:t>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b="1" dirty="0" smtClean="0"/>
              <a:t>Liquidity</a:t>
            </a:r>
            <a:r>
              <a:rPr lang="en-US" dirty="0" smtClean="0"/>
              <a:t> and working capital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Long term </a:t>
            </a:r>
            <a:r>
              <a:rPr lang="en-US" b="1" dirty="0" smtClean="0"/>
              <a:t>financial stability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Investors</a:t>
            </a:r>
            <a:r>
              <a:rPr lang="en-US" dirty="0" smtClean="0"/>
              <a:t>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Limitations</a:t>
            </a:r>
            <a:r>
              <a:rPr lang="en-US" dirty="0" smtClean="0"/>
              <a:t> of financial statements and ratio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Related parties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Profitability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Gross profit margin or percentage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Gross profit / Sales revenue * 100%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is the margin that the company </a:t>
            </a:r>
            <a:r>
              <a:rPr lang="en-US" b="1" dirty="0" smtClean="0"/>
              <a:t>makes on its sales</a:t>
            </a:r>
            <a:r>
              <a:rPr lang="en-US" dirty="0" smtClean="0"/>
              <a:t>, and would be expected to remain reasonably constant.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Operating profit margin (net profit)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Can be calculated as:</a:t>
            </a:r>
          </a:p>
          <a:p>
            <a:pPr>
              <a:buNone/>
            </a:pPr>
            <a:r>
              <a:rPr lang="en-US" dirty="0" smtClean="0"/>
              <a:t>                 PBIT / Sales revenue  * 100%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Any changes in operating profit margin should be considered further: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they in line with changes in gross profit margin?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they in line with changes in sales revenue?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Operating profit margin (net profit)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As many costs are fixed they need not necessarily increase/decrease with a change in revenue.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4. Look for individual cost categories that have increased/decreased significantly.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ROCE = Profit / capital employed  * 100%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Profit is measured as: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Operating (trading) profit, or</a:t>
            </a:r>
          </a:p>
          <a:p>
            <a:pPr>
              <a:buNone/>
            </a:pPr>
            <a:r>
              <a:rPr lang="en-US" dirty="0" smtClean="0"/>
              <a:t>The profit before interest and tax (PBIT)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Capital employed is measured as: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Equity + interest bearing finance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u="sng" dirty="0" smtClean="0"/>
              <a:t>ROCE for the current year should be compared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prior year ROCE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target ROCE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cost of borrowing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Other companies ROCE in the same industry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 asset turnover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Sales revenue / Capital employed (net assets) = times pa</a:t>
            </a:r>
          </a:p>
          <a:p>
            <a:endParaRPr lang="en-US" dirty="0" smtClean="0"/>
          </a:p>
          <a:p>
            <a:r>
              <a:rPr lang="en-US" dirty="0" smtClean="0"/>
              <a:t>It measures </a:t>
            </a:r>
            <a:r>
              <a:rPr lang="en-US" b="1" dirty="0" smtClean="0"/>
              <a:t>management’s efficiency </a:t>
            </a:r>
            <a:r>
              <a:rPr lang="en-US" dirty="0" smtClean="0"/>
              <a:t>in generating revenue from the net assets at its disposal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higher, the more efficient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5400" b="1" dirty="0" smtClean="0"/>
              <a:t>Liquidity and working capital ratios</a:t>
            </a:r>
            <a:endParaRPr lang="en-US" sz="5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capital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There are two ratios used to measure overall working capital: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current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quick or acid test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ratio or Working capital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Current ratio or working capital ratio =</a:t>
            </a:r>
          </a:p>
          <a:p>
            <a:pPr>
              <a:buNone/>
            </a:pPr>
            <a:r>
              <a:rPr lang="en-US" dirty="0" smtClean="0"/>
              <a:t>        Current assets / current liabilities   :1</a:t>
            </a:r>
          </a:p>
          <a:p>
            <a:endParaRPr lang="en-US" dirty="0" smtClean="0"/>
          </a:p>
          <a:p>
            <a:r>
              <a:rPr lang="en-US" dirty="0" smtClean="0"/>
              <a:t>The current ratio measures the adequacy of current assets to meet the liabilities as they fall due.</a:t>
            </a:r>
          </a:p>
          <a:p>
            <a:r>
              <a:rPr lang="en-US" dirty="0" smtClean="0"/>
              <a:t>Traditionally, a current ratio of 2:1 or higher was regarded as appropriate for most businesses to maintain creditworthiness. However, more recently a figure of 1:5 :1 is regarded as the norm.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Quick ratio 0r liquidity or acid test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Current assets – inventory / current liabilities  :1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provides the acid test of whether the company has sufficient liquid resources (receivables and cash) to settle its liabilities.</a:t>
            </a:r>
          </a:p>
          <a:p>
            <a:r>
              <a:rPr lang="en-US" dirty="0" smtClean="0"/>
              <a:t> Normal levels for the quick ratio range from 1:1 to 1.7:1</a:t>
            </a:r>
          </a:p>
          <a:p>
            <a:r>
              <a:rPr lang="en-US" dirty="0" smtClean="0"/>
              <a:t>Like the current ratio it is relevant to consider the nature of the business (e.g. supermarkets have very low quick ratios)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The main points to consider when assessing the longer-term financial position are: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Gearing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overtrading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    </a:t>
            </a:r>
            <a:r>
              <a:rPr lang="en-US" b="1" u="sng" dirty="0" smtClean="0"/>
              <a:t>Gearing</a:t>
            </a:r>
          </a:p>
          <a:p>
            <a:pPr>
              <a:buNone/>
            </a:pPr>
            <a:r>
              <a:rPr lang="en-US" dirty="0" smtClean="0"/>
              <a:t>Gearing ratios indicate: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degree of risk attached to the company and</a:t>
            </a:r>
          </a:p>
          <a:p>
            <a:r>
              <a:rPr lang="en-US" dirty="0" smtClean="0"/>
              <a:t>The sensitivity of earnings and dividends to changes in profitability and activity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      </a:t>
            </a:r>
            <a:r>
              <a:rPr lang="en-US" b="1" u="sng" dirty="0" smtClean="0"/>
              <a:t>High and low gearing</a:t>
            </a:r>
          </a:p>
          <a:p>
            <a:pPr>
              <a:buNone/>
            </a:pPr>
            <a:r>
              <a:rPr lang="en-US" dirty="0" smtClean="0"/>
              <a:t>In highly geared businesses: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large proportion of fixed-return capital is used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There is a greater risk of insolvency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Returns to shareholders will grow proportionately more if profits are growing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                    </a:t>
            </a:r>
            <a:r>
              <a:rPr lang="en-US" b="1" u="sng" dirty="0" smtClean="0"/>
              <a:t>High and low gearing</a:t>
            </a:r>
          </a:p>
          <a:p>
            <a:pPr>
              <a:buNone/>
            </a:pPr>
            <a:r>
              <a:rPr lang="en-US" dirty="0" smtClean="0"/>
              <a:t>Low-geared businesses: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Provide scope to increase borrowings when potentially profitable projects are available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Can usually borrow more easily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Not all companies are suitable for a highly-geared structure. A company must have two fundamental characteristics if it is to use gearing successfully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Relatively stable profits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Suitable assets for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Gearing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There are two methods commonly used to express gearing as follows: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Debt / equity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Interest cover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Overtrading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Overtrading arises where a company expands its sales revenue fairly rapidly without securing additional long-term capital adequate for its needs. The symptoms of overtrading are: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Inventory increasing, possibly more than % to revenue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Receivables increasing, possibly more than % to revenue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and liquid assets declining at a fairly alarming 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Trade payables increasingly rapidly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Investors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EPS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P/E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Dividend yield ratio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FS and ratio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Ratios are tool to assist analysis</a:t>
            </a:r>
          </a:p>
          <a:p>
            <a:endParaRPr lang="en-US" dirty="0" smtClean="0"/>
          </a:p>
          <a:p>
            <a:r>
              <a:rPr lang="en-US" dirty="0" smtClean="0"/>
              <a:t>They help to focus attention systematically on important areas and </a:t>
            </a:r>
            <a:r>
              <a:rPr lang="en-US" dirty="0" err="1" smtClean="0"/>
              <a:t>summarise</a:t>
            </a:r>
            <a:r>
              <a:rPr lang="en-US" dirty="0" smtClean="0"/>
              <a:t> information in an understandable form.</a:t>
            </a:r>
          </a:p>
          <a:p>
            <a:endParaRPr lang="en-US" dirty="0" smtClean="0"/>
          </a:p>
          <a:p>
            <a:r>
              <a:rPr lang="en-US" dirty="0" smtClean="0"/>
              <a:t>They assist in identifying trends and relationships.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FS and ratio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However ratios are not predictive if they are based on historical information.</a:t>
            </a:r>
          </a:p>
          <a:p>
            <a:endParaRPr lang="en-US" dirty="0" smtClean="0"/>
          </a:p>
          <a:p>
            <a:r>
              <a:rPr lang="en-US" dirty="0" smtClean="0"/>
              <a:t>They ignore future action by management</a:t>
            </a:r>
          </a:p>
          <a:p>
            <a:r>
              <a:rPr lang="en-US" dirty="0" smtClean="0"/>
              <a:t>They can be manipulated by window dressing or creative accounting</a:t>
            </a:r>
          </a:p>
          <a:p>
            <a:r>
              <a:rPr lang="en-US" dirty="0" smtClean="0"/>
              <a:t>They may be distorted by difference in accounting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   </a:t>
            </a:r>
            <a:r>
              <a:rPr lang="en-US" b="1" u="sng" dirty="0" smtClean="0"/>
              <a:t>Definition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Two parties are considered to be related if one part has the </a:t>
            </a:r>
            <a:r>
              <a:rPr lang="en-US" b="1" dirty="0" smtClean="0"/>
              <a:t>ability to control </a:t>
            </a:r>
            <a:r>
              <a:rPr lang="en-US" dirty="0" smtClean="0"/>
              <a:t>the other party or exercise </a:t>
            </a:r>
            <a:r>
              <a:rPr lang="en-US" b="1" dirty="0" smtClean="0"/>
              <a:t>significant influence </a:t>
            </a:r>
            <a:r>
              <a:rPr lang="en-US" dirty="0" smtClean="0"/>
              <a:t>over the other party, or the parties are under common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     </a:t>
            </a:r>
            <a:r>
              <a:rPr lang="en-US" b="1" u="sng" dirty="0" smtClean="0"/>
              <a:t>Distortion of financial statements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related party relationship can affect the financial position and operating results of an entity in a number of ways.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Transactions are entered into with a related party which may not have occurred without the relationship existing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</a:t>
            </a:r>
            <a:r>
              <a:rPr lang="en-US" b="1" u="sng" dirty="0" smtClean="0"/>
              <a:t>Distortion of financial statements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2. Transactions may be entered into on terms different to those with an unrelated party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Transactions with third parties may be affected by the existence of the related party relationship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6000" dirty="0" smtClean="0"/>
              <a:t>Statement of cash flows – IAS 7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</a:t>
            </a:r>
            <a:r>
              <a:rPr lang="en-US" b="1" u="sng" dirty="0" smtClean="0"/>
              <a:t>Objective of the statement of cash flows IAS 7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 ensure that all entities </a:t>
            </a:r>
            <a:r>
              <a:rPr lang="en-US" b="1" dirty="0" smtClean="0"/>
              <a:t>provide information </a:t>
            </a:r>
            <a:r>
              <a:rPr lang="en-US" dirty="0" smtClean="0"/>
              <a:t>about the </a:t>
            </a:r>
            <a:r>
              <a:rPr lang="en-US" b="1" dirty="0" smtClean="0"/>
              <a:t>historical changes </a:t>
            </a:r>
            <a:r>
              <a:rPr lang="en-US" dirty="0" smtClean="0"/>
              <a:t>in cash and cash equivalents by means of a statement of cash flows.</a:t>
            </a:r>
          </a:p>
          <a:p>
            <a:r>
              <a:rPr lang="en-US" dirty="0" smtClean="0"/>
              <a:t>To </a:t>
            </a:r>
            <a:r>
              <a:rPr lang="en-US" b="1" dirty="0" smtClean="0"/>
              <a:t>classify</a:t>
            </a:r>
            <a:r>
              <a:rPr lang="en-US" dirty="0" smtClean="0"/>
              <a:t> cash flows (i.e. inflows and outflows of cash and cash equivalents) during the period between those arising from </a:t>
            </a:r>
            <a:r>
              <a:rPr lang="en-US" b="1" dirty="0" smtClean="0"/>
              <a:t>operating</a:t>
            </a:r>
            <a:r>
              <a:rPr lang="en-US" dirty="0" smtClean="0"/>
              <a:t>, </a:t>
            </a:r>
            <a:r>
              <a:rPr lang="en-US" b="1" dirty="0" smtClean="0"/>
              <a:t>investing</a:t>
            </a:r>
            <a:r>
              <a:rPr lang="en-US" dirty="0" smtClean="0"/>
              <a:t> and </a:t>
            </a:r>
            <a:r>
              <a:rPr lang="en-US" b="1" dirty="0" smtClean="0"/>
              <a:t>financing</a:t>
            </a:r>
            <a:r>
              <a:rPr lang="en-US" dirty="0" smtClean="0"/>
              <a:t> activities.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b="1" u="sng" dirty="0" smtClean="0"/>
              <a:t>Usefulness of cash flow</a:t>
            </a:r>
          </a:p>
          <a:p>
            <a:r>
              <a:rPr lang="en-US" dirty="0" smtClean="0"/>
              <a:t>Users of financial statements need information on the </a:t>
            </a:r>
            <a:r>
              <a:rPr lang="en-US" b="1" dirty="0" smtClean="0"/>
              <a:t>liquidity</a:t>
            </a:r>
            <a:r>
              <a:rPr lang="en-US" dirty="0" smtClean="0"/>
              <a:t>, </a:t>
            </a:r>
            <a:r>
              <a:rPr lang="en-US" b="1" dirty="0" smtClean="0"/>
              <a:t>viability</a:t>
            </a:r>
            <a:r>
              <a:rPr lang="en-US" dirty="0" smtClean="0"/>
              <a:t> and </a:t>
            </a:r>
            <a:r>
              <a:rPr lang="en-US" b="1" dirty="0" smtClean="0"/>
              <a:t>financial adaptability</a:t>
            </a:r>
            <a:r>
              <a:rPr lang="en-US" dirty="0" smtClean="0"/>
              <a:t> of entities. Deriving this information involves the user making assessments of the future cash flows of the entity. </a:t>
            </a:r>
          </a:p>
          <a:p>
            <a:r>
              <a:rPr lang="en-US" dirty="0" smtClean="0"/>
              <a:t>Future cash flows are regarded (in financial management theory and increasingly in practice in large companies) as the </a:t>
            </a:r>
            <a:r>
              <a:rPr lang="en-US" b="1" dirty="0" smtClean="0"/>
              <a:t>prime determinant </a:t>
            </a:r>
            <a:r>
              <a:rPr lang="en-US" dirty="0" smtClean="0"/>
              <a:t>of the </a:t>
            </a:r>
            <a:r>
              <a:rPr lang="en-US" b="1" dirty="0" smtClean="0"/>
              <a:t>worth of a business.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</a:t>
            </a:r>
            <a:r>
              <a:rPr lang="en-US" b="1" dirty="0" smtClean="0"/>
              <a:t>IAS 7 does not prescribe a format </a:t>
            </a:r>
            <a:r>
              <a:rPr lang="en-US" dirty="0" smtClean="0"/>
              <a:t>for statements of cash flows, it does require the cash flows to be classified into: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Operating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Investing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Financing 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classification may require a particular </a:t>
            </a:r>
            <a:r>
              <a:rPr lang="en-US" b="1" dirty="0" smtClean="0"/>
              <a:t>transaction to be shown partly </a:t>
            </a:r>
            <a:r>
              <a:rPr lang="en-US" dirty="0" smtClean="0"/>
              <a:t>under one heading and partly under another.</a:t>
            </a:r>
          </a:p>
          <a:p>
            <a:r>
              <a:rPr lang="en-US" dirty="0" smtClean="0"/>
              <a:t>For example, when the cash repayment of a loan includes both interest and capital, the interest might be shown as an operating activity and the capital element as a financing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objective of the standard headings </a:t>
            </a:r>
            <a:r>
              <a:rPr lang="en-US" dirty="0" smtClean="0"/>
              <a:t>is to ensure that cash flows are </a:t>
            </a:r>
            <a:r>
              <a:rPr lang="en-US" b="1" dirty="0" smtClean="0"/>
              <a:t>reported</a:t>
            </a:r>
            <a:r>
              <a:rPr lang="en-US" dirty="0" smtClean="0"/>
              <a:t> in a form that highlights the significant components of cash flow and </a:t>
            </a:r>
            <a:r>
              <a:rPr lang="en-US" b="1" dirty="0" smtClean="0"/>
              <a:t>facilitates comparison </a:t>
            </a:r>
            <a:r>
              <a:rPr lang="en-US" dirty="0" smtClean="0"/>
              <a:t>of the cash flow performance of different businesses.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reason why the statement of cash flow was considered necessary is that </a:t>
            </a:r>
            <a:r>
              <a:rPr lang="en-US" b="1" dirty="0" smtClean="0"/>
              <a:t>final profit </a:t>
            </a:r>
            <a:r>
              <a:rPr lang="en-US" dirty="0" smtClean="0"/>
              <a:t>figures are relatively </a:t>
            </a:r>
            <a:r>
              <a:rPr lang="en-US" b="1" dirty="0" smtClean="0"/>
              <a:t>easy to manipulate</a:t>
            </a:r>
            <a:r>
              <a:rPr lang="en-US" dirty="0" smtClean="0"/>
              <a:t>. There are many items in an income statement </a:t>
            </a:r>
            <a:r>
              <a:rPr lang="en-US" b="1" dirty="0" smtClean="0"/>
              <a:t>involving </a:t>
            </a:r>
            <a:r>
              <a:rPr lang="en-US" b="1" dirty="0" err="1" smtClean="0"/>
              <a:t>judgement</a:t>
            </a:r>
            <a:r>
              <a:rPr lang="en-US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Inventory valuation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Depreciation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Allowance for receivables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just"/>
            <a:r>
              <a:rPr lang="en-US" dirty="0" smtClean="0"/>
              <a:t>This makes it </a:t>
            </a:r>
            <a:r>
              <a:rPr lang="en-US" b="1" dirty="0" smtClean="0"/>
              <a:t>difficult to interpret </a:t>
            </a:r>
            <a:r>
              <a:rPr lang="en-US" dirty="0" smtClean="0"/>
              <a:t>a company’s results with confidence. A statement of cash flows showing merely </a:t>
            </a:r>
            <a:r>
              <a:rPr lang="en-US" b="1" dirty="0" smtClean="0"/>
              <a:t>inflows and outflows </a:t>
            </a:r>
            <a:r>
              <a:rPr lang="en-US" dirty="0" smtClean="0"/>
              <a:t>of cash is </a:t>
            </a:r>
            <a:r>
              <a:rPr lang="en-US" b="1" dirty="0" smtClean="0"/>
              <a:t>easier to understand</a:t>
            </a:r>
            <a:r>
              <a:rPr lang="en-US" dirty="0" smtClean="0"/>
              <a:t> and more difficult to manipulate.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                        </a:t>
            </a:r>
            <a:r>
              <a:rPr lang="en-US" b="1" u="sng" dirty="0" smtClean="0"/>
              <a:t>Definitions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b="1" dirty="0" smtClean="0"/>
              <a:t>Cash: </a:t>
            </a:r>
            <a:r>
              <a:rPr lang="en-US" dirty="0" smtClean="0"/>
              <a:t>cash on hand (including overdrafts) and on demand deposits.</a:t>
            </a:r>
          </a:p>
          <a:p>
            <a:endParaRPr lang="en-US" dirty="0" smtClean="0"/>
          </a:p>
          <a:p>
            <a:r>
              <a:rPr lang="en-US" b="1" dirty="0" smtClean="0"/>
              <a:t>Cash equivalents: </a:t>
            </a:r>
            <a:r>
              <a:rPr lang="en-US" dirty="0" smtClean="0"/>
              <a:t>short-term, highly liquid investments that are readily convertible into known amounts of cash and are subject to an insignificant risk of changes in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Proforma</a:t>
            </a:r>
            <a:r>
              <a:rPr lang="en-US" dirty="0" smtClean="0"/>
              <a:t>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Proforma</a:t>
            </a:r>
            <a:r>
              <a:rPr lang="en-US" dirty="0" smtClean="0"/>
              <a:t>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Proforma</a:t>
            </a:r>
            <a:r>
              <a:rPr lang="en-US" dirty="0" smtClean="0"/>
              <a:t>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Proforma</a:t>
            </a:r>
            <a:r>
              <a:rPr lang="en-US" dirty="0" smtClean="0"/>
              <a:t>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1390</Words>
  <Application>Microsoft Office PowerPoint</Application>
  <PresentationFormat>On-screen Show (4:3)</PresentationFormat>
  <Paragraphs>237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Revise lecture 28</vt:lpstr>
      <vt:lpstr>Slide 2</vt:lpstr>
      <vt:lpstr>Interpreting financial information</vt:lpstr>
      <vt:lpstr>Profitability ratios</vt:lpstr>
      <vt:lpstr>Operating profit margin (net profit) ratio</vt:lpstr>
      <vt:lpstr>Operating profit margin (net profit) ratio</vt:lpstr>
      <vt:lpstr>ROCE ratio</vt:lpstr>
      <vt:lpstr>ROCE ratio</vt:lpstr>
      <vt:lpstr>Net asset turnover</vt:lpstr>
      <vt:lpstr>Slide 10</vt:lpstr>
      <vt:lpstr>Working capital ratios</vt:lpstr>
      <vt:lpstr>Current ratio or Working capital ratios</vt:lpstr>
      <vt:lpstr>Quick ratio 0r liquidity or acid test ratio</vt:lpstr>
      <vt:lpstr>Long-term financial stability</vt:lpstr>
      <vt:lpstr>Long-term financial stability</vt:lpstr>
      <vt:lpstr>Long-term financial stability</vt:lpstr>
      <vt:lpstr>Long-term financial stability</vt:lpstr>
      <vt:lpstr>Gearing</vt:lpstr>
      <vt:lpstr>Measuring Gearing</vt:lpstr>
      <vt:lpstr>Overtrading</vt:lpstr>
      <vt:lpstr>Investors ratios</vt:lpstr>
      <vt:lpstr>Limitations of FS and ratio analysis</vt:lpstr>
      <vt:lpstr>Limitations of FS and ratio analysis</vt:lpstr>
      <vt:lpstr>Related parties</vt:lpstr>
      <vt:lpstr>Related parties</vt:lpstr>
      <vt:lpstr>Related parties</vt:lpstr>
      <vt:lpstr>Slide 27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Proforma statement of cash flows</vt:lpstr>
      <vt:lpstr>Proforma statement of cash flows</vt:lpstr>
      <vt:lpstr>Proforma statement of cash flows</vt:lpstr>
      <vt:lpstr>Proforma statement of cash flows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Administrator</cp:lastModifiedBy>
  <cp:revision>58</cp:revision>
  <dcterms:created xsi:type="dcterms:W3CDTF">2013-07-14T15:29:58Z</dcterms:created>
  <dcterms:modified xsi:type="dcterms:W3CDTF">2013-07-18T07:10:36Z</dcterms:modified>
</cp:coreProperties>
</file>