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306" r:id="rId3"/>
    <p:sldId id="314" r:id="rId4"/>
    <p:sldId id="316" r:id="rId5"/>
    <p:sldId id="320" r:id="rId6"/>
    <p:sldId id="321" r:id="rId7"/>
    <p:sldId id="322" r:id="rId8"/>
    <p:sldId id="323" r:id="rId9"/>
    <p:sldId id="324" r:id="rId10"/>
    <p:sldId id="325" r:id="rId11"/>
    <p:sldId id="326" r:id="rId12"/>
    <p:sldId id="327" r:id="rId13"/>
    <p:sldId id="328" r:id="rId14"/>
    <p:sldId id="329" r:id="rId15"/>
    <p:sldId id="330" r:id="rId16"/>
    <p:sldId id="331" r:id="rId17"/>
    <p:sldId id="332" r:id="rId18"/>
    <p:sldId id="333" r:id="rId19"/>
    <p:sldId id="334" r:id="rId20"/>
    <p:sldId id="335" r:id="rId21"/>
    <p:sldId id="336" r:id="rId22"/>
    <p:sldId id="337" r:id="rId23"/>
    <p:sldId id="338" r:id="rId24"/>
    <p:sldId id="339" r:id="rId25"/>
    <p:sldId id="340" r:id="rId26"/>
    <p:sldId id="341" r:id="rId27"/>
    <p:sldId id="342" r:id="rId28"/>
    <p:sldId id="343" r:id="rId29"/>
    <p:sldId id="34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244" autoAdjust="0"/>
    <p:restoredTop sz="94660"/>
  </p:normalViewPr>
  <p:slideViewPr>
    <p:cSldViewPr>
      <p:cViewPr varScale="1">
        <p:scale>
          <a:sx n="61" d="100"/>
          <a:sy n="61" d="100"/>
        </p:scale>
        <p:origin x="-159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702B6-3891-424F-8D15-DF5B13B4E067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825E2F-911C-4EDD-BC7C-9653ACB39AA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5EB6-2FAA-4722-85C2-2BE43ADEAA09}" type="datetime1">
              <a:rPr lang="en-US" smtClean="0"/>
              <a:pPr/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EA814-1C37-440D-A68D-9BD820129414}" type="datetime1">
              <a:rPr lang="en-US" smtClean="0"/>
              <a:pPr/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5209-7C27-4475-9BAF-8BA60F99BBCC}" type="datetime1">
              <a:rPr lang="en-US" smtClean="0"/>
              <a:pPr/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2688-3B96-45F0-80AB-6FEE2E1D56B9}" type="datetime1">
              <a:rPr lang="en-US" smtClean="0"/>
              <a:pPr/>
              <a:t>7/17/2013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0A708-308A-4296-9672-123DE97EE3A5}" type="datetime1">
              <a:rPr lang="en-US" smtClean="0"/>
              <a:pPr/>
              <a:t>7/17/2013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A584B-9564-47FE-B05A-E4E5C1EEF134}" type="datetime1">
              <a:rPr lang="en-US" smtClean="0"/>
              <a:pPr/>
              <a:t>7/17/2013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8E92A-E46E-44AF-BD48-DF0907036BDD}" type="datetime1">
              <a:rPr lang="en-US" smtClean="0"/>
              <a:pPr/>
              <a:t>7/17/2013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08EC-21F0-40D4-BAE3-A4BC70BB84D4}" type="datetime1">
              <a:rPr lang="en-US" smtClean="0"/>
              <a:pPr/>
              <a:t>7/17/2013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04874-59B0-4097-B81A-90375AB2816D}" type="datetime1">
              <a:rPr lang="en-US" smtClean="0"/>
              <a:pPr/>
              <a:t>7/17/2013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7C755-BC61-4456-BDF1-74DDB68A2BCE}" type="datetime1">
              <a:rPr lang="en-US" smtClean="0"/>
              <a:pPr/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71D84-9F67-4FCA-BC7D-BB413B99B1EB}" type="datetime1">
              <a:rPr lang="en-US" smtClean="0"/>
              <a:pPr/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F9898-D888-492A-839A-A551BE096B20}" type="datetime1">
              <a:rPr lang="en-US" smtClean="0"/>
              <a:pPr/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Revise lecture 27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sz="4000" b="1" dirty="0" smtClean="0"/>
              <a:t>Interpreting financial statements </a:t>
            </a:r>
            <a:endParaRPr lang="en-US" sz="4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Interpreting financial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Profitability ratios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Liquidity and working capital ratios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Long term financial stability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Investors ratios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Limitations of financial statements and ratio analysis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Related parties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Profitability ratios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Gross profit margin or percentage is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   Gross profit / Sales revenue * 100%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This is the margin that the company </a:t>
            </a:r>
            <a:r>
              <a:rPr lang="en-US" b="1" dirty="0" smtClean="0"/>
              <a:t>makes on its sales</a:t>
            </a:r>
            <a:r>
              <a:rPr lang="en-US" dirty="0" smtClean="0"/>
              <a:t>, and would be expected to remain reasonably constant.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Operating profit margin (net profit)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b="1" u="sng" dirty="0" smtClean="0"/>
              <a:t>Can be calculated as:</a:t>
            </a:r>
          </a:p>
          <a:p>
            <a:pPr>
              <a:buNone/>
            </a:pPr>
            <a:r>
              <a:rPr lang="en-US" dirty="0" smtClean="0"/>
              <a:t>                 PBIT / Sales revenue  * 100%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Any changes in operating profit margin should be considered further: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Are they in line with changes in gross profit margin?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Are they in line with changes in sales revenue?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Operating profit margin (net profit)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3. As many costs are fixed they need not necessarily increase/decrease with a change in revenue.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4. Look for individual cost categories that have increased/decreased significantly.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ROCE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ROCE = Profit / capital employed  * 100%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u="sng" dirty="0" smtClean="0"/>
              <a:t>Profit is measured as: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Operating (trading) profit, or</a:t>
            </a:r>
          </a:p>
          <a:p>
            <a:pPr>
              <a:buNone/>
            </a:pPr>
            <a:r>
              <a:rPr lang="en-US" dirty="0" smtClean="0"/>
              <a:t>The profit before interest and tax (PBIT)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u="sng" dirty="0" smtClean="0"/>
              <a:t>Capital employed is measured as: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Equity + interest bearing finance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ROCE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b="1" u="sng" dirty="0" smtClean="0"/>
              <a:t>ROCE for the current year should be compared to: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prior year ROCE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target ROCE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cost of borrowing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Other companies ROCE in the same industry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 asset turnover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Sales revenue / Capital employed (net assets) = times pa</a:t>
            </a:r>
          </a:p>
          <a:p>
            <a:endParaRPr lang="en-US" dirty="0" smtClean="0"/>
          </a:p>
          <a:p>
            <a:r>
              <a:rPr lang="en-US" dirty="0" smtClean="0"/>
              <a:t>It measures </a:t>
            </a:r>
            <a:r>
              <a:rPr lang="en-US" b="1" dirty="0" smtClean="0"/>
              <a:t>management’s efficiency </a:t>
            </a:r>
            <a:r>
              <a:rPr lang="en-US" dirty="0" smtClean="0"/>
              <a:t>in generating revenue from the net assets at its disposal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higher, the more efficient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sz="5400" b="1" dirty="0" smtClean="0"/>
              <a:t>Liquidity and working capital ratios</a:t>
            </a:r>
            <a:endParaRPr lang="en-US" sz="5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capital ratios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There are two ratios used to measure overall working capital: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current ratio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quick or acid test ratio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Current ratio or Working capital ratios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Current ratio or working capital ratio =</a:t>
            </a:r>
          </a:p>
          <a:p>
            <a:pPr>
              <a:buNone/>
            </a:pPr>
            <a:r>
              <a:rPr lang="en-US" dirty="0" smtClean="0"/>
              <a:t>        Current assets / current liabilities   :1</a:t>
            </a:r>
          </a:p>
          <a:p>
            <a:endParaRPr lang="en-US" dirty="0" smtClean="0"/>
          </a:p>
          <a:p>
            <a:r>
              <a:rPr lang="en-US" dirty="0" smtClean="0"/>
              <a:t>The current ratio measures the adequacy of current assets to meet the liabilities as they fall due.</a:t>
            </a:r>
          </a:p>
          <a:p>
            <a:r>
              <a:rPr lang="en-US" dirty="0" smtClean="0"/>
              <a:t>Traditionally, a current ratio of 2:1 or higher was regarded as appropriate for most businesses to maintain creditworthiness. However, more recently a figure of 1:5 :1 is regarded as the norm.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Current ratio or Working capital ratios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   The current ratio should be looked at in the light of what is normal for the business. For example, supermarkets tend to have low current ratios because: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There are few trade receivables</a:t>
            </a:r>
          </a:p>
          <a:p>
            <a:r>
              <a:rPr lang="en-US" dirty="0" smtClean="0"/>
              <a:t>There is a high level of trade payables</a:t>
            </a:r>
          </a:p>
          <a:p>
            <a:r>
              <a:rPr lang="en-US" dirty="0" smtClean="0"/>
              <a:t>There is usually very tight cash control, to fund investment in developing new sites and improving sites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Quick ratio 0r liquidity or acid test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Current assets – inventory / current liabilities  :1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It provides the acid test of whether the company has sufficient liquid resources (receivables and cash) to settle its liabilities.</a:t>
            </a:r>
          </a:p>
          <a:p>
            <a:r>
              <a:rPr lang="en-US" dirty="0" smtClean="0"/>
              <a:t> Normal levels for the quick ratio range from 1:1 to 1.7:1</a:t>
            </a:r>
          </a:p>
          <a:p>
            <a:r>
              <a:rPr lang="en-US" dirty="0" smtClean="0"/>
              <a:t>Like the current ratio it is relevant to consider the nature of the business (e.g. supermarkets have very low quick ratios)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Quick ratio 0r liquidity or acid test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When interpreting the quick ratio, care should be taken over the status of the bank overdraft. A company with a low quick ratio may actually have no problem in paying its amounts due if sufficient overall overdraft facilities are available.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Long-term financial stability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The main points to consider when assessing the longer-term financial position are:</a:t>
            </a:r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Gearing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overtrading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Long-term financial stability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               </a:t>
            </a:r>
            <a:r>
              <a:rPr lang="en-US" b="1" u="sng" dirty="0" smtClean="0"/>
              <a:t>Gearing</a:t>
            </a:r>
          </a:p>
          <a:p>
            <a:pPr>
              <a:buNone/>
            </a:pPr>
            <a:r>
              <a:rPr lang="en-US" dirty="0" smtClean="0"/>
              <a:t>Gearing ratios indicate: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degree of risk attached to the company and</a:t>
            </a:r>
          </a:p>
          <a:p>
            <a:r>
              <a:rPr lang="en-US" dirty="0" smtClean="0"/>
              <a:t>The sensitivity of earnings and dividends to changes in profitability and activity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Long-term financial stability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                    </a:t>
            </a:r>
            <a:r>
              <a:rPr lang="en-US" b="1" u="sng" dirty="0" smtClean="0"/>
              <a:t>High and low gearing</a:t>
            </a:r>
          </a:p>
          <a:p>
            <a:pPr>
              <a:buNone/>
            </a:pPr>
            <a:r>
              <a:rPr lang="en-US" dirty="0" smtClean="0"/>
              <a:t>In highly geared businesses: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large proportion of fixed-return capital is used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There is a greater risk of insolvency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Returns to shareholders will grow proportionately more if profits are growing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Long-term financial stability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                     </a:t>
            </a:r>
            <a:r>
              <a:rPr lang="en-US" b="1" u="sng" dirty="0" smtClean="0"/>
              <a:t>High and low gearing</a:t>
            </a:r>
          </a:p>
          <a:p>
            <a:pPr>
              <a:buNone/>
            </a:pPr>
            <a:r>
              <a:rPr lang="en-US" dirty="0" smtClean="0"/>
              <a:t>Low-geared businesses:</a:t>
            </a:r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Provide scope to increase borrowings when potentially profitable projects are available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Can usually borrow more easily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Gearing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Not all companies are suitable for a highly-geared structure. A company must have two fundamental characteristics if it is to use gearing successfully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Relatively stable profits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Suitable assets for security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Gearing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There are two methods commonly used to express gearing as follows: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Debt / equity ratio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Interest cover ratio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Overtrading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    Overtrading arises where a company expands its sales revenue fairly rapidly without securing additional long-term capital adequate for its needs. The symptoms of overtrading are: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Inventory increasing, possibly more than % to revenue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Receivables increasing, possibly more than % to revenue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Cash and liquid assets declining at a fairly alarming rate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Trade payables increasingly rapidly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Investors ratios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EPS ratio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P/E ratio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Dividend yield ratio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of FS and ratio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Ratios are tool to assist analysis</a:t>
            </a:r>
          </a:p>
          <a:p>
            <a:endParaRPr lang="en-US" dirty="0" smtClean="0"/>
          </a:p>
          <a:p>
            <a:r>
              <a:rPr lang="en-US" dirty="0" smtClean="0"/>
              <a:t>They help to focus attention systematically on important areas and </a:t>
            </a:r>
            <a:r>
              <a:rPr lang="en-US" dirty="0" err="1" smtClean="0"/>
              <a:t>summarise</a:t>
            </a:r>
            <a:r>
              <a:rPr lang="en-US" dirty="0" smtClean="0"/>
              <a:t> information in an understandable form.</a:t>
            </a:r>
          </a:p>
          <a:p>
            <a:endParaRPr lang="en-US" dirty="0" smtClean="0"/>
          </a:p>
          <a:p>
            <a:r>
              <a:rPr lang="en-US" dirty="0" smtClean="0"/>
              <a:t>They assist in identifying trends and relationships.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of FS and ratio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However ratios are not predictive if they are based on historical information.</a:t>
            </a:r>
          </a:p>
          <a:p>
            <a:endParaRPr lang="en-US" dirty="0" smtClean="0"/>
          </a:p>
          <a:p>
            <a:r>
              <a:rPr lang="en-US" dirty="0" smtClean="0"/>
              <a:t>They ignore future action by management</a:t>
            </a:r>
          </a:p>
          <a:p>
            <a:r>
              <a:rPr lang="en-US" dirty="0" smtClean="0"/>
              <a:t>They can be manipulated by window dressing or creative accounting</a:t>
            </a:r>
          </a:p>
          <a:p>
            <a:r>
              <a:rPr lang="en-US" dirty="0" smtClean="0"/>
              <a:t>They may be distorted by difference in accounting policies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of FS and ratio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Assets values shown in the SFP at historic cost may bear no resemblance to their current value or what it may cost to replace them. This may result in a low depreciation charge and overstatement of profit in real terms. As a result of historical costs the financial statements do not show the real cost of using the non-current assets.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parties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              </a:t>
            </a:r>
            <a:r>
              <a:rPr lang="en-US" b="1" u="sng" dirty="0" smtClean="0"/>
              <a:t>Definition</a:t>
            </a:r>
          </a:p>
          <a:p>
            <a:pPr>
              <a:buNone/>
            </a:pPr>
            <a:endParaRPr lang="en-US" b="1" u="sng" dirty="0" smtClean="0"/>
          </a:p>
          <a:p>
            <a:r>
              <a:rPr lang="en-US" dirty="0" smtClean="0"/>
              <a:t>Two parties are considered to be related if one part has the </a:t>
            </a:r>
            <a:r>
              <a:rPr lang="en-US" b="1" dirty="0" smtClean="0"/>
              <a:t>ability to control </a:t>
            </a:r>
            <a:r>
              <a:rPr lang="en-US" dirty="0" smtClean="0"/>
              <a:t>the other party or exercise </a:t>
            </a:r>
            <a:r>
              <a:rPr lang="en-US" b="1" dirty="0" smtClean="0"/>
              <a:t>significant influence </a:t>
            </a:r>
            <a:r>
              <a:rPr lang="en-US" dirty="0" smtClean="0"/>
              <a:t>over the other party, or the parties are under common control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parties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             </a:t>
            </a:r>
            <a:r>
              <a:rPr lang="en-US" b="1" u="sng" dirty="0" smtClean="0"/>
              <a:t>Distortion of financial statements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 related party relationship can affect the financial position and operating results of an entity in a number of ways.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Transactions are entered into with a related party which may not have occurred without the relationship existing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parties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</a:t>
            </a:r>
            <a:r>
              <a:rPr lang="en-US" b="1" u="sng" dirty="0" smtClean="0"/>
              <a:t>Distortion of financial statements</a:t>
            </a:r>
          </a:p>
          <a:p>
            <a:pPr>
              <a:buNone/>
            </a:pPr>
            <a:endParaRPr lang="en-US" b="1" u="sng" dirty="0" smtClean="0"/>
          </a:p>
          <a:p>
            <a:pPr>
              <a:buNone/>
            </a:pPr>
            <a:r>
              <a:rPr lang="en-US" dirty="0" smtClean="0"/>
              <a:t>2. Transactions may be entered into on terms different to those with an unrelated party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3. Transactions with third parties may be affected by the existence of the related party relationship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</TotalTime>
  <Words>1114</Words>
  <Application>Microsoft Office PowerPoint</Application>
  <PresentationFormat>On-screen Show (4:3)</PresentationFormat>
  <Paragraphs>195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Revise lecture 27</vt:lpstr>
      <vt:lpstr>Slide 2</vt:lpstr>
      <vt:lpstr>Interpreting financial information</vt:lpstr>
      <vt:lpstr>Profitability ratios</vt:lpstr>
      <vt:lpstr>Operating profit margin (net profit) ratio</vt:lpstr>
      <vt:lpstr>Operating profit margin (net profit) ratio</vt:lpstr>
      <vt:lpstr>ROCE ratio</vt:lpstr>
      <vt:lpstr>ROCE ratio</vt:lpstr>
      <vt:lpstr>Net asset turnover</vt:lpstr>
      <vt:lpstr>Slide 10</vt:lpstr>
      <vt:lpstr>Working capital ratios</vt:lpstr>
      <vt:lpstr>Current ratio or Working capital ratios</vt:lpstr>
      <vt:lpstr>Current ratio or Working capital ratios</vt:lpstr>
      <vt:lpstr>Quick ratio 0r liquidity or acid test ratio</vt:lpstr>
      <vt:lpstr>Quick ratio 0r liquidity or acid test ratio</vt:lpstr>
      <vt:lpstr>Long-term financial stability</vt:lpstr>
      <vt:lpstr>Long-term financial stability</vt:lpstr>
      <vt:lpstr>Long-term financial stability</vt:lpstr>
      <vt:lpstr>Long-term financial stability</vt:lpstr>
      <vt:lpstr>Gearing</vt:lpstr>
      <vt:lpstr>Measuring Gearing</vt:lpstr>
      <vt:lpstr>Overtrading</vt:lpstr>
      <vt:lpstr>Investors ratios</vt:lpstr>
      <vt:lpstr>Limitations of FS and ratio analysis</vt:lpstr>
      <vt:lpstr>Limitations of FS and ratio analysis</vt:lpstr>
      <vt:lpstr>Limitations of FS and ratio analysis</vt:lpstr>
      <vt:lpstr>Related parties</vt:lpstr>
      <vt:lpstr>Related parties</vt:lpstr>
      <vt:lpstr>Related parties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CCCF10</dc:creator>
  <cp:lastModifiedBy>NTS</cp:lastModifiedBy>
  <cp:revision>55</cp:revision>
  <dcterms:created xsi:type="dcterms:W3CDTF">2013-07-14T15:29:58Z</dcterms:created>
  <dcterms:modified xsi:type="dcterms:W3CDTF">2013-07-17T08:22:57Z</dcterms:modified>
</cp:coreProperties>
</file>