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5" r:id="rId23"/>
    <p:sldId id="314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244" autoAdjust="0"/>
    <p:restoredTop sz="94660"/>
  </p:normalViewPr>
  <p:slideViewPr>
    <p:cSldViewPr>
      <p:cViewPr varScale="1">
        <p:scale>
          <a:sx n="61" d="100"/>
          <a:sy n="61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6600" b="1" dirty="0" smtClean="0"/>
              <a:t>     IAS 18 Revenue</a:t>
            </a:r>
            <a:endParaRPr lang="en-US" sz="6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revenue?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Revenue is the gross </a:t>
            </a:r>
            <a:r>
              <a:rPr lang="en-US" b="1" dirty="0" smtClean="0"/>
              <a:t>inflow of economic benefits</a:t>
            </a:r>
            <a:r>
              <a:rPr lang="en-US" dirty="0" smtClean="0"/>
              <a:t> during the period arising in the course of the </a:t>
            </a:r>
            <a:r>
              <a:rPr lang="en-US" b="1" dirty="0" smtClean="0"/>
              <a:t>ordinary activities </a:t>
            </a:r>
            <a:r>
              <a:rPr lang="en-US" dirty="0" smtClean="0"/>
              <a:t>of an entity.</a:t>
            </a:r>
          </a:p>
          <a:p>
            <a:endParaRPr lang="en-US" dirty="0" smtClean="0"/>
          </a:p>
          <a:p>
            <a:r>
              <a:rPr lang="en-US" dirty="0" smtClean="0"/>
              <a:t>Revenue is </a:t>
            </a:r>
            <a:r>
              <a:rPr lang="en-US" b="1" dirty="0" smtClean="0"/>
              <a:t>measured by the fair value </a:t>
            </a:r>
            <a:r>
              <a:rPr lang="en-US" dirty="0" smtClean="0"/>
              <a:t>of the consideration received or receivable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The term revenue could apply in any of the following situations: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supply of goods on cash or credit sale 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provision of services on cash or credit 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Rent received or receivable from equipment or property hired out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Interest or dividends received or receivable on a trade investment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Revenue should </a:t>
            </a:r>
            <a:r>
              <a:rPr lang="en-US" b="1" dirty="0" smtClean="0"/>
              <a:t>be measured at the fair value </a:t>
            </a:r>
            <a:r>
              <a:rPr lang="en-US" dirty="0" smtClean="0"/>
              <a:t>of the consideration received or receivable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 sale is a cash sale, then the revenue is the immediate proceeds of sale. Allowance may be made for expected returns.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 sale is a credit sale, i.e. a sale for a claim to cash, then anticipated cash is revenue.</a:t>
            </a:r>
          </a:p>
          <a:p>
            <a:pPr marL="514350" indent="-514350">
              <a:buNone/>
            </a:pPr>
            <a:endParaRPr lang="en-US" dirty="0" smtClean="0"/>
          </a:p>
          <a:p>
            <a:r>
              <a:rPr lang="en-US" dirty="0" smtClean="0"/>
              <a:t>Allowance for irrecoverable debts and returns are usually computed as a separate exercise and disclosed separately.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Traditional approach to revenue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Traditionally, </a:t>
            </a:r>
            <a:r>
              <a:rPr lang="en-US" b="1" dirty="0" smtClean="0"/>
              <a:t>two conditions </a:t>
            </a:r>
            <a:r>
              <a:rPr lang="en-US" dirty="0" smtClean="0"/>
              <a:t>must be met before revenue can be </a:t>
            </a:r>
            <a:r>
              <a:rPr lang="en-US" dirty="0" err="1" smtClean="0"/>
              <a:t>recognised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revenue must be </a:t>
            </a:r>
            <a:r>
              <a:rPr lang="en-US" b="1" dirty="0" smtClean="0"/>
              <a:t>earned</a:t>
            </a:r>
            <a:r>
              <a:rPr lang="en-US" dirty="0" smtClean="0"/>
              <a:t>, i.e. the activities undertaken to create the revenue must be substantially completed.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Traditional approach to revenue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2. The revenue must be </a:t>
            </a:r>
            <a:r>
              <a:rPr lang="en-US" b="1" dirty="0" err="1" smtClean="0"/>
              <a:t>realised</a:t>
            </a:r>
            <a:r>
              <a:rPr lang="en-US" dirty="0" smtClean="0"/>
              <a:t>, i.e. an event has occurred which significantly increases the likelihood of conversion into cash. This also means that the revenue must be capable of being </a:t>
            </a:r>
            <a:r>
              <a:rPr lang="en-US" b="1" dirty="0" smtClean="0"/>
              <a:t>verifiably measured.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In most cases, </a:t>
            </a:r>
            <a:r>
              <a:rPr lang="en-US" dirty="0" err="1" smtClean="0"/>
              <a:t>realisation</a:t>
            </a:r>
            <a:r>
              <a:rPr lang="en-US" dirty="0" smtClean="0"/>
              <a:t> is deemed to occur </a:t>
            </a:r>
            <a:r>
              <a:rPr lang="en-US" b="1" dirty="0" smtClean="0"/>
              <a:t>on the date of sale</a:t>
            </a:r>
            <a:r>
              <a:rPr lang="en-US" dirty="0" smtClean="0"/>
              <a:t>. Thus, the date of the sale transaction is the moment that the revenue is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Revenues from the sale of goods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IAS 18 Revenue, the following conditions must be satisfied before the revenue from the sale of goods should be </a:t>
            </a:r>
            <a:r>
              <a:rPr lang="en-US" dirty="0" err="1" smtClean="0"/>
              <a:t>recognised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The seller has transferred the significant risks and rewards of ownership to the buyer.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Revenues from the sale of goods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2. The seller does not retain continuing managerial involvement to the degree usually associated with ownership and does not have effective control over the goods sold.</a:t>
            </a:r>
          </a:p>
          <a:p>
            <a:pPr>
              <a:buNone/>
            </a:pPr>
            <a:r>
              <a:rPr lang="en-US" dirty="0" smtClean="0"/>
              <a:t>3. The amount of revenue can be measured reliably</a:t>
            </a:r>
          </a:p>
          <a:p>
            <a:pPr>
              <a:buNone/>
            </a:pPr>
            <a:r>
              <a:rPr lang="en-US" dirty="0" smtClean="0"/>
              <a:t>4. It is probable that the economic benefits associated with the transaction will flow to the seller.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Revenues from the sale of goods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5. The cost incurred or to be incurred in respect of the transaction can be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from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Revenue from services should be </a:t>
            </a:r>
            <a:r>
              <a:rPr lang="en-US" dirty="0" err="1" smtClean="0"/>
              <a:t>recognised</a:t>
            </a:r>
            <a:r>
              <a:rPr lang="en-US" dirty="0" smtClean="0"/>
              <a:t>, according to the stage of completion at the reporting date, when all of the following conditions are me: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amount of revenue can be measured reliably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is probable that the economic benefits associated with the transaction will flow to the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from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3. The stage of completion of the transaction at the reporting date can be measured reliably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The cost incurred for the transaction and the costs to complete the transaction can be measured </a:t>
            </a:r>
            <a:r>
              <a:rPr lang="en-US" dirty="0" err="1" smtClean="0"/>
              <a:t>relaibly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If these conditions are met, revenue should be </a:t>
            </a:r>
            <a:r>
              <a:rPr lang="en-US" b="1" dirty="0" err="1" smtClean="0"/>
              <a:t>recognised</a:t>
            </a:r>
            <a:r>
              <a:rPr lang="en-US" b="1" dirty="0" smtClean="0"/>
              <a:t> only to the extent of the expenses </a:t>
            </a:r>
            <a:r>
              <a:rPr lang="en-US" b="1" dirty="0" err="1" smtClean="0"/>
              <a:t>recognised</a:t>
            </a:r>
            <a:r>
              <a:rPr lang="en-US" b="1" dirty="0" smtClean="0"/>
              <a:t>  that are recoverable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000" b="1" dirty="0" smtClean="0"/>
              <a:t>Interpreting financial statements 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Financial statements on their own are of limited use. In this lecture we will consider </a:t>
            </a:r>
            <a:r>
              <a:rPr lang="en-US" b="1" dirty="0" smtClean="0"/>
              <a:t>how to interpret the financial statements </a:t>
            </a:r>
            <a:r>
              <a:rPr lang="en-US" dirty="0" smtClean="0"/>
              <a:t>and </a:t>
            </a:r>
            <a:r>
              <a:rPr lang="en-US" b="1" dirty="0" smtClean="0"/>
              <a:t>gain additional </a:t>
            </a:r>
            <a:r>
              <a:rPr lang="en-US" dirty="0" smtClean="0"/>
              <a:t>useful information from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Users of financial statements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When interpreting financial statements it is important to ascertain </a:t>
            </a:r>
            <a:r>
              <a:rPr lang="en-US" b="1" dirty="0" smtClean="0"/>
              <a:t>who are the users of </a:t>
            </a:r>
            <a:r>
              <a:rPr lang="en-US" dirty="0" smtClean="0"/>
              <a:t>accounts and what information they need.</a:t>
            </a:r>
          </a:p>
          <a:p>
            <a:endParaRPr lang="en-US" dirty="0" smtClean="0"/>
          </a:p>
          <a:p>
            <a:r>
              <a:rPr lang="en-US" dirty="0" smtClean="0"/>
              <a:t>Shareholders and potential investors, </a:t>
            </a:r>
            <a:r>
              <a:rPr lang="en-US" b="1" dirty="0" smtClean="0"/>
              <a:t>primarily concerned</a:t>
            </a:r>
            <a:r>
              <a:rPr lang="en-US" dirty="0" smtClean="0"/>
              <a:t> with receiving an </a:t>
            </a:r>
            <a:r>
              <a:rPr lang="en-US" b="1" dirty="0" smtClean="0"/>
              <a:t>adequate return </a:t>
            </a:r>
            <a:r>
              <a:rPr lang="en-US" dirty="0" smtClean="0"/>
              <a:t>on their investment, but interpreting financial information it must at least provide security and liquidity.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        </a:t>
            </a:r>
            <a:r>
              <a:rPr lang="en-US" b="1" u="sng" dirty="0" smtClean="0"/>
              <a:t>Users of financial statements</a:t>
            </a:r>
          </a:p>
          <a:p>
            <a:pPr>
              <a:buNone/>
            </a:pPr>
            <a:endParaRPr lang="en-US" u="sng" dirty="0" smtClean="0"/>
          </a:p>
          <a:p>
            <a:r>
              <a:rPr lang="en-US" dirty="0" smtClean="0"/>
              <a:t>Suppliers and lenders concerned with the </a:t>
            </a:r>
            <a:r>
              <a:rPr lang="en-US" b="1" dirty="0" smtClean="0"/>
              <a:t>security of their debt </a:t>
            </a:r>
            <a:r>
              <a:rPr lang="en-US" dirty="0" smtClean="0"/>
              <a:t>or loan.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Management concerned with the </a:t>
            </a:r>
            <a:r>
              <a:rPr lang="en-US" b="1" dirty="0" smtClean="0"/>
              <a:t>trend</a:t>
            </a:r>
            <a:r>
              <a:rPr lang="en-US" dirty="0" smtClean="0"/>
              <a:t> and </a:t>
            </a:r>
            <a:r>
              <a:rPr lang="en-US" b="1" dirty="0" smtClean="0"/>
              <a:t>level of profits</a:t>
            </a:r>
            <a:r>
              <a:rPr lang="en-US" dirty="0" smtClean="0"/>
              <a:t>, since this is the main measure of their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                    </a:t>
            </a:r>
            <a:r>
              <a:rPr lang="en-US" b="1" u="sng" dirty="0" smtClean="0"/>
              <a:t>Users of financial statements</a:t>
            </a:r>
          </a:p>
          <a:p>
            <a:endParaRPr lang="en-US" b="1" u="sng" dirty="0" smtClean="0"/>
          </a:p>
          <a:p>
            <a:pPr>
              <a:buNone/>
            </a:pPr>
            <a:r>
              <a:rPr lang="en-US" dirty="0" smtClean="0"/>
              <a:t>Other </a:t>
            </a:r>
            <a:r>
              <a:rPr lang="en-US" b="1" u="sng" dirty="0" smtClean="0"/>
              <a:t>potential users </a:t>
            </a:r>
            <a:r>
              <a:rPr lang="en-US" dirty="0" smtClean="0"/>
              <a:t>include:</a:t>
            </a:r>
          </a:p>
          <a:p>
            <a:endParaRPr lang="en-US" dirty="0" smtClean="0"/>
          </a:p>
          <a:p>
            <a:r>
              <a:rPr lang="en-US" dirty="0" smtClean="0"/>
              <a:t>Bank managers</a:t>
            </a:r>
          </a:p>
          <a:p>
            <a:r>
              <a:rPr lang="en-US" dirty="0" smtClean="0"/>
              <a:t>Financial institutions</a:t>
            </a:r>
          </a:p>
          <a:p>
            <a:r>
              <a:rPr lang="en-US" dirty="0" smtClean="0"/>
              <a:t>Employees</a:t>
            </a:r>
          </a:p>
          <a:p>
            <a:r>
              <a:rPr lang="en-US" dirty="0" smtClean="0"/>
              <a:t>Professional advisors to investors</a:t>
            </a:r>
          </a:p>
          <a:p>
            <a:r>
              <a:rPr lang="en-US" dirty="0" smtClean="0"/>
              <a:t>Financial journalists and commentators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 </a:t>
            </a:r>
            <a:r>
              <a:rPr lang="en-US" b="1" u="sng" dirty="0" smtClean="0"/>
              <a:t>Ratio analysis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  A number of ratios can be calculated to </a:t>
            </a:r>
            <a:r>
              <a:rPr lang="en-US" b="1" dirty="0" smtClean="0"/>
              <a:t>help interpret </a:t>
            </a:r>
            <a:r>
              <a:rPr lang="en-US" dirty="0" smtClean="0"/>
              <a:t>the financial statements.</a:t>
            </a:r>
          </a:p>
          <a:p>
            <a:endParaRPr lang="en-US" dirty="0" smtClean="0"/>
          </a:p>
          <a:p>
            <a:r>
              <a:rPr lang="en-US" dirty="0" smtClean="0"/>
              <a:t>Some important ratios need to be consider: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Choose those relevant to the situation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Choose those relevant to the party you are </a:t>
            </a:r>
            <a:r>
              <a:rPr lang="en-US" dirty="0" err="1" smtClean="0"/>
              <a:t>analysing</a:t>
            </a:r>
            <a:r>
              <a:rPr lang="en-US" dirty="0" smtClean="0"/>
              <a:t> for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use of any additional information given the situation to help your choice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b="1" u="sng" dirty="0" smtClean="0"/>
              <a:t>Further information needs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Analyst will, in practice, be limited in the analysis that can be performed by the amount of information available. They are </a:t>
            </a:r>
            <a:r>
              <a:rPr lang="en-US" b="1" dirty="0" smtClean="0"/>
              <a:t>unlikely</a:t>
            </a:r>
            <a:r>
              <a:rPr lang="en-US" dirty="0" smtClean="0"/>
              <a:t> to have </a:t>
            </a:r>
            <a:r>
              <a:rPr lang="en-US" b="1" dirty="0" smtClean="0"/>
              <a:t>access to all facts </a:t>
            </a:r>
            <a:r>
              <a:rPr lang="en-US" dirty="0" smtClean="0"/>
              <a:t>which are available to a company’s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 </a:t>
            </a:r>
            <a:r>
              <a:rPr lang="en-US" b="1" u="sng" dirty="0" smtClean="0"/>
              <a:t>Commenting on ratios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The following points should have as a useful checklist for commenting on ratios: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does the </a:t>
            </a:r>
            <a:r>
              <a:rPr lang="en-US" b="1" dirty="0" smtClean="0"/>
              <a:t>ratio</a:t>
            </a:r>
            <a:r>
              <a:rPr lang="en-US" dirty="0" smtClean="0"/>
              <a:t> literally </a:t>
            </a:r>
            <a:r>
              <a:rPr lang="en-US" b="1" dirty="0" smtClean="0"/>
              <a:t>mean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does a </a:t>
            </a:r>
            <a:r>
              <a:rPr lang="en-US" b="1" dirty="0" smtClean="0"/>
              <a:t>change</a:t>
            </a:r>
            <a:r>
              <a:rPr lang="en-US" dirty="0" smtClean="0"/>
              <a:t> in the ratio </a:t>
            </a:r>
            <a:r>
              <a:rPr lang="en-US" b="1" dirty="0" smtClean="0"/>
              <a:t>mean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is the </a:t>
            </a:r>
            <a:r>
              <a:rPr lang="en-US" b="1" dirty="0" smtClean="0"/>
              <a:t>norm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the </a:t>
            </a:r>
            <a:r>
              <a:rPr lang="en-US" b="1" dirty="0" smtClean="0"/>
              <a:t>limitations</a:t>
            </a:r>
            <a:r>
              <a:rPr lang="en-US" dirty="0" smtClean="0"/>
              <a:t> of the ratio?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financial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Profitability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Liquidity and working capital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Long term financial stability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Investors ratios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Limitations of financial statements and ratio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Profitability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Gross profit margin or percentage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Gross profit / Sales revenue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is the margin that the company </a:t>
            </a:r>
            <a:r>
              <a:rPr lang="en-US" b="1" dirty="0" smtClean="0"/>
              <a:t>makes on its sales</a:t>
            </a:r>
            <a:r>
              <a:rPr lang="en-US" dirty="0" smtClean="0"/>
              <a:t>, and would be expected to remain reasonably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Gross profit margin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Since the </a:t>
            </a:r>
            <a:r>
              <a:rPr lang="en-US" b="1" dirty="0" smtClean="0"/>
              <a:t>ratio is affected </a:t>
            </a:r>
            <a:r>
              <a:rPr lang="en-US" dirty="0" smtClean="0"/>
              <a:t>by only a small </a:t>
            </a:r>
            <a:r>
              <a:rPr lang="en-US" b="1" dirty="0" smtClean="0"/>
              <a:t>number of variables</a:t>
            </a:r>
            <a:r>
              <a:rPr lang="en-US" dirty="0" smtClean="0"/>
              <a:t>, a change may be traced to a change in:</a:t>
            </a:r>
          </a:p>
          <a:p>
            <a:r>
              <a:rPr lang="en-US" dirty="0" smtClean="0"/>
              <a:t>selling price</a:t>
            </a:r>
          </a:p>
          <a:p>
            <a:r>
              <a:rPr lang="en-US" dirty="0" smtClean="0"/>
              <a:t>sales mix</a:t>
            </a:r>
          </a:p>
          <a:p>
            <a:r>
              <a:rPr lang="en-US" dirty="0" smtClean="0"/>
              <a:t>purchase cost</a:t>
            </a:r>
          </a:p>
          <a:p>
            <a:r>
              <a:rPr lang="en-US" dirty="0" smtClean="0"/>
              <a:t>production cost</a:t>
            </a:r>
          </a:p>
          <a:p>
            <a:r>
              <a:rPr lang="en-US" dirty="0" smtClean="0"/>
              <a:t>inventory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gross profit margin over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If gross profit has not increased in line with sales revenue, you need to establish why not. Is the discrepancy due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Increased ‘</a:t>
            </a:r>
            <a:r>
              <a:rPr lang="en-US" b="1" dirty="0" smtClean="0"/>
              <a:t>purchase’ costs</a:t>
            </a:r>
            <a:r>
              <a:rPr lang="en-US" dirty="0" smtClean="0"/>
              <a:t>: if so, are the costs under the company’s control.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Inventory write-offs </a:t>
            </a:r>
            <a:r>
              <a:rPr lang="en-US" dirty="0" smtClean="0"/>
              <a:t>(likely where the company operates in a volatile marketplace, such as fashion retail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Other costs </a:t>
            </a:r>
            <a:r>
              <a:rPr lang="en-US" dirty="0" smtClean="0"/>
              <a:t>being allocated to cost of sales, for example, research and development expenditure.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Gross profit margin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Low margins </a:t>
            </a:r>
            <a:r>
              <a:rPr lang="en-US" dirty="0" smtClean="0"/>
              <a:t>usually suggest </a:t>
            </a:r>
            <a:r>
              <a:rPr lang="en-US" b="1" dirty="0" smtClean="0"/>
              <a:t>poor</a:t>
            </a:r>
            <a:r>
              <a:rPr lang="en-US" dirty="0" smtClean="0"/>
              <a:t> </a:t>
            </a:r>
            <a:r>
              <a:rPr lang="en-US" b="1" dirty="0" smtClean="0"/>
              <a:t>performance</a:t>
            </a:r>
            <a:r>
              <a:rPr lang="en-US" dirty="0" smtClean="0"/>
              <a:t> but may be due to expansion costs (launching a new product) or trying to increase market share. Lower margins than usual suggest scope of improvement.</a:t>
            </a:r>
          </a:p>
          <a:p>
            <a:r>
              <a:rPr lang="en-US" b="1" dirty="0" smtClean="0"/>
              <a:t>Above-average margins </a:t>
            </a:r>
            <a:r>
              <a:rPr lang="en-US" dirty="0" smtClean="0"/>
              <a:t>are usually a sign of </a:t>
            </a:r>
            <a:r>
              <a:rPr lang="en-US" b="1" dirty="0" smtClean="0"/>
              <a:t>good management </a:t>
            </a:r>
            <a:r>
              <a:rPr lang="en-US" dirty="0" smtClean="0"/>
              <a:t>although unusually high margins may make the competition keen to join in and enjoy the ‘rich pickings’.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Can be calculated as:</a:t>
            </a:r>
          </a:p>
          <a:p>
            <a:pPr>
              <a:buNone/>
            </a:pPr>
            <a:r>
              <a:rPr lang="en-US" dirty="0" smtClean="0"/>
              <a:t>                 PBIT / Sales revenue  * 100%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Any changes in operating profit margin should be considered further: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gross profit margin?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 they in line with changes in sales revenue?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Operating profit margin (net profit)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As many costs are fixed they need not necessarily increase/decrease with a change in revenue.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Look for individual cost categories that have increased/decreased significantly.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ROCE = Profit / capital employed  * 100%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Profit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Operating (trading) profit, or</a:t>
            </a:r>
          </a:p>
          <a:p>
            <a:pPr>
              <a:buNone/>
            </a:pPr>
            <a:r>
              <a:rPr lang="en-US" dirty="0" smtClean="0"/>
              <a:t>The profit before interest and tax (PBIT)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u="sng" dirty="0" smtClean="0"/>
              <a:t>Capital employed is measured as: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Equity + interest bearing finance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ROCE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u="sng" dirty="0" smtClean="0"/>
              <a:t>ROCE for the current year should be compared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prior year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target ROCE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cost of borrowing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Other companies ROCE in the same industry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asset turnover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Sales revenue / Capital employed (net assets) = times pa</a:t>
            </a:r>
          </a:p>
          <a:p>
            <a:endParaRPr lang="en-US" dirty="0" smtClean="0"/>
          </a:p>
          <a:p>
            <a:r>
              <a:rPr lang="en-US" dirty="0" smtClean="0"/>
              <a:t>It measures </a:t>
            </a:r>
            <a:r>
              <a:rPr lang="en-US" b="1" dirty="0" smtClean="0"/>
              <a:t>management’s efficiency </a:t>
            </a:r>
            <a:r>
              <a:rPr lang="en-US" dirty="0" smtClean="0"/>
              <a:t>in generating revenue from the net assets at its disposal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higher, the more efficient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1364</Words>
  <Application>Microsoft Office PowerPoint</Application>
  <PresentationFormat>On-screen Show (4:3)</PresentationFormat>
  <Paragraphs>204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Revise lecture 26</vt:lpstr>
      <vt:lpstr>Slide 2</vt:lpstr>
      <vt:lpstr>What is revenue?</vt:lpstr>
      <vt:lpstr>Measurement of revenue</vt:lpstr>
      <vt:lpstr>Measurement of revenue</vt:lpstr>
      <vt:lpstr>Measurement of revenue</vt:lpstr>
      <vt:lpstr>Traditional approach to revenue recognition</vt:lpstr>
      <vt:lpstr>Traditional approach to revenue recognition</vt:lpstr>
      <vt:lpstr>Revenues from the sale of goods</vt:lpstr>
      <vt:lpstr>Revenues from the sale of goods</vt:lpstr>
      <vt:lpstr>Revenues from the sale of goods</vt:lpstr>
      <vt:lpstr>Revenue from services</vt:lpstr>
      <vt:lpstr>Revenue from services</vt:lpstr>
      <vt:lpstr>Slide 14</vt:lpstr>
      <vt:lpstr>Interpreting financial information</vt:lpstr>
      <vt:lpstr>Interpreting financial information</vt:lpstr>
      <vt:lpstr>Interpreting financial information</vt:lpstr>
      <vt:lpstr>Interpreting financial information</vt:lpstr>
      <vt:lpstr>Interpreting financial information</vt:lpstr>
      <vt:lpstr>Interpreting financial information</vt:lpstr>
      <vt:lpstr>Interpreting financial information</vt:lpstr>
      <vt:lpstr>Diagram</vt:lpstr>
      <vt:lpstr>Interpreting financial information</vt:lpstr>
      <vt:lpstr>Profitability ratios</vt:lpstr>
      <vt:lpstr>Gross profit margin ratio</vt:lpstr>
      <vt:lpstr>Comparing gross profit margin over time</vt:lpstr>
      <vt:lpstr>Gross profit margin ratio</vt:lpstr>
      <vt:lpstr>Operating profit margin (net profit) ratio</vt:lpstr>
      <vt:lpstr>Operating profit margin (net profit) ratio</vt:lpstr>
      <vt:lpstr>ROCE ratio</vt:lpstr>
      <vt:lpstr>ROCE ratio</vt:lpstr>
      <vt:lpstr>Net asset turnover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47</cp:revision>
  <dcterms:created xsi:type="dcterms:W3CDTF">2013-07-14T15:29:58Z</dcterms:created>
  <dcterms:modified xsi:type="dcterms:W3CDTF">2013-07-17T07:03:12Z</dcterms:modified>
</cp:coreProperties>
</file>