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1" r:id="rId3"/>
    <p:sldId id="282" r:id="rId4"/>
    <p:sldId id="283" r:id="rId5"/>
    <p:sldId id="284" r:id="rId6"/>
    <p:sldId id="285" r:id="rId7"/>
    <p:sldId id="286"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5702B6-3891-424F-8D15-DF5B13B4E067}" type="datetimeFigureOut">
              <a:rPr lang="en-US" smtClean="0"/>
              <a:pPr/>
              <a:t>7/16/2013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825E2F-911C-4EDD-BC7C-9653ACB39AA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135EB6-2FAA-4722-85C2-2BE43ADEAA09}"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1EA814-1C37-440D-A68D-9BD820129414}"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135209-7C27-4475-9BAF-8BA60F99BBCC}"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502688-3B96-45F0-80AB-6FEE2E1D56B9}" type="datetime1">
              <a:rPr lang="en-US" smtClean="0"/>
              <a:pPr/>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B0A708-308A-4296-9672-123DE97EE3A5}" type="datetime1">
              <a:rPr lang="en-US" smtClean="0"/>
              <a:pPr/>
              <a:t>7/16/2013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A584B-9564-47FE-B05A-E4E5C1EEF134}" type="datetime1">
              <a:rPr lang="en-US" smtClean="0"/>
              <a:pPr/>
              <a:t>7/16/2013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78E92A-E46E-44AF-BD48-DF0907036BDD}" type="datetime1">
              <a:rPr lang="en-US" smtClean="0"/>
              <a:pPr/>
              <a:t>7/16/2013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7608EC-21F0-40D4-BAE3-A4BC70BB84D4}" type="datetime1">
              <a:rPr lang="en-US" smtClean="0"/>
              <a:pPr/>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D04874-59B0-4097-B81A-90375AB2816D}" type="datetime1">
              <a:rPr lang="en-US" smtClean="0"/>
              <a:pPr/>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17C755-BC61-4456-BDF1-74DDB68A2BCE}"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571D84-9F67-4FCA-BC7D-BB413B99B1EB}"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CF9898-D888-492A-839A-A551BE096B20}" type="datetime1">
              <a:rPr lang="en-US" smtClean="0"/>
              <a:pPr/>
              <a:t>7/16/2013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B36041-9518-4B10-9AF4-285602E546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a:t>
            </a:r>
            <a:r>
              <a:rPr lang="en-US" dirty="0" smtClean="0"/>
              <a:t>25</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2EB36041-9518-4B10-9AF4-285602E5464C}"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Reporting the substance of transactions</a:t>
            </a:r>
            <a:endParaRPr lang="en-US" sz="4800" b="1"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Reporting the substance of transactions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u="sng" dirty="0" smtClean="0"/>
              <a:t>IAS 1 requires that financial statements:</a:t>
            </a:r>
          </a:p>
          <a:p>
            <a:endParaRPr lang="en-US" dirty="0" smtClean="0"/>
          </a:p>
          <a:p>
            <a:r>
              <a:rPr lang="en-US" dirty="0" smtClean="0"/>
              <a:t>Must </a:t>
            </a:r>
            <a:r>
              <a:rPr lang="en-US" b="1" dirty="0" smtClean="0"/>
              <a:t>represent faithfully </a:t>
            </a:r>
            <a:r>
              <a:rPr lang="en-US" dirty="0" smtClean="0"/>
              <a:t>the transactions that have been carried out.</a:t>
            </a:r>
          </a:p>
          <a:p>
            <a:endParaRPr lang="en-US" dirty="0" smtClean="0"/>
          </a:p>
          <a:p>
            <a:r>
              <a:rPr lang="en-US" dirty="0" smtClean="0"/>
              <a:t>Must </a:t>
            </a:r>
            <a:r>
              <a:rPr lang="en-US" b="1" dirty="0" smtClean="0"/>
              <a:t>reflect the economic substance </a:t>
            </a:r>
            <a:r>
              <a:rPr lang="en-US" dirty="0" smtClean="0"/>
              <a:t>of events and transactions and </a:t>
            </a:r>
            <a:r>
              <a:rPr lang="en-US" b="1" dirty="0" smtClean="0"/>
              <a:t>not merely their legal </a:t>
            </a:r>
            <a:r>
              <a:rPr lang="en-US" dirty="0" smtClean="0"/>
              <a:t>form.</a:t>
            </a:r>
          </a:p>
          <a:p>
            <a:endParaRPr lang="en-US" dirty="0" smtClean="0"/>
          </a:p>
          <a:p>
            <a:pPr>
              <a:buNone/>
            </a:pPr>
            <a:r>
              <a:rPr lang="en-US" b="1" dirty="0" smtClean="0"/>
              <a:t>Examples </a:t>
            </a:r>
            <a:r>
              <a:rPr lang="en-US" dirty="0" smtClean="0"/>
              <a:t>of accounts reflecting economic or commercial substance are:</a:t>
            </a:r>
          </a:p>
          <a:p>
            <a:endParaRPr lang="en-US" dirty="0" smtClean="0"/>
          </a:p>
          <a:p>
            <a:pPr marL="514350" indent="-514350">
              <a:buFont typeface="+mj-lt"/>
              <a:buAutoNum type="arabicPeriod"/>
            </a:pPr>
            <a:r>
              <a:rPr lang="en-US" dirty="0" smtClean="0"/>
              <a:t>The </a:t>
            </a:r>
            <a:r>
              <a:rPr lang="en-US" dirty="0" err="1" smtClean="0"/>
              <a:t>capitalisation</a:t>
            </a:r>
            <a:r>
              <a:rPr lang="en-US" dirty="0" smtClean="0"/>
              <a:t> of a finance lease</a:t>
            </a:r>
          </a:p>
          <a:p>
            <a:pPr marL="514350" indent="-514350">
              <a:buFont typeface="+mj-lt"/>
              <a:buAutoNum type="arabicPeriod"/>
            </a:pPr>
            <a:endParaRPr lang="en-US" dirty="0" smtClean="0"/>
          </a:p>
          <a:p>
            <a:pPr marL="514350" indent="-514350">
              <a:buFont typeface="+mj-lt"/>
              <a:buAutoNum type="arabicPeriod"/>
            </a:pPr>
            <a:r>
              <a:rPr lang="en-US" dirty="0" smtClean="0"/>
              <a:t>The production of consolidated accounts</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Reporting the substance of transactions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The historical problem  </a:t>
            </a:r>
          </a:p>
          <a:p>
            <a:endParaRPr lang="en-US" dirty="0" smtClean="0"/>
          </a:p>
          <a:p>
            <a:r>
              <a:rPr lang="en-US" dirty="0" smtClean="0"/>
              <a:t>Historically, many companies tried to keep </a:t>
            </a:r>
            <a:r>
              <a:rPr lang="en-US" b="1" dirty="0" smtClean="0"/>
              <a:t>items off </a:t>
            </a:r>
            <a:r>
              <a:rPr lang="en-US" dirty="0" smtClean="0"/>
              <a:t>the statement of financial position by </a:t>
            </a:r>
            <a:r>
              <a:rPr lang="en-US" b="1" dirty="0" smtClean="0"/>
              <a:t>ignoring their real substances</a:t>
            </a:r>
            <a:r>
              <a:rPr lang="en-US" dirty="0" smtClean="0"/>
              <a:t>.</a:t>
            </a:r>
          </a:p>
          <a:p>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Reporting the substance of transactions</a:t>
            </a:r>
            <a:endParaRPr lang="en-US" dirty="0"/>
          </a:p>
        </p:txBody>
      </p:sp>
      <p:sp>
        <p:nvSpPr>
          <p:cNvPr id="3" name="Content Placeholder 2"/>
          <p:cNvSpPr>
            <a:spLocks noGrp="1"/>
          </p:cNvSpPr>
          <p:nvPr>
            <p:ph idx="1"/>
          </p:nvPr>
        </p:nvSpPr>
        <p:spPr/>
        <p:txBody>
          <a:bodyPr/>
          <a:lstStyle/>
          <a:p>
            <a:pPr>
              <a:buNone/>
            </a:pPr>
            <a:r>
              <a:rPr lang="en-US" b="1" u="sng" dirty="0" smtClean="0"/>
              <a:t>Examples</a:t>
            </a:r>
          </a:p>
          <a:p>
            <a:endParaRPr lang="en-US" dirty="0" smtClean="0"/>
          </a:p>
          <a:p>
            <a:r>
              <a:rPr lang="en-US" b="1" dirty="0" smtClean="0"/>
              <a:t>Leasing assets</a:t>
            </a:r>
            <a:r>
              <a:rPr lang="en-US" dirty="0" smtClean="0"/>
              <a:t>, prior to the issue of IAS 17, leases were not </a:t>
            </a:r>
            <a:r>
              <a:rPr lang="en-US" dirty="0" err="1" smtClean="0"/>
              <a:t>capitalised</a:t>
            </a:r>
            <a:r>
              <a:rPr lang="en-US" dirty="0" smtClean="0"/>
              <a:t>, i.e. the assets and its related </a:t>
            </a:r>
            <a:r>
              <a:rPr lang="en-US" b="1" dirty="0" smtClean="0"/>
              <a:t>financial commitment were not shown</a:t>
            </a:r>
            <a:r>
              <a:rPr lang="en-US" dirty="0" smtClean="0"/>
              <a:t> on the lessee’s statement of financial position.</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Reporting the substance of transactions</a:t>
            </a:r>
            <a:endParaRPr lang="en-US" dirty="0"/>
          </a:p>
        </p:txBody>
      </p:sp>
      <p:sp>
        <p:nvSpPr>
          <p:cNvPr id="3" name="Content Placeholder 2"/>
          <p:cNvSpPr>
            <a:spLocks noGrp="1"/>
          </p:cNvSpPr>
          <p:nvPr>
            <p:ph idx="1"/>
          </p:nvPr>
        </p:nvSpPr>
        <p:spPr/>
        <p:txBody>
          <a:bodyPr/>
          <a:lstStyle/>
          <a:p>
            <a:pPr>
              <a:buNone/>
            </a:pPr>
            <a:r>
              <a:rPr lang="en-US" b="1" u="sng" dirty="0" smtClean="0"/>
              <a:t>Examples </a:t>
            </a:r>
          </a:p>
          <a:p>
            <a:endParaRPr lang="en-US" dirty="0" smtClean="0"/>
          </a:p>
          <a:p>
            <a:r>
              <a:rPr lang="en-US" b="1" dirty="0" smtClean="0"/>
              <a:t>Controlled non- subsidiaries</a:t>
            </a:r>
            <a:r>
              <a:rPr lang="en-US" dirty="0" smtClean="0"/>
              <a:t>, under the definitions of a subsidiary prior to IAS27, companies could control other companies by legal arrangements under which technically they were not subsidiaries, so they were not consolidated in the group.</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 balance sheet finance</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dirty="0" smtClean="0"/>
              <a:t>Why companies might wish to keep </a:t>
            </a:r>
            <a:r>
              <a:rPr lang="en-US" b="1" dirty="0" smtClean="0"/>
              <a:t>financing liabilities off </a:t>
            </a:r>
            <a:r>
              <a:rPr lang="en-US" dirty="0" smtClean="0"/>
              <a:t>their statement of financial position?</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 balance sheet finance</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u="sng" dirty="0" smtClean="0"/>
              <a:t>Answer</a:t>
            </a:r>
          </a:p>
          <a:p>
            <a:pPr>
              <a:buNone/>
            </a:pPr>
            <a:endParaRPr lang="en-US" dirty="0" smtClean="0"/>
          </a:p>
          <a:p>
            <a:pPr>
              <a:buNone/>
            </a:pPr>
            <a:r>
              <a:rPr lang="en-US" dirty="0" smtClean="0"/>
              <a:t>      There are </a:t>
            </a:r>
            <a:r>
              <a:rPr lang="en-US" b="1" dirty="0" smtClean="0"/>
              <a:t>number of reasons </a:t>
            </a:r>
            <a:r>
              <a:rPr lang="en-US" dirty="0" smtClean="0"/>
              <a:t>why companies might wish to avoid showing financing liabilities on their statement of financial position:</a:t>
            </a:r>
          </a:p>
          <a:p>
            <a:pPr>
              <a:buNone/>
            </a:pPr>
            <a:endParaRPr lang="en-US" dirty="0" smtClean="0"/>
          </a:p>
          <a:p>
            <a:pPr marL="514350" indent="-514350">
              <a:buFont typeface="+mj-lt"/>
              <a:buAutoNum type="arabicPeriod"/>
            </a:pPr>
            <a:r>
              <a:rPr lang="en-US" dirty="0" smtClean="0"/>
              <a:t>To maintain a </a:t>
            </a:r>
            <a:r>
              <a:rPr lang="en-US" b="1" dirty="0" smtClean="0"/>
              <a:t>level of gearing </a:t>
            </a:r>
            <a:r>
              <a:rPr lang="en-US" dirty="0" smtClean="0"/>
              <a:t>similar to their counterparts in other countries.</a:t>
            </a:r>
          </a:p>
          <a:p>
            <a:pPr marL="514350" indent="-514350">
              <a:buFont typeface="+mj-lt"/>
              <a:buAutoNum type="arabicPeriod"/>
            </a:pPr>
            <a:endParaRPr lang="en-US" dirty="0" smtClean="0"/>
          </a:p>
          <a:p>
            <a:pPr marL="514350" indent="-514350">
              <a:buFont typeface="+mj-lt"/>
              <a:buAutoNum type="arabicPeriod"/>
            </a:pPr>
            <a:r>
              <a:rPr lang="en-US" b="1" dirty="0" smtClean="0"/>
              <a:t>To maintain the share price </a:t>
            </a:r>
            <a:r>
              <a:rPr lang="en-US" dirty="0" smtClean="0"/>
              <a:t>on the basis that the market would place a lower value on a company whose borrowings are considered by the analysts to be high.</a:t>
            </a:r>
            <a:endParaRPr lang="en-US" dirty="0"/>
          </a:p>
        </p:txBody>
      </p:sp>
      <p:sp>
        <p:nvSpPr>
          <p:cNvPr id="5" name="Slide Number Placeholder 4"/>
          <p:cNvSpPr>
            <a:spLocks noGrp="1"/>
          </p:cNvSpPr>
          <p:nvPr>
            <p:ph type="sldNum" sz="quarter" idx="12"/>
          </p:nvPr>
        </p:nvSpPr>
        <p:spPr/>
        <p:txBody>
          <a:bodyPr/>
          <a:lstStyle/>
          <a:p>
            <a:fld id="{2EB36041-9518-4B10-9AF4-285602E5464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 balance sheet finance</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u="sng" dirty="0" smtClean="0"/>
              <a:t>Answer</a:t>
            </a:r>
          </a:p>
          <a:p>
            <a:pPr>
              <a:buNone/>
            </a:pPr>
            <a:endParaRPr lang="en-US" dirty="0" smtClean="0"/>
          </a:p>
          <a:p>
            <a:pPr>
              <a:buNone/>
            </a:pPr>
            <a:r>
              <a:rPr lang="en-US" dirty="0" smtClean="0"/>
              <a:t>3. </a:t>
            </a:r>
            <a:r>
              <a:rPr lang="en-US" b="1" dirty="0" smtClean="0"/>
              <a:t>To maintain ROCE </a:t>
            </a:r>
            <a:r>
              <a:rPr lang="en-US" dirty="0" smtClean="0"/>
              <a:t>by keeping the asset and the related liability out of the statement of financial statement until the asset starts to produce income.</a:t>
            </a:r>
          </a:p>
          <a:p>
            <a:pPr>
              <a:buNone/>
            </a:pPr>
            <a:endParaRPr lang="en-US" dirty="0" smtClean="0"/>
          </a:p>
          <a:p>
            <a:pPr>
              <a:buNone/>
            </a:pPr>
            <a:r>
              <a:rPr lang="en-US" dirty="0" smtClean="0"/>
              <a:t>4. </a:t>
            </a:r>
            <a:r>
              <a:rPr lang="en-US" b="1" dirty="0" smtClean="0"/>
              <a:t>In groups of companies </a:t>
            </a:r>
            <a:r>
              <a:rPr lang="en-US" dirty="0" smtClean="0"/>
              <a:t>to keep activities which have different characteristics (e.g. high gearing ratio) separate by keeping them off the SFP in order not to distort the financial ratios of the remainder of the group.</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the substance of a transaction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dirty="0" smtClean="0"/>
              <a:t>Key to determining</a:t>
            </a:r>
            <a:r>
              <a:rPr lang="en-US" dirty="0" smtClean="0"/>
              <a:t> the substance of a transaction is to identify whether assets and liabilities arises subsequent to that transaction by considering:</a:t>
            </a:r>
          </a:p>
          <a:p>
            <a:pPr>
              <a:buNone/>
            </a:pPr>
            <a:endParaRPr lang="en-US" dirty="0" smtClean="0"/>
          </a:p>
          <a:p>
            <a:r>
              <a:rPr lang="en-US" dirty="0" smtClean="0"/>
              <a:t>Who enjoys the </a:t>
            </a:r>
            <a:r>
              <a:rPr lang="en-US" b="1" dirty="0" smtClean="0"/>
              <a:t>benefits</a:t>
            </a:r>
            <a:r>
              <a:rPr lang="en-US" dirty="0" smtClean="0"/>
              <a:t> of any asset?</a:t>
            </a:r>
          </a:p>
          <a:p>
            <a:endParaRPr lang="en-US" dirty="0" smtClean="0"/>
          </a:p>
          <a:p>
            <a:r>
              <a:rPr lang="en-US" dirty="0" smtClean="0"/>
              <a:t>Who is exposed to the </a:t>
            </a:r>
            <a:r>
              <a:rPr lang="en-US" b="1" dirty="0" smtClean="0"/>
              <a:t>principal risks </a:t>
            </a:r>
            <a:r>
              <a:rPr lang="en-US" dirty="0" smtClean="0"/>
              <a:t>of any asset?</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the substance of a transaction</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Assets and liabilities </a:t>
            </a:r>
            <a:r>
              <a:rPr lang="en-US" b="1" dirty="0" smtClean="0"/>
              <a:t>should be </a:t>
            </a:r>
            <a:r>
              <a:rPr lang="en-US" b="1" dirty="0" err="1" smtClean="0"/>
              <a:t>recognised</a:t>
            </a:r>
            <a:r>
              <a:rPr lang="en-US" b="1" dirty="0" smtClean="0"/>
              <a:t> </a:t>
            </a:r>
            <a:r>
              <a:rPr lang="en-US" dirty="0" smtClean="0"/>
              <a:t>in the statement of financial position where:</a:t>
            </a:r>
          </a:p>
          <a:p>
            <a:pPr>
              <a:buNone/>
            </a:pPr>
            <a:endParaRPr lang="en-US" dirty="0" smtClean="0"/>
          </a:p>
          <a:p>
            <a:pPr marL="514350" indent="-514350">
              <a:buFont typeface="+mj-lt"/>
              <a:buAutoNum type="arabicPeriod"/>
            </a:pPr>
            <a:r>
              <a:rPr lang="en-US" dirty="0" smtClean="0"/>
              <a:t>It is probable that any </a:t>
            </a:r>
            <a:r>
              <a:rPr lang="en-US" b="1" dirty="0" smtClean="0"/>
              <a:t>future economic benefit </a:t>
            </a:r>
            <a:r>
              <a:rPr lang="en-US" dirty="0" smtClean="0"/>
              <a:t>associated with the item will flow to or from the entity.</a:t>
            </a:r>
          </a:p>
          <a:p>
            <a:pPr marL="514350" indent="-514350">
              <a:buFont typeface="+mj-lt"/>
              <a:buAutoNum type="arabicPeriod"/>
            </a:pPr>
            <a:endParaRPr lang="en-US" dirty="0" smtClean="0"/>
          </a:p>
          <a:p>
            <a:pPr marL="514350" indent="-514350">
              <a:buFont typeface="+mj-lt"/>
              <a:buAutoNum type="arabicPeriod"/>
            </a:pPr>
            <a:r>
              <a:rPr lang="en-US" dirty="0" smtClean="0"/>
              <a:t>The item has a </a:t>
            </a:r>
            <a:r>
              <a:rPr lang="en-US" b="1" dirty="0" smtClean="0"/>
              <a:t>cost or value that can be measured </a:t>
            </a:r>
            <a:r>
              <a:rPr lang="en-US" dirty="0" smtClean="0"/>
              <a:t>with reliability.</a:t>
            </a:r>
          </a:p>
          <a:p>
            <a:pPr>
              <a:buNone/>
            </a:pPr>
            <a:endParaRPr lang="en-US" dirty="0" smtClean="0"/>
          </a:p>
          <a:p>
            <a:r>
              <a:rPr lang="en-US" b="1" dirty="0" smtClean="0"/>
              <a:t>When either of these criteria are not met the item should be </a:t>
            </a:r>
            <a:r>
              <a:rPr lang="en-US" b="1" dirty="0" err="1" smtClean="0"/>
              <a:t>derecognised</a:t>
            </a:r>
            <a:r>
              <a:rPr lang="en-US" dirty="0" smtClean="0"/>
              <a:t>.</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where substance and form may differ</a:t>
            </a:r>
            <a:endParaRPr lang="en-US" dirty="0"/>
          </a:p>
        </p:txBody>
      </p:sp>
      <p:sp>
        <p:nvSpPr>
          <p:cNvPr id="3" name="Content Placeholder 2"/>
          <p:cNvSpPr>
            <a:spLocks noGrp="1"/>
          </p:cNvSpPr>
          <p:nvPr>
            <p:ph idx="1"/>
          </p:nvPr>
        </p:nvSpPr>
        <p:spPr/>
        <p:txBody>
          <a:bodyPr/>
          <a:lstStyle/>
          <a:p>
            <a:pPr>
              <a:buNone/>
            </a:pPr>
            <a:r>
              <a:rPr lang="en-US" dirty="0" smtClean="0"/>
              <a:t>   Examples of areas where substance and form may differ include:</a:t>
            </a:r>
          </a:p>
          <a:p>
            <a:pPr>
              <a:buNone/>
            </a:pPr>
            <a:endParaRPr lang="en-US" dirty="0" smtClean="0"/>
          </a:p>
          <a:p>
            <a:pPr marL="514350" indent="-514350">
              <a:buFont typeface="+mj-lt"/>
              <a:buAutoNum type="arabicPeriod"/>
            </a:pPr>
            <a:r>
              <a:rPr lang="en-US" dirty="0" smtClean="0"/>
              <a:t>Consignment inventory and goods on sale return</a:t>
            </a:r>
          </a:p>
          <a:p>
            <a:pPr marL="514350" indent="-514350">
              <a:buFont typeface="+mj-lt"/>
              <a:buAutoNum type="arabicPeriod"/>
            </a:pPr>
            <a:r>
              <a:rPr lang="en-US" dirty="0" smtClean="0"/>
              <a:t>Sale and repurchase agreements</a:t>
            </a:r>
          </a:p>
          <a:p>
            <a:pPr marL="514350" indent="-514350">
              <a:buFont typeface="+mj-lt"/>
              <a:buAutoNum type="arabicPeriod"/>
            </a:pPr>
            <a:r>
              <a:rPr lang="en-US" dirty="0" smtClean="0"/>
              <a:t>Sale and leaseback agreements</a:t>
            </a:r>
          </a:p>
          <a:p>
            <a:pPr marL="514350" indent="-514350">
              <a:buFont typeface="+mj-lt"/>
              <a:buAutoNum type="arabicPeriod"/>
            </a:pPr>
            <a:r>
              <a:rPr lang="en-US" dirty="0" smtClean="0"/>
              <a:t>Factoring of receivables</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where substance and form may differ</a:t>
            </a:r>
            <a:endParaRPr lang="en-US" dirty="0"/>
          </a:p>
        </p:txBody>
      </p:sp>
      <p:sp>
        <p:nvSpPr>
          <p:cNvPr id="3" name="Content Placeholder 2"/>
          <p:cNvSpPr>
            <a:spLocks noGrp="1"/>
          </p:cNvSpPr>
          <p:nvPr>
            <p:ph idx="1"/>
          </p:nvPr>
        </p:nvSpPr>
        <p:spPr/>
        <p:txBody>
          <a:bodyPr/>
          <a:lstStyle/>
          <a:p>
            <a:endParaRPr lang="en-US" dirty="0" smtClean="0"/>
          </a:p>
          <a:p>
            <a:pPr>
              <a:buNone/>
            </a:pPr>
            <a:r>
              <a:rPr lang="en-US" b="1" u="sng" dirty="0" smtClean="0"/>
              <a:t>Factors to consider are:</a:t>
            </a:r>
          </a:p>
          <a:p>
            <a:endParaRPr lang="en-US" dirty="0" smtClean="0"/>
          </a:p>
          <a:p>
            <a:pPr marL="514350" indent="-514350">
              <a:buFont typeface="+mj-lt"/>
              <a:buAutoNum type="arabicPeriod"/>
            </a:pPr>
            <a:r>
              <a:rPr lang="en-US" dirty="0" smtClean="0"/>
              <a:t>Who </a:t>
            </a:r>
            <a:r>
              <a:rPr lang="en-US" b="1" dirty="0" smtClean="0"/>
              <a:t>bears the risks </a:t>
            </a:r>
            <a:r>
              <a:rPr lang="en-US" dirty="0" smtClean="0"/>
              <a:t>of the inventory?</a:t>
            </a:r>
          </a:p>
          <a:p>
            <a:pPr marL="514350" indent="-514350">
              <a:buFont typeface="+mj-lt"/>
              <a:buAutoNum type="arabicPeriod"/>
            </a:pPr>
            <a:endParaRPr lang="en-US" dirty="0" smtClean="0"/>
          </a:p>
          <a:p>
            <a:pPr marL="514350" indent="-514350">
              <a:buFont typeface="+mj-lt"/>
              <a:buAutoNum type="arabicPeriod"/>
            </a:pPr>
            <a:r>
              <a:rPr lang="en-US" dirty="0" smtClean="0"/>
              <a:t>Who has the </a:t>
            </a:r>
            <a:r>
              <a:rPr lang="en-US" b="1" dirty="0" smtClean="0"/>
              <a:t>benefits or rewards </a:t>
            </a:r>
            <a:r>
              <a:rPr lang="en-US" dirty="0" smtClean="0"/>
              <a:t>of the inventory?</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sz="6600" b="1" dirty="0" smtClean="0"/>
              <a:t>     IAS 18 Revenue</a:t>
            </a:r>
            <a:endParaRPr lang="en-US" sz="6600" b="1"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revenue?</a:t>
            </a:r>
            <a:endParaRPr lang="en-US" dirty="0"/>
          </a:p>
        </p:txBody>
      </p:sp>
      <p:sp>
        <p:nvSpPr>
          <p:cNvPr id="3" name="Content Placeholder 2"/>
          <p:cNvSpPr>
            <a:spLocks noGrp="1"/>
          </p:cNvSpPr>
          <p:nvPr>
            <p:ph idx="1"/>
          </p:nvPr>
        </p:nvSpPr>
        <p:spPr/>
        <p:txBody>
          <a:bodyPr/>
          <a:lstStyle/>
          <a:p>
            <a:endParaRPr lang="en-US" dirty="0" smtClean="0"/>
          </a:p>
          <a:p>
            <a:r>
              <a:rPr lang="en-US" dirty="0" smtClean="0"/>
              <a:t>Revenue is the gross </a:t>
            </a:r>
            <a:r>
              <a:rPr lang="en-US" b="1" dirty="0" smtClean="0"/>
              <a:t>inflow of economic benefits</a:t>
            </a:r>
            <a:r>
              <a:rPr lang="en-US" dirty="0" smtClean="0"/>
              <a:t> during the period arising in the course of the </a:t>
            </a:r>
            <a:r>
              <a:rPr lang="en-US" b="1" dirty="0" smtClean="0"/>
              <a:t>ordinary activities </a:t>
            </a:r>
            <a:r>
              <a:rPr lang="en-US" dirty="0" smtClean="0"/>
              <a:t>of an entity.</a:t>
            </a:r>
          </a:p>
          <a:p>
            <a:endParaRPr lang="en-US" dirty="0" smtClean="0"/>
          </a:p>
          <a:p>
            <a:r>
              <a:rPr lang="en-US" dirty="0" smtClean="0"/>
              <a:t>Revenue is </a:t>
            </a:r>
            <a:r>
              <a:rPr lang="en-US" b="1" dirty="0" smtClean="0"/>
              <a:t>measured by the fair value </a:t>
            </a:r>
            <a:r>
              <a:rPr lang="en-US" dirty="0" smtClean="0"/>
              <a:t>of the consideration received or receivable</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of revenue</a:t>
            </a:r>
            <a:endParaRPr lang="en-US" dirty="0"/>
          </a:p>
        </p:txBody>
      </p:sp>
      <p:sp>
        <p:nvSpPr>
          <p:cNvPr id="3" name="Content Placeholder 2"/>
          <p:cNvSpPr>
            <a:spLocks noGrp="1"/>
          </p:cNvSpPr>
          <p:nvPr>
            <p:ph idx="1"/>
          </p:nvPr>
        </p:nvSpPr>
        <p:spPr/>
        <p:txBody>
          <a:bodyPr/>
          <a:lstStyle/>
          <a:p>
            <a:pPr>
              <a:buNone/>
            </a:pPr>
            <a:r>
              <a:rPr lang="en-US" dirty="0" smtClean="0"/>
              <a:t>  The term revenue could apply in any of the following situations:</a:t>
            </a:r>
          </a:p>
          <a:p>
            <a:endParaRPr lang="en-US" dirty="0" smtClean="0"/>
          </a:p>
          <a:p>
            <a:pPr marL="514350" indent="-514350">
              <a:buFont typeface="+mj-lt"/>
              <a:buAutoNum type="arabicPeriod"/>
            </a:pPr>
            <a:r>
              <a:rPr lang="en-US" dirty="0" smtClean="0"/>
              <a:t>The supply of goods on cash or credit sale terms</a:t>
            </a:r>
          </a:p>
          <a:p>
            <a:pPr marL="514350" indent="-514350">
              <a:buFont typeface="+mj-lt"/>
              <a:buAutoNum type="arabicPeriod"/>
            </a:pPr>
            <a:r>
              <a:rPr lang="en-US" dirty="0" smtClean="0"/>
              <a:t>The provision of services on cash or credit terms</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of revenue</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3. Rent received or receivable from equipment or property hired out</a:t>
            </a:r>
          </a:p>
          <a:p>
            <a:endParaRPr lang="en-US" dirty="0" smtClean="0"/>
          </a:p>
          <a:p>
            <a:pPr>
              <a:buNone/>
            </a:pPr>
            <a:r>
              <a:rPr lang="en-US" dirty="0" smtClean="0"/>
              <a:t>4. Interest or dividends received or receivable on a trade investment</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of revenue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Revenue should </a:t>
            </a:r>
            <a:r>
              <a:rPr lang="en-US" b="1" dirty="0" smtClean="0"/>
              <a:t>be measured at the fair value </a:t>
            </a:r>
            <a:r>
              <a:rPr lang="en-US" dirty="0" smtClean="0"/>
              <a:t>of the consideration received or receivable</a:t>
            </a:r>
            <a:endParaRPr lang="en-US" dirty="0" smtClean="0"/>
          </a:p>
          <a:p>
            <a:pPr marL="514350" indent="-514350">
              <a:buFont typeface="+mj-lt"/>
              <a:buAutoNum type="arabicPeriod"/>
            </a:pPr>
            <a:r>
              <a:rPr lang="en-US" dirty="0" smtClean="0"/>
              <a:t>If the sale is a cash sale, then the revenue is the immediate proceeds of sale. Allowance may be made for expected returns.</a:t>
            </a:r>
          </a:p>
          <a:p>
            <a:pPr marL="514350" indent="-514350">
              <a:buFont typeface="+mj-lt"/>
              <a:buAutoNum type="arabicPeriod"/>
            </a:pPr>
            <a:r>
              <a:rPr lang="en-US" dirty="0" smtClean="0"/>
              <a:t>If the sale is a credit sale, i.e. a sale for a claim to cash, then anticipated cash is revenue.</a:t>
            </a:r>
          </a:p>
          <a:p>
            <a:pPr marL="514350" indent="-514350">
              <a:buNone/>
            </a:pPr>
            <a:endParaRPr lang="en-US" dirty="0" smtClean="0"/>
          </a:p>
          <a:p>
            <a:r>
              <a:rPr lang="en-US" dirty="0" smtClean="0"/>
              <a:t>Allowance for irrecoverable debts and returns are usually computed as a separate exercise and disclosed separately.</a:t>
            </a:r>
            <a:endParaRPr lang="en-US" dirty="0" smtClean="0"/>
          </a:p>
          <a:p>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Traditional approach to revenue recognition</a:t>
            </a:r>
            <a:endParaRPr lang="en-US" dirty="0"/>
          </a:p>
        </p:txBody>
      </p:sp>
      <p:sp>
        <p:nvSpPr>
          <p:cNvPr id="3" name="Content Placeholder 2"/>
          <p:cNvSpPr>
            <a:spLocks noGrp="1"/>
          </p:cNvSpPr>
          <p:nvPr>
            <p:ph idx="1"/>
          </p:nvPr>
        </p:nvSpPr>
        <p:spPr/>
        <p:txBody>
          <a:bodyPr/>
          <a:lstStyle/>
          <a:p>
            <a:pPr>
              <a:buNone/>
            </a:pPr>
            <a:r>
              <a:rPr lang="en-US" dirty="0" smtClean="0"/>
              <a:t>Traditionally, </a:t>
            </a:r>
            <a:r>
              <a:rPr lang="en-US" b="1" dirty="0" smtClean="0"/>
              <a:t>two conditions </a:t>
            </a:r>
            <a:r>
              <a:rPr lang="en-US" dirty="0" smtClean="0"/>
              <a:t>must be met before revenue can be </a:t>
            </a:r>
            <a:r>
              <a:rPr lang="en-US" dirty="0" err="1" smtClean="0"/>
              <a:t>recognised</a:t>
            </a:r>
            <a:r>
              <a:rPr lang="en-US" dirty="0" smtClean="0"/>
              <a:t>:</a:t>
            </a:r>
          </a:p>
          <a:p>
            <a:pPr>
              <a:buNone/>
            </a:pPr>
            <a:endParaRPr lang="en-US" dirty="0" smtClean="0"/>
          </a:p>
          <a:p>
            <a:pPr marL="514350" indent="-514350">
              <a:buFont typeface="+mj-lt"/>
              <a:buAutoNum type="arabicPeriod"/>
            </a:pPr>
            <a:r>
              <a:rPr lang="en-US" dirty="0" smtClean="0"/>
              <a:t>The revenue must be </a:t>
            </a:r>
            <a:r>
              <a:rPr lang="en-US" b="1" dirty="0" smtClean="0"/>
              <a:t>earned</a:t>
            </a:r>
            <a:r>
              <a:rPr lang="en-US" dirty="0" smtClean="0"/>
              <a:t>, i.e. the activities undertaken to create the revenue must be substantially completed.</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Traditional approach to revenue recognition</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2. The revenue must be </a:t>
            </a:r>
            <a:r>
              <a:rPr lang="en-US" b="1" dirty="0" err="1" smtClean="0"/>
              <a:t>realised</a:t>
            </a:r>
            <a:r>
              <a:rPr lang="en-US" dirty="0" smtClean="0"/>
              <a:t>, i.e. an event has occurred which significantly increases the likelihood of conversion into cash. This also means that the revenue must be capable of being </a:t>
            </a:r>
            <a:r>
              <a:rPr lang="en-US" b="1" dirty="0" smtClean="0"/>
              <a:t>verifiably measured.</a:t>
            </a:r>
          </a:p>
          <a:p>
            <a:pPr>
              <a:buNone/>
            </a:pPr>
            <a:endParaRPr lang="en-US" b="1" dirty="0" smtClean="0"/>
          </a:p>
          <a:p>
            <a:r>
              <a:rPr lang="en-US" dirty="0" smtClean="0"/>
              <a:t>In most cases, </a:t>
            </a:r>
            <a:r>
              <a:rPr lang="en-US" dirty="0" err="1" smtClean="0"/>
              <a:t>realisation</a:t>
            </a:r>
            <a:r>
              <a:rPr lang="en-US" dirty="0" smtClean="0"/>
              <a:t> is deemed to occur </a:t>
            </a:r>
            <a:r>
              <a:rPr lang="en-US" b="1" dirty="0" smtClean="0"/>
              <a:t>on the date of sale</a:t>
            </a:r>
            <a:r>
              <a:rPr lang="en-US" dirty="0" smtClean="0"/>
              <a:t>. Thus, the date of the sale transaction is the moment that the revenue is </a:t>
            </a:r>
            <a:r>
              <a:rPr lang="en-US" dirty="0" err="1" smtClean="0"/>
              <a:t>recognised</a:t>
            </a:r>
            <a:r>
              <a:rPr lang="en-US" dirty="0" smtClean="0"/>
              <a:t> in the financial statements.</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Revenues from the sale of goods</a:t>
            </a:r>
            <a:endParaRPr lang="en-US" dirty="0"/>
          </a:p>
        </p:txBody>
      </p:sp>
      <p:sp>
        <p:nvSpPr>
          <p:cNvPr id="3" name="Content Placeholder 2"/>
          <p:cNvSpPr>
            <a:spLocks noGrp="1"/>
          </p:cNvSpPr>
          <p:nvPr>
            <p:ph idx="1"/>
          </p:nvPr>
        </p:nvSpPr>
        <p:spPr/>
        <p:txBody>
          <a:bodyPr/>
          <a:lstStyle/>
          <a:p>
            <a:r>
              <a:rPr lang="en-US" dirty="0" smtClean="0"/>
              <a:t>According to IAS 18 Revenue, the following conditions must be satisfied before the revenue from the sale of goods should be </a:t>
            </a:r>
            <a:r>
              <a:rPr lang="en-US" dirty="0" err="1" smtClean="0"/>
              <a:t>recognised</a:t>
            </a:r>
            <a:r>
              <a:rPr lang="en-US" dirty="0" smtClean="0"/>
              <a:t>:</a:t>
            </a:r>
          </a:p>
          <a:p>
            <a:endParaRPr lang="en-US" dirty="0" smtClean="0"/>
          </a:p>
          <a:p>
            <a:pPr>
              <a:buNone/>
            </a:pPr>
            <a:r>
              <a:rPr lang="en-US" dirty="0" smtClean="0"/>
              <a:t>1. The seller has transferred the significant risks and rewards of ownership to the buyer.</a:t>
            </a:r>
          </a:p>
          <a:p>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Revenues from the sale of goods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2. The seller does not retain continuing managerial involvement to the degree usually associated with ownership and does not have effective control over the goods sold.</a:t>
            </a:r>
          </a:p>
          <a:p>
            <a:pPr>
              <a:buNone/>
            </a:pPr>
            <a:r>
              <a:rPr lang="en-US" dirty="0" smtClean="0"/>
              <a:t>3. The amount of revenue can be measured reliably</a:t>
            </a:r>
          </a:p>
          <a:p>
            <a:pPr>
              <a:buNone/>
            </a:pPr>
            <a:r>
              <a:rPr lang="en-US" dirty="0" smtClean="0"/>
              <a:t>4. It is probable that the economic benefits associated with the transaction will flow to the seller.</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Revenues from the sale of goods</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5. The cost incurred or to be incurred in respect of the transaction can be measured reliably.</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 from services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Revenue from services should be </a:t>
            </a:r>
            <a:r>
              <a:rPr lang="en-US" dirty="0" err="1" smtClean="0"/>
              <a:t>recognised</a:t>
            </a:r>
            <a:r>
              <a:rPr lang="en-US" dirty="0" smtClean="0"/>
              <a:t>, according to the stage of completion at the reporting date, when all of the following conditions are me:</a:t>
            </a:r>
          </a:p>
          <a:p>
            <a:pPr marL="514350" indent="-514350">
              <a:buFont typeface="+mj-lt"/>
              <a:buAutoNum type="arabicPeriod"/>
            </a:pPr>
            <a:r>
              <a:rPr lang="en-US" dirty="0" smtClean="0"/>
              <a:t>The amount of revenue can be measured reliably</a:t>
            </a:r>
          </a:p>
          <a:p>
            <a:pPr marL="514350" indent="-514350">
              <a:buFont typeface="+mj-lt"/>
              <a:buAutoNum type="arabicPeriod"/>
            </a:pPr>
            <a:r>
              <a:rPr lang="en-US" dirty="0" smtClean="0"/>
              <a:t>It is probable that the economic benefits associated with the transaction will flow to the entity.</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 from services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3. The stage of completion of the transaction at the reporting date can be measured reliably</a:t>
            </a:r>
          </a:p>
          <a:p>
            <a:endParaRPr lang="en-US" dirty="0" smtClean="0"/>
          </a:p>
          <a:p>
            <a:pPr>
              <a:buNone/>
            </a:pPr>
            <a:r>
              <a:rPr lang="en-US" dirty="0" smtClean="0"/>
              <a:t>4. The cost incurred for the transaction and the costs to complete the transaction can be measured </a:t>
            </a:r>
            <a:r>
              <a:rPr lang="en-US" dirty="0" err="1" smtClean="0"/>
              <a:t>relaibly</a:t>
            </a:r>
            <a:endParaRPr lang="en-US" dirty="0" smtClean="0"/>
          </a:p>
          <a:p>
            <a:endParaRPr lang="en-US" dirty="0" smtClean="0"/>
          </a:p>
          <a:p>
            <a:r>
              <a:rPr lang="en-US" b="1" dirty="0" smtClean="0"/>
              <a:t>If these conditions are met, revenue should be </a:t>
            </a:r>
            <a:r>
              <a:rPr lang="en-US" b="1" dirty="0" err="1" smtClean="0"/>
              <a:t>recognised</a:t>
            </a:r>
            <a:r>
              <a:rPr lang="en-US" b="1" dirty="0" smtClean="0"/>
              <a:t> only to the extent of the expenses </a:t>
            </a:r>
            <a:r>
              <a:rPr lang="en-US" b="1" dirty="0" err="1" smtClean="0"/>
              <a:t>recognised</a:t>
            </a:r>
            <a:r>
              <a:rPr lang="en-US" b="1" dirty="0" smtClean="0"/>
              <a:t>  that are recoverable</a:t>
            </a:r>
            <a:endParaRPr lang="en-US" b="1"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TotalTime>
  <Words>1118</Words>
  <Application>Microsoft Office PowerPoint</Application>
  <PresentationFormat>On-screen Show (4:3)</PresentationFormat>
  <Paragraphs>153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Revise lecture 25</vt:lpstr>
      <vt:lpstr>Slide 2</vt:lpstr>
      <vt:lpstr>Reporting the substance of transactions</vt:lpstr>
      <vt:lpstr>Reporting the substance of transactions</vt:lpstr>
      <vt:lpstr>Reporting the substance of transactions</vt:lpstr>
      <vt:lpstr>Reporting the substance of transactions</vt:lpstr>
      <vt:lpstr>Off balance sheet finance</vt:lpstr>
      <vt:lpstr>Off balance sheet finance</vt:lpstr>
      <vt:lpstr>Off balance sheet finance</vt:lpstr>
      <vt:lpstr>Determining the substance of a transaction</vt:lpstr>
      <vt:lpstr>Determining the substance of a transaction</vt:lpstr>
      <vt:lpstr>Examples where substance and form may differ</vt:lpstr>
      <vt:lpstr>Examples where substance and form may differ</vt:lpstr>
      <vt:lpstr>Slide 14</vt:lpstr>
      <vt:lpstr>What is revenue?</vt:lpstr>
      <vt:lpstr>Measurement of revenue</vt:lpstr>
      <vt:lpstr>Measurement of revenue</vt:lpstr>
      <vt:lpstr>Measurement of revenue</vt:lpstr>
      <vt:lpstr>Traditional approach to revenue recognition</vt:lpstr>
      <vt:lpstr>Traditional approach to revenue recognition</vt:lpstr>
      <vt:lpstr>Revenues from the sale of goods</vt:lpstr>
      <vt:lpstr>Revenues from the sale of goods</vt:lpstr>
      <vt:lpstr>Revenues from the sale of goods</vt:lpstr>
      <vt:lpstr>Revenue from services</vt:lpstr>
      <vt:lpstr>Revenue from services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32</cp:revision>
  <dcterms:created xsi:type="dcterms:W3CDTF">2013-07-14T15:29:58Z</dcterms:created>
  <dcterms:modified xsi:type="dcterms:W3CDTF">2013-07-16T10:06:44Z</dcterms:modified>
</cp:coreProperties>
</file>