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9"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8" r:id="rId21"/>
    <p:sldId id="289" r:id="rId22"/>
    <p:sldId id="290" r:id="rId23"/>
    <p:sldId id="291" r:id="rId24"/>
    <p:sldId id="292" r:id="rId25"/>
    <p:sldId id="29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5702B6-3891-424F-8D15-DF5B13B4E067}" type="datetimeFigureOut">
              <a:rPr lang="en-US" smtClean="0"/>
              <a:pPr/>
              <a:t>7/16/2013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825E2F-911C-4EDD-BC7C-9653ACB39A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135EB6-2FAA-4722-85C2-2BE43ADEAA09}"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EA814-1C37-440D-A68D-9BD820129414}"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135209-7C27-4475-9BAF-8BA60F99BBCC}"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502688-3B96-45F0-80AB-6FEE2E1D56B9}"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B0A708-308A-4296-9672-123DE97EE3A5}" type="datetime1">
              <a:rPr lang="en-US" smtClean="0"/>
              <a:pPr/>
              <a:t>7/16/2013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A584B-9564-47FE-B05A-E4E5C1EEF134}" type="datetime1">
              <a:rPr lang="en-US" smtClean="0"/>
              <a:pPr/>
              <a:t>7/16/2013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8E92A-E46E-44AF-BD48-DF0907036BDD}" type="datetime1">
              <a:rPr lang="en-US" smtClean="0"/>
              <a:pPr/>
              <a:t>7/16/2013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608EC-21F0-40D4-BAE3-A4BC70BB84D4}"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D04874-59B0-4097-B81A-90375AB2816D}"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17C755-BC61-4456-BDF1-74DDB68A2BCE}"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571D84-9F67-4FCA-BC7D-BB413B99B1EB}"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F9898-D888-492A-839A-A551BE096B20}" type="datetime1">
              <a:rPr lang="en-US" smtClean="0"/>
              <a:pPr/>
              <a:t>7/16/2013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B36041-9518-4B10-9AF4-285602E54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24</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2EB36041-9518-4B10-9AF4-285602E5464C}"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Substance over form</a:t>
            </a:r>
            <a:endParaRPr lang="en-US" sz="6000" b="1"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Substance over form</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meaning of substance over form</a:t>
            </a:r>
          </a:p>
          <a:p>
            <a:pPr>
              <a:buNone/>
            </a:pPr>
            <a:endParaRPr lang="en-US" dirty="0" smtClean="0"/>
          </a:p>
          <a:p>
            <a:r>
              <a:rPr lang="en-US" dirty="0" smtClean="0"/>
              <a:t> In many types of transactions there is a difference between the commercial substance and the legal form:</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Substance over form</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The meaning of substance over form</a:t>
            </a:r>
          </a:p>
          <a:p>
            <a:pPr>
              <a:buNone/>
            </a:pPr>
            <a:endParaRPr lang="en-US" dirty="0" smtClean="0"/>
          </a:p>
          <a:p>
            <a:pPr marL="514350" indent="-514350">
              <a:buFont typeface="+mj-lt"/>
              <a:buAutoNum type="arabicPeriod"/>
            </a:pPr>
            <a:r>
              <a:rPr lang="en-US" dirty="0" smtClean="0"/>
              <a:t>Commercial substance reflects the financial reality of the transaction</a:t>
            </a:r>
          </a:p>
          <a:p>
            <a:pPr marL="514350" indent="-514350">
              <a:buFont typeface="+mj-lt"/>
              <a:buAutoNum type="arabicPeriod"/>
            </a:pPr>
            <a:endParaRPr lang="en-US" dirty="0" smtClean="0"/>
          </a:p>
          <a:p>
            <a:pPr marL="514350" indent="-514350">
              <a:buFont typeface="+mj-lt"/>
              <a:buAutoNum type="arabicPeriod"/>
            </a:pPr>
            <a:r>
              <a:rPr lang="en-US" dirty="0" smtClean="0"/>
              <a:t>Legal form is the legal reality of the transaction</a:t>
            </a:r>
          </a:p>
          <a:p>
            <a:pPr>
              <a:buNone/>
            </a:pPr>
            <a:endParaRPr lang="en-US" dirty="0" smtClean="0"/>
          </a:p>
          <a:p>
            <a:r>
              <a:rPr lang="en-US" dirty="0" smtClean="0"/>
              <a:t>Accounts are generally required to reflect commercial substance rather than legal form.</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Substance over form with a finance lease</a:t>
            </a:r>
            <a:endParaRPr lang="en-US" dirty="0"/>
          </a:p>
        </p:txBody>
      </p:sp>
      <p:sp>
        <p:nvSpPr>
          <p:cNvPr id="3" name="Content Placeholder 2"/>
          <p:cNvSpPr>
            <a:spLocks noGrp="1"/>
          </p:cNvSpPr>
          <p:nvPr>
            <p:ph idx="1"/>
          </p:nvPr>
        </p:nvSpPr>
        <p:spPr/>
        <p:txBody>
          <a:bodyPr/>
          <a:lstStyle/>
          <a:p>
            <a:r>
              <a:rPr lang="en-US" dirty="0" smtClean="0"/>
              <a:t>When an asset is leased under a finance lease there is a difference between the legal form of that transaction and its commercial substance:</a:t>
            </a:r>
          </a:p>
          <a:p>
            <a:pPr>
              <a:buNone/>
            </a:pPr>
            <a:r>
              <a:rPr lang="en-US" b="1" u="sng" dirty="0" smtClean="0"/>
              <a:t>Legal form:</a:t>
            </a:r>
          </a:p>
          <a:p>
            <a:pPr>
              <a:buNone/>
            </a:pPr>
            <a:r>
              <a:rPr lang="en-US" dirty="0" smtClean="0"/>
              <a:t>The asset remains legally  owned by the party leasing it out (the </a:t>
            </a:r>
            <a:r>
              <a:rPr lang="en-US" dirty="0" err="1" smtClean="0"/>
              <a:t>lessor</a:t>
            </a:r>
            <a:r>
              <a:rPr lang="en-US" dirty="0" smtClean="0"/>
              <a:t>)</a:t>
            </a:r>
          </a:p>
          <a:p>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Substance over form with a finance lease</a:t>
            </a:r>
            <a:endParaRPr lang="en-US" dirty="0"/>
          </a:p>
        </p:txBody>
      </p:sp>
      <p:sp>
        <p:nvSpPr>
          <p:cNvPr id="3" name="Content Placeholder 2"/>
          <p:cNvSpPr>
            <a:spLocks noGrp="1"/>
          </p:cNvSpPr>
          <p:nvPr>
            <p:ph idx="1"/>
          </p:nvPr>
        </p:nvSpPr>
        <p:spPr/>
        <p:txBody>
          <a:bodyPr/>
          <a:lstStyle/>
          <a:p>
            <a:pPr>
              <a:buNone/>
            </a:pPr>
            <a:r>
              <a:rPr lang="en-US" b="1" u="sng" dirty="0" smtClean="0"/>
              <a:t>Commercial substance:</a:t>
            </a:r>
          </a:p>
          <a:p>
            <a:pPr>
              <a:buNone/>
            </a:pPr>
            <a:endParaRPr lang="en-US" dirty="0" smtClean="0"/>
          </a:p>
          <a:p>
            <a:pPr>
              <a:buNone/>
            </a:pPr>
            <a:r>
              <a:rPr lang="en-US" dirty="0" smtClean="0"/>
              <a:t>    The party making the lease payments (the lessee) has the use of the asset for most or all of its useful life. The lessee has effectively purchased the asset by taking out a loan (the finance lease commitments). </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treatment of the commercial substance of a lease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As the commercial substance of finance leases is that the lessee is the effective owner of the asset the required accounting treatment is to:</a:t>
            </a:r>
          </a:p>
          <a:p>
            <a:endParaRPr lang="en-US" dirty="0" smtClean="0"/>
          </a:p>
          <a:p>
            <a:pPr marL="514350" indent="-514350">
              <a:buFont typeface="+mj-lt"/>
              <a:buAutoNum type="arabicPeriod"/>
            </a:pPr>
            <a:r>
              <a:rPr lang="en-US" dirty="0" smtClean="0"/>
              <a:t>Record the asset as a non-current asset in the lessee’s statement of financial position.</a:t>
            </a:r>
          </a:p>
          <a:p>
            <a:pPr marL="514350" indent="-514350">
              <a:buFont typeface="+mj-lt"/>
              <a:buAutoNum type="arabicPeriod"/>
            </a:pPr>
            <a:endParaRPr lang="en-US" dirty="0" smtClean="0"/>
          </a:p>
          <a:p>
            <a:pPr marL="514350" indent="-514350">
              <a:buFont typeface="+mj-lt"/>
              <a:buAutoNum type="arabicPeriod"/>
            </a:pPr>
            <a:r>
              <a:rPr lang="en-US" dirty="0" smtClean="0"/>
              <a:t>Record a liability for the lease payments payable to the </a:t>
            </a:r>
            <a:r>
              <a:rPr lang="en-US" dirty="0" err="1" smtClean="0"/>
              <a:t>lessor</a:t>
            </a:r>
            <a:r>
              <a:rPr lang="en-US" dirty="0" smtClean="0"/>
              <a: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and the definition of an asset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IAS 17 is mainly concerned with regulating the accounting for finance leases. The IAS 17 treatment follows the definition of an asset in the IASB Framework for the preparation and presentation of financial statements:</a:t>
            </a:r>
          </a:p>
          <a:p>
            <a:pPr>
              <a:buNone/>
            </a:pPr>
            <a:r>
              <a:rPr lang="en-US" dirty="0" smtClean="0"/>
              <a:t>‘an asset is a resource controlled by the entity as a result of past events and from which future economic benefits are expected to flow to the entity’</a:t>
            </a:r>
          </a:p>
          <a:p>
            <a:pPr>
              <a:buNone/>
            </a:pPr>
            <a:r>
              <a:rPr lang="en-US" dirty="0" smtClean="0"/>
              <a:t>Ownership is not necessary, control is the essential feature.</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and the definition of an asset</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IAS 17 thus argues that an asset leased under a finance lease must be recorded as an asset and a corresponding liability in the lessee’s accounting records. </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a finance lease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There are 2 main methods of allocating the finance charge each period:</a:t>
            </a:r>
          </a:p>
          <a:p>
            <a:endParaRPr lang="en-US" dirty="0" smtClean="0"/>
          </a:p>
          <a:p>
            <a:pPr marL="514350" indent="-514350">
              <a:buFont typeface="+mj-lt"/>
              <a:buAutoNum type="arabicPeriod"/>
            </a:pPr>
            <a:r>
              <a:rPr lang="en-US" dirty="0" smtClean="0"/>
              <a:t>Actuarial method</a:t>
            </a:r>
          </a:p>
          <a:p>
            <a:pPr marL="514350" indent="-514350">
              <a:buFont typeface="+mj-lt"/>
              <a:buAutoNum type="arabicPeriod"/>
            </a:pPr>
            <a:endParaRPr lang="en-US" dirty="0" smtClean="0"/>
          </a:p>
          <a:p>
            <a:pPr marL="514350" indent="-514350">
              <a:buFont typeface="+mj-lt"/>
              <a:buAutoNum type="arabicPeriod"/>
            </a:pPr>
            <a:r>
              <a:rPr lang="en-US" dirty="0" smtClean="0"/>
              <a:t>Sum of  the digits method</a:t>
            </a:r>
          </a:p>
          <a:p>
            <a:endParaRPr lang="en-US" dirty="0" smtClean="0"/>
          </a:p>
          <a:p>
            <a:r>
              <a:rPr lang="en-US" dirty="0" smtClean="0"/>
              <a:t>The actuarial method is used mostly in practice </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a finance lease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The actuarial method</a:t>
            </a:r>
          </a:p>
          <a:p>
            <a:endParaRPr lang="en-US" dirty="0" smtClean="0"/>
          </a:p>
          <a:p>
            <a:r>
              <a:rPr lang="en-US" dirty="0" smtClean="0"/>
              <a:t>The actuarial method allocates interest to each period:</a:t>
            </a:r>
          </a:p>
          <a:p>
            <a:endParaRPr lang="en-US" dirty="0" smtClean="0"/>
          </a:p>
          <a:p>
            <a:pPr marL="514350" indent="-514350">
              <a:buFont typeface="+mj-lt"/>
              <a:buAutoNum type="arabicPeriod"/>
            </a:pPr>
            <a:r>
              <a:rPr lang="en-US" dirty="0" smtClean="0"/>
              <a:t>At a constant rate on the outstanding amount.</a:t>
            </a:r>
          </a:p>
          <a:p>
            <a:pPr marL="514350" indent="-514350">
              <a:buFont typeface="+mj-lt"/>
              <a:buAutoNum type="arabicPeriod"/>
            </a:pPr>
            <a:endParaRPr lang="en-US" dirty="0" smtClean="0"/>
          </a:p>
          <a:p>
            <a:pPr marL="514350" indent="-514350">
              <a:buFont typeface="+mj-lt"/>
              <a:buAutoNum type="arabicPeriod"/>
            </a:pPr>
            <a:r>
              <a:rPr lang="en-US" dirty="0" smtClean="0"/>
              <a:t>Using the interest rate implicit in the lease.</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b="1" u="sng" dirty="0" smtClean="0"/>
              <a:t>Initial recording</a:t>
            </a:r>
          </a:p>
          <a:p>
            <a:pPr>
              <a:buNone/>
            </a:pPr>
            <a:endParaRPr lang="en-US" dirty="0" smtClean="0"/>
          </a:p>
          <a:p>
            <a:pPr>
              <a:buNone/>
            </a:pPr>
            <a:r>
              <a:rPr lang="en-US" dirty="0" smtClean="0"/>
              <a:t>At the start of the lease:</a:t>
            </a:r>
          </a:p>
          <a:p>
            <a:endParaRPr lang="en-US" dirty="0" smtClean="0"/>
          </a:p>
          <a:p>
            <a:r>
              <a:rPr lang="en-US" dirty="0" smtClean="0"/>
              <a:t>The fair value (or, if lower, the present value of the MLP’s) should be included as a non-current asset, subject to depreciation.</a:t>
            </a:r>
          </a:p>
          <a:p>
            <a:endParaRPr lang="en-US" dirty="0" smtClean="0"/>
          </a:p>
          <a:p>
            <a:r>
              <a:rPr lang="en-US" dirty="0" smtClean="0"/>
              <a:t>The same amount (being the obligation to pay rentals) should be included as a loan, i.e. a liability.</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Initial recording</a:t>
            </a:r>
          </a:p>
          <a:p>
            <a:pPr>
              <a:buNone/>
            </a:pPr>
            <a:endParaRPr lang="en-US" b="1" u="sng" dirty="0" smtClean="0"/>
          </a:p>
          <a:p>
            <a:r>
              <a:rPr lang="en-US" dirty="0" smtClean="0"/>
              <a:t>In practice, the fair value of the asset or its cash price will often be a sufficiently close approximation to the present value of the MLPs and therefore can be used instead.</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Reporting the substance of transactions</a:t>
            </a:r>
            <a:endParaRPr lang="en-US" sz="4800" b="1"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u="sng" dirty="0" smtClean="0"/>
              <a:t>IAS 1 requires that financial statements:</a:t>
            </a:r>
          </a:p>
          <a:p>
            <a:endParaRPr lang="en-US" dirty="0" smtClean="0"/>
          </a:p>
          <a:p>
            <a:r>
              <a:rPr lang="en-US" dirty="0" smtClean="0"/>
              <a:t>Must </a:t>
            </a:r>
            <a:r>
              <a:rPr lang="en-US" b="1" dirty="0" smtClean="0"/>
              <a:t>represent faithfully </a:t>
            </a:r>
            <a:r>
              <a:rPr lang="en-US" dirty="0" smtClean="0"/>
              <a:t>the transactions that have been carried out.</a:t>
            </a:r>
          </a:p>
          <a:p>
            <a:endParaRPr lang="en-US" dirty="0" smtClean="0"/>
          </a:p>
          <a:p>
            <a:r>
              <a:rPr lang="en-US" dirty="0" smtClean="0"/>
              <a:t>Must </a:t>
            </a:r>
            <a:r>
              <a:rPr lang="en-US" b="1" dirty="0" smtClean="0"/>
              <a:t>reflect the economic substance </a:t>
            </a:r>
            <a:r>
              <a:rPr lang="en-US" dirty="0" smtClean="0"/>
              <a:t>of events and transactions and </a:t>
            </a:r>
            <a:r>
              <a:rPr lang="en-US" b="1" dirty="0" smtClean="0"/>
              <a:t>not merely their legal </a:t>
            </a:r>
            <a:r>
              <a:rPr lang="en-US" dirty="0" smtClean="0"/>
              <a:t>form.</a:t>
            </a:r>
          </a:p>
          <a:p>
            <a:endParaRPr lang="en-US" dirty="0" smtClean="0"/>
          </a:p>
          <a:p>
            <a:pPr>
              <a:buNone/>
            </a:pPr>
            <a:r>
              <a:rPr lang="en-US" b="1" dirty="0" smtClean="0"/>
              <a:t>Examples </a:t>
            </a:r>
            <a:r>
              <a:rPr lang="en-US" dirty="0" smtClean="0"/>
              <a:t>of accounts reflecting economic or commercial substance are:</a:t>
            </a:r>
          </a:p>
          <a:p>
            <a:endParaRPr lang="en-US" dirty="0" smtClean="0"/>
          </a:p>
          <a:p>
            <a:pPr marL="514350" indent="-514350">
              <a:buFont typeface="+mj-lt"/>
              <a:buAutoNum type="arabicPeriod"/>
            </a:pPr>
            <a:r>
              <a:rPr lang="en-US" dirty="0" smtClean="0"/>
              <a:t>The </a:t>
            </a:r>
            <a:r>
              <a:rPr lang="en-US" dirty="0" err="1" smtClean="0"/>
              <a:t>capitalisation</a:t>
            </a:r>
            <a:r>
              <a:rPr lang="en-US" dirty="0" smtClean="0"/>
              <a:t> of a finance lease</a:t>
            </a:r>
          </a:p>
          <a:p>
            <a:pPr marL="514350" indent="-514350">
              <a:buFont typeface="+mj-lt"/>
              <a:buAutoNum type="arabicPeriod"/>
            </a:pPr>
            <a:endParaRPr lang="en-US" dirty="0" smtClean="0"/>
          </a:p>
          <a:p>
            <a:pPr marL="514350" indent="-514350">
              <a:buFont typeface="+mj-lt"/>
              <a:buAutoNum type="arabicPeriod"/>
            </a:pPr>
            <a:r>
              <a:rPr lang="en-US" dirty="0" smtClean="0"/>
              <a:t>The production of consolidated accounts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historical problem  </a:t>
            </a:r>
          </a:p>
          <a:p>
            <a:endParaRPr lang="en-US" dirty="0" smtClean="0"/>
          </a:p>
          <a:p>
            <a:r>
              <a:rPr lang="en-US" dirty="0" smtClean="0"/>
              <a:t>Historically, many companies tried to keep </a:t>
            </a:r>
            <a:r>
              <a:rPr lang="en-US" b="1" dirty="0" smtClean="0"/>
              <a:t>items off </a:t>
            </a:r>
            <a:r>
              <a:rPr lang="en-US" dirty="0" smtClean="0"/>
              <a:t>the statement of financial position by </a:t>
            </a:r>
            <a:r>
              <a:rPr lang="en-US" b="1" dirty="0" smtClean="0"/>
              <a:t>ignoring their real substances</a:t>
            </a:r>
            <a:r>
              <a:rPr lang="en-US" dirty="0" smtClean="0"/>
              <a:t>.</a:t>
            </a:r>
          </a:p>
          <a:p>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b="1" u="sng" dirty="0" smtClean="0"/>
              <a:t>Examples</a:t>
            </a:r>
          </a:p>
          <a:p>
            <a:endParaRPr lang="en-US" dirty="0" smtClean="0"/>
          </a:p>
          <a:p>
            <a:r>
              <a:rPr lang="en-US" b="1" dirty="0" smtClean="0"/>
              <a:t>Leasing assets</a:t>
            </a:r>
            <a:r>
              <a:rPr lang="en-US" dirty="0" smtClean="0"/>
              <a:t>, prior to the issue of IAS 17, leases were not </a:t>
            </a:r>
            <a:r>
              <a:rPr lang="en-US" dirty="0" err="1" smtClean="0"/>
              <a:t>capitalised</a:t>
            </a:r>
            <a:r>
              <a:rPr lang="en-US" dirty="0" smtClean="0"/>
              <a:t>, i.e. the assets and its related </a:t>
            </a:r>
            <a:r>
              <a:rPr lang="en-US" b="1" dirty="0" smtClean="0"/>
              <a:t>financial commitment were not shown</a:t>
            </a:r>
            <a:r>
              <a:rPr lang="en-US" dirty="0" smtClean="0"/>
              <a:t> on the lessee’s statement of financial position.</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Reporting the substance of transactions</a:t>
            </a:r>
            <a:endParaRPr lang="en-US" dirty="0"/>
          </a:p>
        </p:txBody>
      </p:sp>
      <p:sp>
        <p:nvSpPr>
          <p:cNvPr id="3" name="Content Placeholder 2"/>
          <p:cNvSpPr>
            <a:spLocks noGrp="1"/>
          </p:cNvSpPr>
          <p:nvPr>
            <p:ph idx="1"/>
          </p:nvPr>
        </p:nvSpPr>
        <p:spPr/>
        <p:txBody>
          <a:bodyPr/>
          <a:lstStyle/>
          <a:p>
            <a:pPr>
              <a:buNone/>
            </a:pPr>
            <a:r>
              <a:rPr lang="en-US" b="1" u="sng" dirty="0" smtClean="0"/>
              <a:t>Examples </a:t>
            </a:r>
          </a:p>
          <a:p>
            <a:endParaRPr lang="en-US" dirty="0" smtClean="0"/>
          </a:p>
          <a:p>
            <a:r>
              <a:rPr lang="en-US" b="1" dirty="0" smtClean="0"/>
              <a:t>Controlled non- subsidiaries</a:t>
            </a:r>
            <a:r>
              <a:rPr lang="en-US" dirty="0" smtClean="0"/>
              <a:t>, under the definitions of a subsidiary prior to IAS27, companies could control other companies by legal arrangements under which technically they were not subsidiaries, so they were not consolidated in the group.</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dirty="0" smtClean="0"/>
              <a:t>Why companies might wish to keep </a:t>
            </a:r>
            <a:r>
              <a:rPr lang="en-US" b="1" dirty="0" smtClean="0"/>
              <a:t>financing liabilities off </a:t>
            </a:r>
            <a:r>
              <a:rPr lang="en-US" dirty="0" smtClean="0"/>
              <a:t>their statement of financial position?</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u="sng" dirty="0" smtClean="0"/>
              <a:t>Answer</a:t>
            </a:r>
          </a:p>
          <a:p>
            <a:pPr>
              <a:buNone/>
            </a:pPr>
            <a:endParaRPr lang="en-US" dirty="0" smtClean="0"/>
          </a:p>
          <a:p>
            <a:pPr>
              <a:buNone/>
            </a:pPr>
            <a:r>
              <a:rPr lang="en-US" dirty="0" smtClean="0"/>
              <a:t>      There are </a:t>
            </a:r>
            <a:r>
              <a:rPr lang="en-US" b="1" dirty="0" smtClean="0"/>
              <a:t>number of reasons </a:t>
            </a:r>
            <a:r>
              <a:rPr lang="en-US" dirty="0" smtClean="0"/>
              <a:t>why companies might wish to avoid showing financing liabilities on their statement of financial position:</a:t>
            </a:r>
          </a:p>
          <a:p>
            <a:pPr>
              <a:buNone/>
            </a:pPr>
            <a:endParaRPr lang="en-US" dirty="0" smtClean="0"/>
          </a:p>
          <a:p>
            <a:pPr marL="514350" indent="-514350">
              <a:buFont typeface="+mj-lt"/>
              <a:buAutoNum type="arabicPeriod"/>
            </a:pPr>
            <a:r>
              <a:rPr lang="en-US" dirty="0" smtClean="0"/>
              <a:t>To maintain a </a:t>
            </a:r>
            <a:r>
              <a:rPr lang="en-US" b="1" dirty="0" smtClean="0"/>
              <a:t>level of gearing </a:t>
            </a:r>
            <a:r>
              <a:rPr lang="en-US" dirty="0" smtClean="0"/>
              <a:t>similar to their counterparts in other countries.</a:t>
            </a:r>
          </a:p>
          <a:p>
            <a:pPr marL="514350" indent="-514350">
              <a:buFont typeface="+mj-lt"/>
              <a:buAutoNum type="arabicPeriod"/>
            </a:pPr>
            <a:endParaRPr lang="en-US" dirty="0" smtClean="0"/>
          </a:p>
          <a:p>
            <a:pPr marL="514350" indent="-514350">
              <a:buFont typeface="+mj-lt"/>
              <a:buAutoNum type="arabicPeriod"/>
            </a:pPr>
            <a:r>
              <a:rPr lang="en-US" b="1" dirty="0" smtClean="0"/>
              <a:t>To maintain the share price </a:t>
            </a:r>
            <a:r>
              <a:rPr lang="en-US" dirty="0" smtClean="0"/>
              <a:t>on the basis that the market would place a lower value on a company whose borrowings are considered by the analysts to be high.</a:t>
            </a:r>
            <a:endParaRPr lang="en-US" dirty="0"/>
          </a:p>
        </p:txBody>
      </p:sp>
      <p:sp>
        <p:nvSpPr>
          <p:cNvPr id="5" name="Slide Number Placeholder 4"/>
          <p:cNvSpPr>
            <a:spLocks noGrp="1"/>
          </p:cNvSpPr>
          <p:nvPr>
            <p:ph type="sldNum" sz="quarter" idx="12"/>
          </p:nvPr>
        </p:nvSpPr>
        <p:spPr/>
        <p:txBody>
          <a:bodyPr/>
          <a:lstStyle/>
          <a:p>
            <a:fld id="{2EB36041-9518-4B10-9AF4-285602E5464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balance sheet finance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u="sng" dirty="0" smtClean="0"/>
              <a:t>Answer</a:t>
            </a:r>
          </a:p>
          <a:p>
            <a:pPr>
              <a:buNone/>
            </a:pPr>
            <a:endParaRPr lang="en-US" dirty="0" smtClean="0"/>
          </a:p>
          <a:p>
            <a:pPr>
              <a:buNone/>
            </a:pPr>
            <a:r>
              <a:rPr lang="en-US" dirty="0" smtClean="0"/>
              <a:t>3. </a:t>
            </a:r>
            <a:r>
              <a:rPr lang="en-US" b="1" dirty="0" smtClean="0"/>
              <a:t>To maintain ROCE </a:t>
            </a:r>
            <a:r>
              <a:rPr lang="en-US" dirty="0" smtClean="0"/>
              <a:t>by keeping the asset and the related liability out of the statement of financial statement until the asset starts to produce income.</a:t>
            </a:r>
          </a:p>
          <a:p>
            <a:pPr>
              <a:buNone/>
            </a:pPr>
            <a:endParaRPr lang="en-US" dirty="0" smtClean="0"/>
          </a:p>
          <a:p>
            <a:pPr>
              <a:buNone/>
            </a:pPr>
            <a:r>
              <a:rPr lang="en-US" dirty="0" smtClean="0"/>
              <a:t>4. </a:t>
            </a:r>
            <a:r>
              <a:rPr lang="en-US" b="1" dirty="0" smtClean="0"/>
              <a:t>In groups of companies </a:t>
            </a:r>
            <a:r>
              <a:rPr lang="en-US" dirty="0" smtClean="0"/>
              <a:t>to keep activities which have different characteristics (e.g. high gearing ratio) separate by keeping them off the SFP in order not to distort the financial ratios of the remainder of the group.</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the substance of a transaction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Key to determining</a:t>
            </a:r>
            <a:r>
              <a:rPr lang="en-US" dirty="0" smtClean="0"/>
              <a:t> the substance of a transaction is to identify whether assets and liabilities arises subsequent to that transaction by considering:</a:t>
            </a:r>
          </a:p>
          <a:p>
            <a:pPr>
              <a:buNone/>
            </a:pPr>
            <a:endParaRPr lang="en-US" dirty="0" smtClean="0"/>
          </a:p>
          <a:p>
            <a:r>
              <a:rPr lang="en-US" dirty="0" smtClean="0"/>
              <a:t>Who enjoys the </a:t>
            </a:r>
            <a:r>
              <a:rPr lang="en-US" b="1" dirty="0" smtClean="0"/>
              <a:t>benefits</a:t>
            </a:r>
            <a:r>
              <a:rPr lang="en-US" dirty="0" smtClean="0"/>
              <a:t> of any asset?</a:t>
            </a:r>
          </a:p>
          <a:p>
            <a:endParaRPr lang="en-US" dirty="0" smtClean="0"/>
          </a:p>
          <a:p>
            <a:r>
              <a:rPr lang="en-US" dirty="0" smtClean="0"/>
              <a:t>Who is exposed to the </a:t>
            </a:r>
            <a:r>
              <a:rPr lang="en-US" b="1" dirty="0" smtClean="0"/>
              <a:t>principal risks </a:t>
            </a:r>
            <a:r>
              <a:rPr lang="en-US" dirty="0" smtClean="0"/>
              <a:t>of any asset?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the substance of a transaction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Assets and liabilities </a:t>
            </a:r>
            <a:r>
              <a:rPr lang="en-US" b="1" dirty="0" smtClean="0"/>
              <a:t>should be </a:t>
            </a:r>
            <a:r>
              <a:rPr lang="en-US" b="1" dirty="0" err="1" smtClean="0"/>
              <a:t>recognised</a:t>
            </a:r>
            <a:r>
              <a:rPr lang="en-US" b="1" dirty="0" smtClean="0"/>
              <a:t> </a:t>
            </a:r>
            <a:r>
              <a:rPr lang="en-US" dirty="0" smtClean="0"/>
              <a:t>in the statement of financial position where:</a:t>
            </a:r>
          </a:p>
          <a:p>
            <a:pPr>
              <a:buNone/>
            </a:pPr>
            <a:endParaRPr lang="en-US" dirty="0" smtClean="0"/>
          </a:p>
          <a:p>
            <a:pPr marL="514350" indent="-514350">
              <a:buFont typeface="+mj-lt"/>
              <a:buAutoNum type="arabicPeriod"/>
            </a:pPr>
            <a:r>
              <a:rPr lang="en-US" dirty="0" smtClean="0"/>
              <a:t>It is probable that any </a:t>
            </a:r>
            <a:r>
              <a:rPr lang="en-US" b="1" dirty="0" smtClean="0"/>
              <a:t>future economic benefit </a:t>
            </a:r>
            <a:r>
              <a:rPr lang="en-US" dirty="0" smtClean="0"/>
              <a:t>associated with the item will flow to or from the entity.</a:t>
            </a:r>
          </a:p>
          <a:p>
            <a:pPr marL="514350" indent="-514350">
              <a:buFont typeface="+mj-lt"/>
              <a:buAutoNum type="arabicPeriod"/>
            </a:pPr>
            <a:endParaRPr lang="en-US" dirty="0" smtClean="0"/>
          </a:p>
          <a:p>
            <a:pPr marL="514350" indent="-514350">
              <a:buFont typeface="+mj-lt"/>
              <a:buAutoNum type="arabicPeriod"/>
            </a:pPr>
            <a:r>
              <a:rPr lang="en-US" dirty="0" smtClean="0"/>
              <a:t>The item has a </a:t>
            </a:r>
            <a:r>
              <a:rPr lang="en-US" b="1" dirty="0" smtClean="0"/>
              <a:t>cost or value that can be measured </a:t>
            </a:r>
            <a:r>
              <a:rPr lang="en-US" dirty="0" smtClean="0"/>
              <a:t>with reliability.</a:t>
            </a:r>
          </a:p>
          <a:p>
            <a:pPr>
              <a:buNone/>
            </a:pPr>
            <a:endParaRPr lang="en-US" dirty="0" smtClean="0"/>
          </a:p>
          <a:p>
            <a:r>
              <a:rPr lang="en-US" b="1" dirty="0" smtClean="0"/>
              <a:t>When either of these criteria are not met the item should be </a:t>
            </a:r>
            <a:r>
              <a:rPr lang="en-US" b="1" dirty="0" err="1" smtClean="0"/>
              <a:t>derecognised</a:t>
            </a:r>
            <a:r>
              <a:rPr lang="en-US" dirty="0" smtClean="0"/>
              <a:t>.</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where substance and form may differ</a:t>
            </a:r>
            <a:endParaRPr lang="en-US" dirty="0"/>
          </a:p>
        </p:txBody>
      </p:sp>
      <p:sp>
        <p:nvSpPr>
          <p:cNvPr id="3" name="Content Placeholder 2"/>
          <p:cNvSpPr>
            <a:spLocks noGrp="1"/>
          </p:cNvSpPr>
          <p:nvPr>
            <p:ph idx="1"/>
          </p:nvPr>
        </p:nvSpPr>
        <p:spPr/>
        <p:txBody>
          <a:bodyPr/>
          <a:lstStyle/>
          <a:p>
            <a:pPr>
              <a:buNone/>
            </a:pPr>
            <a:r>
              <a:rPr lang="en-US" dirty="0" smtClean="0"/>
              <a:t>   Examples of areas where substance and form may differ include:</a:t>
            </a:r>
          </a:p>
          <a:p>
            <a:pPr>
              <a:buNone/>
            </a:pPr>
            <a:endParaRPr lang="en-US" dirty="0" smtClean="0"/>
          </a:p>
          <a:p>
            <a:pPr marL="514350" indent="-514350">
              <a:buFont typeface="+mj-lt"/>
              <a:buAutoNum type="arabicPeriod"/>
            </a:pPr>
            <a:r>
              <a:rPr lang="en-US" dirty="0" smtClean="0"/>
              <a:t>Consignment inventory and goods on sale return</a:t>
            </a:r>
          </a:p>
          <a:p>
            <a:pPr marL="514350" indent="-514350">
              <a:buFont typeface="+mj-lt"/>
              <a:buAutoNum type="arabicPeriod"/>
            </a:pPr>
            <a:r>
              <a:rPr lang="en-US" dirty="0" smtClean="0"/>
              <a:t>Sale and repurchase agreements</a:t>
            </a:r>
          </a:p>
          <a:p>
            <a:pPr marL="514350" indent="-514350">
              <a:buFont typeface="+mj-lt"/>
              <a:buAutoNum type="arabicPeriod"/>
            </a:pPr>
            <a:r>
              <a:rPr lang="en-US" dirty="0" smtClean="0"/>
              <a:t>Sale and leaseback agreements</a:t>
            </a:r>
          </a:p>
          <a:p>
            <a:pPr marL="514350" indent="-514350">
              <a:buFont typeface="+mj-lt"/>
              <a:buAutoNum type="arabicPeriod"/>
            </a:pPr>
            <a:r>
              <a:rPr lang="en-US" dirty="0" smtClean="0"/>
              <a:t>Factoring of receivables</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where substance and form may differ</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Factors to consider are:</a:t>
            </a:r>
          </a:p>
          <a:p>
            <a:endParaRPr lang="en-US" dirty="0" smtClean="0"/>
          </a:p>
          <a:p>
            <a:pPr marL="514350" indent="-514350">
              <a:buFont typeface="+mj-lt"/>
              <a:buAutoNum type="arabicPeriod"/>
            </a:pPr>
            <a:r>
              <a:rPr lang="en-US" dirty="0" smtClean="0"/>
              <a:t>Who </a:t>
            </a:r>
            <a:r>
              <a:rPr lang="en-US" b="1" dirty="0" smtClean="0"/>
              <a:t>bears the risks </a:t>
            </a:r>
            <a:r>
              <a:rPr lang="en-US" dirty="0" smtClean="0"/>
              <a:t>of the inventory?</a:t>
            </a:r>
          </a:p>
          <a:p>
            <a:pPr marL="514350" indent="-514350">
              <a:buFont typeface="+mj-lt"/>
              <a:buAutoNum type="arabicPeriod"/>
            </a:pPr>
            <a:endParaRPr lang="en-US" dirty="0" smtClean="0"/>
          </a:p>
          <a:p>
            <a:pPr marL="514350" indent="-514350">
              <a:buFont typeface="+mj-lt"/>
              <a:buAutoNum type="arabicPeriod"/>
            </a:pPr>
            <a:r>
              <a:rPr lang="en-US" dirty="0" smtClean="0"/>
              <a:t>Who has the </a:t>
            </a:r>
            <a:r>
              <a:rPr lang="en-US" b="1" dirty="0" smtClean="0"/>
              <a:t>benefits or rewards </a:t>
            </a:r>
            <a:r>
              <a:rPr lang="en-US" dirty="0" smtClean="0"/>
              <a:t>of the inventory?</a:t>
            </a:r>
            <a:endParaRPr lang="en-US" dirty="0"/>
          </a:p>
        </p:txBody>
      </p:sp>
      <p:sp>
        <p:nvSpPr>
          <p:cNvPr id="4" name="Slide Number Placeholder 3"/>
          <p:cNvSpPr>
            <a:spLocks noGrp="1"/>
          </p:cNvSpPr>
          <p:nvPr>
            <p:ph type="sldNum" sz="quarter" idx="12"/>
          </p:nvPr>
        </p:nvSpPr>
        <p:spPr/>
        <p:txBody>
          <a:bodyPr/>
          <a:lstStyle/>
          <a:p>
            <a:fld id="{2EB36041-9518-4B10-9AF4-285602E5464C}"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TotalTime>
  <Words>1095</Words>
  <Application>Microsoft Office PowerPoint</Application>
  <PresentationFormat>On-screen Show (4:3)</PresentationFormat>
  <Paragraphs>163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Revise lecture 24</vt:lpstr>
      <vt:lpstr>Slide 2</vt:lpstr>
      <vt:lpstr>Substance over form</vt:lpstr>
      <vt:lpstr>Substance over form</vt:lpstr>
      <vt:lpstr>Substance over form with a finance lease</vt:lpstr>
      <vt:lpstr>Substance over form with a finance lease</vt:lpstr>
      <vt:lpstr>Accounting treatment of the commercial substance of a lease</vt:lpstr>
      <vt:lpstr>Lease and the definition of an asset</vt:lpstr>
      <vt:lpstr>Lease and the definition of an asset</vt:lpstr>
      <vt:lpstr>Accounting for a finance lease</vt:lpstr>
      <vt:lpstr>Accounting for a finance lease</vt:lpstr>
      <vt:lpstr>Recording a finance lease</vt:lpstr>
      <vt:lpstr>Recording a finance lease</vt:lpstr>
      <vt:lpstr>Slide 14</vt:lpstr>
      <vt:lpstr>Reporting the substance of transactions</vt:lpstr>
      <vt:lpstr>Reporting the substance of transactions</vt:lpstr>
      <vt:lpstr>Reporting the substance of transactions</vt:lpstr>
      <vt:lpstr>Reporting the substance of transactions</vt:lpstr>
      <vt:lpstr>Off balance sheet finance</vt:lpstr>
      <vt:lpstr>Off balance sheet finance</vt:lpstr>
      <vt:lpstr>Off balance sheet finance</vt:lpstr>
      <vt:lpstr>Determining the substance of a transaction</vt:lpstr>
      <vt:lpstr>Determining the substance of a transaction</vt:lpstr>
      <vt:lpstr>Examples where substance and form may differ</vt:lpstr>
      <vt:lpstr>Examples where substance and form may differ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26</cp:revision>
  <dcterms:created xsi:type="dcterms:W3CDTF">2013-07-14T15:29:58Z</dcterms:created>
  <dcterms:modified xsi:type="dcterms:W3CDTF">2013-07-16T08:05:01Z</dcterms:modified>
</cp:coreProperties>
</file>