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13A893-1067-42FB-8EE0-792978F5E332}" type="datetimeFigureOut">
              <a:rPr lang="en-US" smtClean="0"/>
              <a:pPr/>
              <a:t>7/15/2013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13A893-1067-42FB-8EE0-792978F5E332}" type="datetimeFigureOut">
              <a:rPr lang="en-US" smtClean="0"/>
              <a:pPr/>
              <a:t>7/15/2013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13A893-1067-42FB-8EE0-792978F5E332}" type="datetimeFigureOut">
              <a:rPr lang="en-US" smtClean="0"/>
              <a:pPr/>
              <a:t>7/15/2013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413A893-1067-42FB-8EE0-792978F5E332}" type="datetimeFigureOut">
              <a:rPr lang="en-US" smtClean="0"/>
              <a:pPr/>
              <a:t>7/15/2013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13A893-1067-42FB-8EE0-792978F5E332}" type="datetimeFigureOut">
              <a:rPr lang="en-US" smtClean="0"/>
              <a:pPr/>
              <a:t>7/15/2013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13A893-1067-42FB-8EE0-792978F5E332}" type="datetimeFigureOut">
              <a:rPr lang="en-US" smtClean="0"/>
              <a:pPr/>
              <a:t>7/15/2013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13A893-1067-42FB-8EE0-792978F5E332}" type="datetimeFigureOut">
              <a:rPr lang="en-US" smtClean="0"/>
              <a:pPr/>
              <a:t>7/15/2013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13A893-1067-42FB-8EE0-792978F5E332}" type="datetimeFigureOut">
              <a:rPr lang="en-US" smtClean="0"/>
              <a:pPr/>
              <a:t>7/15/2013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13A893-1067-42FB-8EE0-792978F5E332}" type="datetimeFigureOut">
              <a:rPr lang="en-US" smtClean="0"/>
              <a:pPr/>
              <a:t>7/15/2013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13A893-1067-42FB-8EE0-792978F5E332}" type="datetimeFigureOut">
              <a:rPr lang="en-US" smtClean="0"/>
              <a:pPr/>
              <a:t>7/15/2013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13A893-1067-42FB-8EE0-792978F5E332}" type="datetimeFigureOut">
              <a:rPr lang="en-US" smtClean="0"/>
              <a:pPr/>
              <a:t>7/15/2013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B36041-9518-4B10-9AF4-285602E54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3A893-1067-42FB-8EE0-792978F5E332}" type="datetimeFigureOut">
              <a:rPr lang="en-US" smtClean="0"/>
              <a:pPr/>
              <a:t>7/15/2013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B36041-9518-4B10-9AF4-285602E5464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23</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a:buNone/>
            </a:pPr>
            <a:endParaRPr lang="en-US" dirty="0"/>
          </a:p>
          <a:p>
            <a:r>
              <a:rPr lang="en-US" sz="8800" dirty="0" smtClean="0"/>
              <a:t>       Leases</a:t>
            </a:r>
            <a:endParaRPr lang="en-US" sz="8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leasing agreement?</a:t>
            </a:r>
            <a:endParaRPr lang="en-US" dirty="0"/>
          </a:p>
        </p:txBody>
      </p:sp>
      <p:sp>
        <p:nvSpPr>
          <p:cNvPr id="3" name="Content Placeholder 2"/>
          <p:cNvSpPr>
            <a:spLocks noGrp="1"/>
          </p:cNvSpPr>
          <p:nvPr>
            <p:ph idx="1"/>
          </p:nvPr>
        </p:nvSpPr>
        <p:spPr/>
        <p:txBody>
          <a:bodyPr/>
          <a:lstStyle/>
          <a:p>
            <a:endParaRPr lang="en-US" dirty="0" smtClean="0"/>
          </a:p>
          <a:p>
            <a:r>
              <a:rPr lang="en-US" dirty="0" smtClean="0"/>
              <a:t>A leasing agreement is an agreement whereby one party, the </a:t>
            </a:r>
            <a:r>
              <a:rPr lang="en-US" b="1" dirty="0" smtClean="0"/>
              <a:t>lessee,</a:t>
            </a:r>
            <a:r>
              <a:rPr lang="en-US" dirty="0" smtClean="0"/>
              <a:t> pays lease rentals to another party, the </a:t>
            </a:r>
            <a:r>
              <a:rPr lang="en-US" b="1" dirty="0" err="1" smtClean="0"/>
              <a:t>lessor</a:t>
            </a:r>
            <a:r>
              <a:rPr lang="en-US" dirty="0" smtClean="0"/>
              <a:t> in order to gain the </a:t>
            </a:r>
            <a:r>
              <a:rPr lang="en-US" b="1" dirty="0" smtClean="0"/>
              <a:t>use of an assets </a:t>
            </a:r>
            <a:r>
              <a:rPr lang="en-US" dirty="0" smtClean="0"/>
              <a:t>over a period of time.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leases</a:t>
            </a:r>
            <a:endParaRPr lang="en-US" dirty="0"/>
          </a:p>
        </p:txBody>
      </p:sp>
      <p:sp>
        <p:nvSpPr>
          <p:cNvPr id="3" name="Content Placeholder 2"/>
          <p:cNvSpPr>
            <a:spLocks noGrp="1"/>
          </p:cNvSpPr>
          <p:nvPr>
            <p:ph idx="1"/>
          </p:nvPr>
        </p:nvSpPr>
        <p:spPr/>
        <p:txBody>
          <a:bodyPr/>
          <a:lstStyle/>
          <a:p>
            <a:pPr>
              <a:buNone/>
            </a:pPr>
            <a:r>
              <a:rPr lang="en-US" dirty="0" smtClean="0"/>
              <a:t>There are </a:t>
            </a:r>
            <a:r>
              <a:rPr lang="en-US" b="1" dirty="0" smtClean="0"/>
              <a:t>two types </a:t>
            </a:r>
            <a:r>
              <a:rPr lang="en-US" dirty="0" smtClean="0"/>
              <a:t>of lease:</a:t>
            </a:r>
          </a:p>
          <a:p>
            <a:endParaRPr lang="en-US" dirty="0"/>
          </a:p>
          <a:p>
            <a:pPr marL="514350" indent="-514350">
              <a:buFont typeface="+mj-lt"/>
              <a:buAutoNum type="arabicPeriod"/>
            </a:pPr>
            <a:r>
              <a:rPr lang="en-US" dirty="0" smtClean="0"/>
              <a:t>A finance lease</a:t>
            </a:r>
          </a:p>
          <a:p>
            <a:pPr marL="514350" indent="-514350">
              <a:buFont typeface="+mj-lt"/>
              <a:buAutoNum type="arabicPeriod"/>
            </a:pPr>
            <a:endParaRPr lang="en-US" dirty="0"/>
          </a:p>
          <a:p>
            <a:pPr marL="514350" indent="-514350">
              <a:buFont typeface="+mj-lt"/>
              <a:buAutoNum type="arabicPeriod"/>
            </a:pPr>
            <a:r>
              <a:rPr lang="en-US" dirty="0" smtClean="0"/>
              <a:t>An operating lease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Finance lease</a:t>
            </a:r>
            <a:endParaRPr lang="en-US" dirty="0"/>
          </a:p>
        </p:txBody>
      </p:sp>
      <p:sp>
        <p:nvSpPr>
          <p:cNvPr id="3" name="Content Placeholder 2"/>
          <p:cNvSpPr>
            <a:spLocks noGrp="1"/>
          </p:cNvSpPr>
          <p:nvPr>
            <p:ph idx="1"/>
          </p:nvPr>
        </p:nvSpPr>
        <p:spPr/>
        <p:txBody>
          <a:bodyPr/>
          <a:lstStyle/>
          <a:p>
            <a:endParaRPr lang="en-US" dirty="0" smtClean="0"/>
          </a:p>
          <a:p>
            <a:r>
              <a:rPr lang="en-US" dirty="0" smtClean="0"/>
              <a:t>A </a:t>
            </a:r>
            <a:r>
              <a:rPr lang="en-US" b="1" dirty="0" smtClean="0"/>
              <a:t>finance lease</a:t>
            </a:r>
            <a:r>
              <a:rPr lang="en-US" dirty="0" smtClean="0"/>
              <a:t> is a lease that </a:t>
            </a:r>
            <a:r>
              <a:rPr lang="en-US" b="1" dirty="0" smtClean="0"/>
              <a:t>transfers </a:t>
            </a:r>
            <a:r>
              <a:rPr lang="en-US" dirty="0" smtClean="0"/>
              <a:t>substantially all the </a:t>
            </a:r>
            <a:r>
              <a:rPr lang="en-US" b="1" dirty="0" smtClean="0"/>
              <a:t>risks</a:t>
            </a:r>
            <a:r>
              <a:rPr lang="en-US" dirty="0" smtClean="0"/>
              <a:t> and </a:t>
            </a:r>
            <a:r>
              <a:rPr lang="en-US" b="1" dirty="0" smtClean="0"/>
              <a:t>rewards </a:t>
            </a:r>
            <a:r>
              <a:rPr lang="en-US" dirty="0" smtClean="0"/>
              <a:t>incidental to ownership of an asset to the </a:t>
            </a:r>
            <a:r>
              <a:rPr lang="en-US" b="1" dirty="0" smtClean="0"/>
              <a:t>lessee</a:t>
            </a:r>
            <a:r>
              <a:rPr lang="en-US" dirty="0" smtClean="0"/>
              <a: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Operating lease</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dirty="0" smtClean="0"/>
              <a:t>An </a:t>
            </a:r>
            <a:r>
              <a:rPr lang="en-US" b="1" dirty="0" smtClean="0"/>
              <a:t>operating lease </a:t>
            </a:r>
            <a:r>
              <a:rPr lang="en-US" dirty="0" smtClean="0"/>
              <a:t>is any lease other than a finance lease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leases</a:t>
            </a:r>
            <a:endParaRPr lang="en-US" dirty="0"/>
          </a:p>
        </p:txBody>
      </p:sp>
      <p:sp>
        <p:nvSpPr>
          <p:cNvPr id="3" name="Content Placeholder 2"/>
          <p:cNvSpPr>
            <a:spLocks noGrp="1"/>
          </p:cNvSpPr>
          <p:nvPr>
            <p:ph idx="1"/>
          </p:nvPr>
        </p:nvSpPr>
        <p:spPr/>
        <p:txBody>
          <a:bodyPr/>
          <a:lstStyle/>
          <a:p>
            <a:endParaRPr lang="en-US" dirty="0" smtClean="0"/>
          </a:p>
          <a:p>
            <a:r>
              <a:rPr lang="en-US" b="1" dirty="0" smtClean="0"/>
              <a:t>To decide </a:t>
            </a:r>
            <a:r>
              <a:rPr lang="en-US" dirty="0" smtClean="0"/>
              <a:t>whether a lease is </a:t>
            </a:r>
            <a:r>
              <a:rPr lang="en-US" b="1" dirty="0" smtClean="0"/>
              <a:t>finance or operating,</a:t>
            </a:r>
            <a:r>
              <a:rPr lang="en-US" dirty="0" smtClean="0"/>
              <a:t> the first step is to assess whether the </a:t>
            </a:r>
            <a:r>
              <a:rPr lang="en-US" b="1" dirty="0" smtClean="0"/>
              <a:t>risks</a:t>
            </a:r>
            <a:r>
              <a:rPr lang="en-US" dirty="0" smtClean="0"/>
              <a:t> and </a:t>
            </a:r>
            <a:r>
              <a:rPr lang="en-US" b="1" dirty="0" smtClean="0"/>
              <a:t>rewards</a:t>
            </a:r>
            <a:r>
              <a:rPr lang="en-US" dirty="0" smtClean="0"/>
              <a:t> of ownership have </a:t>
            </a:r>
            <a:r>
              <a:rPr lang="en-US" b="1" dirty="0" smtClean="0"/>
              <a:t>transferred</a:t>
            </a:r>
            <a:r>
              <a:rPr lang="en-US" dirty="0" smtClean="0"/>
              <a:t> to the </a:t>
            </a:r>
            <a:r>
              <a:rPr lang="en-US" b="1" dirty="0" smtClean="0"/>
              <a:t>lessee.</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leases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t>
            </a:r>
            <a:r>
              <a:rPr lang="en-US" b="1" u="sng" dirty="0" smtClean="0"/>
              <a:t>Risks and rewards</a:t>
            </a:r>
          </a:p>
          <a:p>
            <a:pPr>
              <a:buNone/>
            </a:pPr>
            <a:endParaRPr lang="en-US" dirty="0" smtClean="0"/>
          </a:p>
          <a:p>
            <a:pPr>
              <a:buNone/>
            </a:pPr>
            <a:r>
              <a:rPr lang="en-US" b="1" dirty="0" smtClean="0"/>
              <a:t>Risks and rewards </a:t>
            </a:r>
            <a:r>
              <a:rPr lang="en-US" dirty="0" smtClean="0"/>
              <a:t>of ownership include:</a:t>
            </a:r>
          </a:p>
          <a:p>
            <a:pPr>
              <a:buNone/>
            </a:pPr>
            <a:endParaRPr lang="en-US" b="1" dirty="0" smtClean="0"/>
          </a:p>
          <a:p>
            <a:pPr>
              <a:buNone/>
            </a:pPr>
            <a:r>
              <a:rPr lang="en-US" b="1" u="sng" dirty="0" smtClean="0"/>
              <a:t>Risks:</a:t>
            </a:r>
          </a:p>
          <a:p>
            <a:pPr>
              <a:buNone/>
            </a:pPr>
            <a:endParaRPr lang="en-US" b="1" dirty="0" smtClean="0"/>
          </a:p>
          <a:p>
            <a:pPr marL="514350" indent="-514350">
              <a:buFont typeface="+mj-lt"/>
              <a:buAutoNum type="arabicPeriod"/>
            </a:pPr>
            <a:r>
              <a:rPr lang="en-US" dirty="0" smtClean="0"/>
              <a:t>Lessee carries out </a:t>
            </a:r>
            <a:r>
              <a:rPr lang="en-US" b="1" dirty="0" smtClean="0"/>
              <a:t>repairs</a:t>
            </a:r>
            <a:r>
              <a:rPr lang="en-US" dirty="0" smtClean="0"/>
              <a:t> and </a:t>
            </a:r>
            <a:r>
              <a:rPr lang="en-US" b="1" dirty="0" smtClean="0"/>
              <a:t>maintenance</a:t>
            </a:r>
          </a:p>
          <a:p>
            <a:pPr marL="514350" indent="-514350">
              <a:buFont typeface="+mj-lt"/>
              <a:buAutoNum type="arabicPeriod"/>
            </a:pPr>
            <a:r>
              <a:rPr lang="en-US" dirty="0" smtClean="0"/>
              <a:t>Lessee </a:t>
            </a:r>
            <a:r>
              <a:rPr lang="en-US" b="1" dirty="0" smtClean="0"/>
              <a:t>insures</a:t>
            </a:r>
            <a:r>
              <a:rPr lang="en-US" dirty="0" smtClean="0"/>
              <a:t> asset</a:t>
            </a:r>
          </a:p>
          <a:p>
            <a:pPr marL="514350" indent="-514350">
              <a:buFont typeface="+mj-lt"/>
              <a:buAutoNum type="arabicPeriod"/>
            </a:pPr>
            <a:r>
              <a:rPr lang="en-US" dirty="0" smtClean="0"/>
              <a:t>Lessee runs the risk of </a:t>
            </a:r>
            <a:r>
              <a:rPr lang="en-US" b="1" dirty="0" smtClean="0"/>
              <a:t>losses</a:t>
            </a:r>
            <a:r>
              <a:rPr lang="en-US" dirty="0" smtClean="0"/>
              <a:t> from idle capacity</a:t>
            </a:r>
          </a:p>
          <a:p>
            <a:pPr marL="514350" indent="-514350">
              <a:buFont typeface="+mj-lt"/>
              <a:buAutoNum type="arabicPeriod"/>
            </a:pPr>
            <a:r>
              <a:rPr lang="en-US" dirty="0" smtClean="0"/>
              <a:t>Lessee runs the risk of </a:t>
            </a:r>
            <a:r>
              <a:rPr lang="en-US" b="1" dirty="0" smtClean="0"/>
              <a:t>technological</a:t>
            </a:r>
            <a:r>
              <a:rPr lang="en-US" dirty="0" smtClean="0"/>
              <a:t> obsolescence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leases</a:t>
            </a:r>
            <a:endParaRPr lang="en-US" dirty="0"/>
          </a:p>
        </p:txBody>
      </p:sp>
      <p:sp>
        <p:nvSpPr>
          <p:cNvPr id="3" name="Content Placeholder 2"/>
          <p:cNvSpPr>
            <a:spLocks noGrp="1"/>
          </p:cNvSpPr>
          <p:nvPr>
            <p:ph idx="1"/>
          </p:nvPr>
        </p:nvSpPr>
        <p:spPr/>
        <p:txBody>
          <a:bodyPr/>
          <a:lstStyle/>
          <a:p>
            <a:pPr>
              <a:buNone/>
            </a:pPr>
            <a:r>
              <a:rPr lang="en-US" dirty="0" smtClean="0"/>
              <a:t>Risks and rewards of ownership include:</a:t>
            </a:r>
          </a:p>
          <a:p>
            <a:pPr>
              <a:buNone/>
            </a:pPr>
            <a:endParaRPr lang="en-US" dirty="0" smtClean="0"/>
          </a:p>
          <a:p>
            <a:pPr>
              <a:buNone/>
            </a:pPr>
            <a:r>
              <a:rPr lang="en-US" b="1" u="sng" dirty="0" smtClean="0"/>
              <a:t>Rewards:</a:t>
            </a:r>
          </a:p>
          <a:p>
            <a:endParaRPr lang="en-US" dirty="0"/>
          </a:p>
          <a:p>
            <a:pPr marL="514350" indent="-514350">
              <a:buFont typeface="+mj-lt"/>
              <a:buAutoNum type="arabicPeriod"/>
            </a:pPr>
            <a:r>
              <a:rPr lang="en-US" dirty="0" smtClean="0"/>
              <a:t>Lessee has </a:t>
            </a:r>
            <a:r>
              <a:rPr lang="en-US" b="1" dirty="0" smtClean="0"/>
              <a:t>right to use asset </a:t>
            </a:r>
            <a:r>
              <a:rPr lang="en-US" dirty="0" smtClean="0"/>
              <a:t>for </a:t>
            </a:r>
            <a:r>
              <a:rPr lang="en-US" b="1" dirty="0" smtClean="0"/>
              <a:t>most</a:t>
            </a:r>
            <a:r>
              <a:rPr lang="en-US" dirty="0" smtClean="0"/>
              <a:t> or all of its </a:t>
            </a:r>
            <a:r>
              <a:rPr lang="en-US" b="1" dirty="0" smtClean="0"/>
              <a:t>useful life.</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IAS 17 Leases - guidance</a:t>
            </a:r>
            <a:endParaRPr lang="en-US" dirty="0"/>
          </a:p>
        </p:txBody>
      </p:sp>
      <p:sp>
        <p:nvSpPr>
          <p:cNvPr id="3" name="Content Placeholder 2"/>
          <p:cNvSpPr>
            <a:spLocks noGrp="1"/>
          </p:cNvSpPr>
          <p:nvPr>
            <p:ph idx="1"/>
          </p:nvPr>
        </p:nvSpPr>
        <p:spPr/>
        <p:txBody>
          <a:bodyPr/>
          <a:lstStyle/>
          <a:p>
            <a:r>
              <a:rPr lang="en-US" b="1" dirty="0" smtClean="0"/>
              <a:t>IAS 17 </a:t>
            </a:r>
            <a:r>
              <a:rPr lang="en-US" dirty="0" smtClean="0"/>
              <a:t>provides guidance as to the classification of leases as finance leases or operating leases.</a:t>
            </a:r>
          </a:p>
          <a:p>
            <a:pPr>
              <a:buNone/>
            </a:pPr>
            <a:endParaRPr lang="en-US" dirty="0" smtClean="0"/>
          </a:p>
          <a:p>
            <a:r>
              <a:rPr lang="en-US" dirty="0" smtClean="0"/>
              <a:t>It gives the following list of situations in which a lease would normally be classified as a finance lease.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IAS 17 Leases - guidance</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1. The lease </a:t>
            </a:r>
            <a:r>
              <a:rPr lang="en-US" b="1" dirty="0" smtClean="0"/>
              <a:t>transfers </a:t>
            </a:r>
            <a:r>
              <a:rPr lang="en-US" dirty="0" smtClean="0"/>
              <a:t>ownership of the asset to the lessee by the end of the lease term.</a:t>
            </a:r>
          </a:p>
          <a:p>
            <a:endParaRPr lang="en-US" dirty="0"/>
          </a:p>
          <a:p>
            <a:pPr>
              <a:buNone/>
            </a:pPr>
            <a:r>
              <a:rPr lang="en-US" dirty="0" smtClean="0"/>
              <a:t>2. The lessee has the </a:t>
            </a:r>
            <a:r>
              <a:rPr lang="en-US" b="1" dirty="0" smtClean="0"/>
              <a:t>option to buy </a:t>
            </a:r>
            <a:r>
              <a:rPr lang="en-US" dirty="0" smtClean="0"/>
              <a:t>the asset at a price expected to be lower than the fair value at the time the option is exercised.</a:t>
            </a:r>
          </a:p>
          <a:p>
            <a:endParaRPr lang="en-US" dirty="0"/>
          </a:p>
          <a:p>
            <a:pPr>
              <a:buNone/>
            </a:pPr>
            <a:r>
              <a:rPr lang="en-US" dirty="0" smtClean="0"/>
              <a:t>3. The </a:t>
            </a:r>
            <a:r>
              <a:rPr lang="en-US" b="1" dirty="0" smtClean="0"/>
              <a:t>lease term </a:t>
            </a:r>
            <a:r>
              <a:rPr lang="en-US" dirty="0" smtClean="0"/>
              <a:t>is for the </a:t>
            </a:r>
            <a:r>
              <a:rPr lang="en-US" b="1" dirty="0" smtClean="0"/>
              <a:t>major part of the economic life </a:t>
            </a:r>
            <a:r>
              <a:rPr lang="en-US" dirty="0" smtClean="0"/>
              <a:t>of the asset even if title is not transferred.</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IAS 17 Leases - guidance</a:t>
            </a:r>
            <a:endParaRPr lang="en-US" dirty="0"/>
          </a:p>
        </p:txBody>
      </p:sp>
      <p:sp>
        <p:nvSpPr>
          <p:cNvPr id="3" name="Content Placeholder 2"/>
          <p:cNvSpPr>
            <a:spLocks noGrp="1"/>
          </p:cNvSpPr>
          <p:nvPr>
            <p:ph idx="1"/>
          </p:nvPr>
        </p:nvSpPr>
        <p:spPr/>
        <p:txBody>
          <a:bodyPr/>
          <a:lstStyle/>
          <a:p>
            <a:pPr>
              <a:buNone/>
            </a:pPr>
            <a:r>
              <a:rPr lang="en-US" dirty="0" smtClean="0"/>
              <a:t>4. At the beginning of the lease, the present value of the </a:t>
            </a:r>
            <a:r>
              <a:rPr lang="en-US" b="1" dirty="0" smtClean="0"/>
              <a:t>minimum lease payment </a:t>
            </a:r>
            <a:r>
              <a:rPr lang="en-US" dirty="0" smtClean="0"/>
              <a:t>(MLP’s) is approximately equal to the fair value of the asset.</a:t>
            </a:r>
          </a:p>
          <a:p>
            <a:endParaRPr lang="en-US" dirty="0"/>
          </a:p>
          <a:p>
            <a:pPr>
              <a:buNone/>
            </a:pPr>
            <a:r>
              <a:rPr lang="en-US" dirty="0" smtClean="0"/>
              <a:t>5. The leased assets are of a </a:t>
            </a:r>
            <a:r>
              <a:rPr lang="en-US" b="1" dirty="0" err="1" smtClean="0"/>
              <a:t>specialised</a:t>
            </a:r>
            <a:r>
              <a:rPr lang="en-US" b="1" dirty="0" smtClean="0"/>
              <a:t> nature </a:t>
            </a:r>
            <a:r>
              <a:rPr lang="en-US" dirty="0" smtClean="0"/>
              <a:t>so that only the lessee can use them without major modification.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IAS 17 Leases - guidance</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6. If the lease gives the lessee the right to cancel the lease, the </a:t>
            </a:r>
            <a:r>
              <a:rPr lang="en-US" b="1" dirty="0" err="1" smtClean="0"/>
              <a:t>lessor’s</a:t>
            </a:r>
            <a:r>
              <a:rPr lang="en-US" b="1" dirty="0" smtClean="0"/>
              <a:t> losses associated </a:t>
            </a:r>
            <a:r>
              <a:rPr lang="en-US" dirty="0" smtClean="0"/>
              <a:t>with the cancellation are borne by the lessee.</a:t>
            </a:r>
          </a:p>
          <a:p>
            <a:endParaRPr lang="en-US" dirty="0"/>
          </a:p>
          <a:p>
            <a:pPr>
              <a:buNone/>
            </a:pPr>
            <a:r>
              <a:rPr lang="en-US" dirty="0" smtClean="0"/>
              <a:t>7. </a:t>
            </a:r>
            <a:r>
              <a:rPr lang="en-US" b="1" dirty="0" smtClean="0"/>
              <a:t>Gains or losses </a:t>
            </a:r>
            <a:r>
              <a:rPr lang="en-US" dirty="0" smtClean="0"/>
              <a:t>from fluctuations in fair value are borne by the lessee.</a:t>
            </a:r>
          </a:p>
          <a:p>
            <a:endParaRPr lang="en-US" dirty="0"/>
          </a:p>
          <a:p>
            <a:pPr>
              <a:buNone/>
            </a:pPr>
            <a:r>
              <a:rPr lang="en-US" dirty="0" smtClean="0"/>
              <a:t>8. The lessee has the ability to continue the lease for a </a:t>
            </a:r>
            <a:r>
              <a:rPr lang="en-US" b="1" dirty="0" smtClean="0"/>
              <a:t>secondary period </a:t>
            </a:r>
            <a:r>
              <a:rPr lang="en-US" dirty="0" smtClean="0"/>
              <a:t>at a rent below the market rent.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Substance over form</a:t>
            </a:r>
            <a:endParaRPr lang="en-US" sz="60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Substance over form</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The meaning of substance over form</a:t>
            </a:r>
          </a:p>
          <a:p>
            <a:pPr>
              <a:buNone/>
            </a:pPr>
            <a:endParaRPr lang="en-US" dirty="0" smtClean="0"/>
          </a:p>
          <a:p>
            <a:r>
              <a:rPr lang="en-US" dirty="0" smtClean="0"/>
              <a:t> In many types of transactions there is a difference between the commercial substance and the legal form:</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Substance over form</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a:t>
            </a:r>
            <a:r>
              <a:rPr lang="en-US" b="1" u="sng" dirty="0" smtClean="0"/>
              <a:t>The meaning of substance over form</a:t>
            </a:r>
          </a:p>
          <a:p>
            <a:pPr>
              <a:buNone/>
            </a:pPr>
            <a:endParaRPr lang="en-US" dirty="0" smtClean="0"/>
          </a:p>
          <a:p>
            <a:pPr marL="514350" indent="-514350">
              <a:buFont typeface="+mj-lt"/>
              <a:buAutoNum type="arabicPeriod"/>
            </a:pPr>
            <a:r>
              <a:rPr lang="en-US" dirty="0" smtClean="0"/>
              <a:t>Commercial substance reflects the financial reality of the transaction</a:t>
            </a:r>
          </a:p>
          <a:p>
            <a:pPr marL="514350" indent="-514350">
              <a:buFont typeface="+mj-lt"/>
              <a:buAutoNum type="arabicPeriod"/>
            </a:pPr>
            <a:endParaRPr lang="en-US" dirty="0" smtClean="0"/>
          </a:p>
          <a:p>
            <a:pPr marL="514350" indent="-514350">
              <a:buFont typeface="+mj-lt"/>
              <a:buAutoNum type="arabicPeriod"/>
            </a:pPr>
            <a:r>
              <a:rPr lang="en-US" dirty="0" smtClean="0"/>
              <a:t>Legal form is the legal reality of the transaction</a:t>
            </a:r>
          </a:p>
          <a:p>
            <a:pPr>
              <a:buNone/>
            </a:pPr>
            <a:endParaRPr lang="en-US" dirty="0" smtClean="0"/>
          </a:p>
          <a:p>
            <a:r>
              <a:rPr lang="en-US" dirty="0" smtClean="0"/>
              <a:t>Accounts are generally required to reflect commercial substance rather than legal form.</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Substance over form with a finance lease</a:t>
            </a:r>
            <a:endParaRPr lang="en-US" dirty="0"/>
          </a:p>
        </p:txBody>
      </p:sp>
      <p:sp>
        <p:nvSpPr>
          <p:cNvPr id="3" name="Content Placeholder 2"/>
          <p:cNvSpPr>
            <a:spLocks noGrp="1"/>
          </p:cNvSpPr>
          <p:nvPr>
            <p:ph idx="1"/>
          </p:nvPr>
        </p:nvSpPr>
        <p:spPr/>
        <p:txBody>
          <a:bodyPr/>
          <a:lstStyle/>
          <a:p>
            <a:r>
              <a:rPr lang="en-US" dirty="0" smtClean="0"/>
              <a:t>When an asset is leased under a finance lease there is a difference between the legal form of that transaction and its commercial substance:</a:t>
            </a:r>
          </a:p>
          <a:p>
            <a:pPr>
              <a:buNone/>
            </a:pPr>
            <a:r>
              <a:rPr lang="en-US" b="1" u="sng" dirty="0" smtClean="0"/>
              <a:t>Legal form:</a:t>
            </a:r>
          </a:p>
          <a:p>
            <a:pPr>
              <a:buNone/>
            </a:pPr>
            <a:r>
              <a:rPr lang="en-US" dirty="0" smtClean="0"/>
              <a:t>The asset remains legally  owned by the party leasing it out (the </a:t>
            </a:r>
            <a:r>
              <a:rPr lang="en-US" dirty="0" err="1" smtClean="0"/>
              <a:t>lessor</a:t>
            </a:r>
            <a:r>
              <a:rPr lang="en-US" dirty="0" smtClean="0"/>
              <a:t>)</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Substance over form with a finance lease</a:t>
            </a:r>
            <a:endParaRPr lang="en-US" dirty="0"/>
          </a:p>
        </p:txBody>
      </p:sp>
      <p:sp>
        <p:nvSpPr>
          <p:cNvPr id="3" name="Content Placeholder 2"/>
          <p:cNvSpPr>
            <a:spLocks noGrp="1"/>
          </p:cNvSpPr>
          <p:nvPr>
            <p:ph idx="1"/>
          </p:nvPr>
        </p:nvSpPr>
        <p:spPr/>
        <p:txBody>
          <a:bodyPr/>
          <a:lstStyle/>
          <a:p>
            <a:pPr>
              <a:buNone/>
            </a:pPr>
            <a:r>
              <a:rPr lang="en-US" b="1" u="sng" dirty="0" smtClean="0"/>
              <a:t>Commercial substance:</a:t>
            </a:r>
          </a:p>
          <a:p>
            <a:pPr>
              <a:buNone/>
            </a:pPr>
            <a:endParaRPr lang="en-US" dirty="0" smtClean="0"/>
          </a:p>
          <a:p>
            <a:pPr>
              <a:buNone/>
            </a:pPr>
            <a:r>
              <a:rPr lang="en-US" dirty="0" smtClean="0"/>
              <a:t>    The party making the lease payments (the lessee) has the use of the asset for most or all of its useful life. The lessee has effectively purchased the asset by taking out a loan (the finance lease commitments).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Accounting treatment of the commercial substance of a lease</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As the commercial substance of finance leases is that the lessee is the effective owner of the asset the required accounting treatment is to:</a:t>
            </a:r>
          </a:p>
          <a:p>
            <a:endParaRPr lang="en-US" dirty="0" smtClean="0"/>
          </a:p>
          <a:p>
            <a:pPr marL="514350" indent="-514350">
              <a:buFont typeface="+mj-lt"/>
              <a:buAutoNum type="arabicPeriod"/>
            </a:pPr>
            <a:r>
              <a:rPr lang="en-US" dirty="0" smtClean="0"/>
              <a:t>Record the asset as a non-current asset in the lessee’s statement of financial position.</a:t>
            </a:r>
          </a:p>
          <a:p>
            <a:pPr marL="514350" indent="-514350">
              <a:buFont typeface="+mj-lt"/>
              <a:buAutoNum type="arabicPeriod"/>
            </a:pPr>
            <a:endParaRPr lang="en-US" dirty="0" smtClean="0"/>
          </a:p>
          <a:p>
            <a:pPr marL="514350" indent="-514350">
              <a:buFont typeface="+mj-lt"/>
              <a:buAutoNum type="arabicPeriod"/>
            </a:pPr>
            <a:r>
              <a:rPr lang="en-US" dirty="0" smtClean="0"/>
              <a:t>Record a liability for the lease payments payable to the </a:t>
            </a:r>
            <a:r>
              <a:rPr lang="en-US" dirty="0" err="1" smtClean="0"/>
              <a:t>lessor</a:t>
            </a:r>
            <a:r>
              <a:rPr lang="en-US" dirty="0" smtClean="0"/>
              <a: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Lease and the definition of an asset</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IAS 17 is mainly concerned with regulating the accounting for finance leases. The IAS 17 treatment follows the definition of an asset in the IASB Framework for the preparation and presentation of financial statements:</a:t>
            </a:r>
          </a:p>
          <a:p>
            <a:pPr>
              <a:buNone/>
            </a:pPr>
            <a:r>
              <a:rPr lang="en-US" dirty="0" smtClean="0"/>
              <a:t>‘an asset is a resource controlled by the entity as a result of past events and from which future economic benefits are expected to flow to the entity’</a:t>
            </a:r>
          </a:p>
          <a:p>
            <a:pPr>
              <a:buNone/>
            </a:pPr>
            <a:r>
              <a:rPr lang="en-US" dirty="0" smtClean="0"/>
              <a:t>Ownership is not necessary, control is the essential feature</a:t>
            </a:r>
            <a:r>
              <a:rPr lang="en-US" dirty="0" smtClean="0"/>
              <a:t>.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Lease and the definition of an asset</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IAS 17 thus argues that an asset leased under a finance lease must be recorded as an asset and a corresponding liability in the lessee’s accounting records.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for a finance lease</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There are 2 main methods of allocating the finance charge each period:</a:t>
            </a:r>
          </a:p>
          <a:p>
            <a:endParaRPr lang="en-US" dirty="0" smtClean="0"/>
          </a:p>
          <a:p>
            <a:pPr marL="514350" indent="-514350">
              <a:buFont typeface="+mj-lt"/>
              <a:buAutoNum type="arabicPeriod"/>
            </a:pPr>
            <a:r>
              <a:rPr lang="en-US" dirty="0" smtClean="0"/>
              <a:t>Actuarial method</a:t>
            </a:r>
          </a:p>
          <a:p>
            <a:pPr marL="514350" indent="-514350">
              <a:buFont typeface="+mj-lt"/>
              <a:buAutoNum type="arabicPeriod"/>
            </a:pPr>
            <a:endParaRPr lang="en-US" dirty="0" smtClean="0"/>
          </a:p>
          <a:p>
            <a:pPr marL="514350" indent="-514350">
              <a:buFont typeface="+mj-lt"/>
              <a:buAutoNum type="arabicPeriod"/>
            </a:pPr>
            <a:r>
              <a:rPr lang="en-US" dirty="0" smtClean="0"/>
              <a:t>Sum of  the digits method</a:t>
            </a:r>
          </a:p>
          <a:p>
            <a:endParaRPr lang="en-US" dirty="0" smtClean="0"/>
          </a:p>
          <a:p>
            <a:r>
              <a:rPr lang="en-US" dirty="0" smtClean="0"/>
              <a:t>The actuarial method is used mostly in practice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for a finance lease</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a:t>
            </a:r>
            <a:r>
              <a:rPr lang="en-US" b="1" u="sng" dirty="0" smtClean="0"/>
              <a:t>The actuarial method</a:t>
            </a:r>
          </a:p>
          <a:p>
            <a:endParaRPr lang="en-US" dirty="0" smtClean="0"/>
          </a:p>
          <a:p>
            <a:r>
              <a:rPr lang="en-US" dirty="0" smtClean="0"/>
              <a:t>The actuarial method allocates interest to each period:</a:t>
            </a:r>
          </a:p>
          <a:p>
            <a:endParaRPr lang="en-US" dirty="0" smtClean="0"/>
          </a:p>
          <a:p>
            <a:pPr marL="514350" indent="-514350">
              <a:buFont typeface="+mj-lt"/>
              <a:buAutoNum type="arabicPeriod"/>
            </a:pPr>
            <a:r>
              <a:rPr lang="en-US" dirty="0" smtClean="0"/>
              <a:t>At a constant rate on the outstanding amount.</a:t>
            </a:r>
          </a:p>
          <a:p>
            <a:pPr marL="514350" indent="-514350">
              <a:buFont typeface="+mj-lt"/>
              <a:buAutoNum type="arabicPeriod"/>
            </a:pPr>
            <a:endParaRPr lang="en-US" dirty="0" smtClean="0"/>
          </a:p>
          <a:p>
            <a:pPr marL="514350" indent="-514350">
              <a:buFont typeface="+mj-lt"/>
              <a:buAutoNum type="arabicPeriod"/>
            </a:pPr>
            <a:r>
              <a:rPr lang="en-US" dirty="0" smtClean="0"/>
              <a:t>Using the interest rate implicit in the lease.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a finance lease</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                                </a:t>
            </a:r>
            <a:r>
              <a:rPr lang="en-US" b="1" u="sng" dirty="0" smtClean="0"/>
              <a:t>Initial recording</a:t>
            </a:r>
          </a:p>
          <a:p>
            <a:pPr>
              <a:buNone/>
            </a:pPr>
            <a:endParaRPr lang="en-US" dirty="0" smtClean="0"/>
          </a:p>
          <a:p>
            <a:pPr>
              <a:buNone/>
            </a:pPr>
            <a:r>
              <a:rPr lang="en-US" dirty="0" smtClean="0"/>
              <a:t>At the start of the lease:</a:t>
            </a:r>
          </a:p>
          <a:p>
            <a:endParaRPr lang="en-US" dirty="0" smtClean="0"/>
          </a:p>
          <a:p>
            <a:r>
              <a:rPr lang="en-US" dirty="0" smtClean="0"/>
              <a:t>The fair value (or, if lower, the present value of the MLP’s) should be included as a non-current asset, subject to depreciation.</a:t>
            </a:r>
          </a:p>
          <a:p>
            <a:endParaRPr lang="en-US" dirty="0" smtClean="0"/>
          </a:p>
          <a:p>
            <a:r>
              <a:rPr lang="en-US" dirty="0" smtClean="0"/>
              <a:t>The same amount (being the obligation to pay rentals) should be included as a loan, i.e. a liability.</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a finance lease</a:t>
            </a:r>
            <a:endParaRPr lang="en-US" dirty="0"/>
          </a:p>
        </p:txBody>
      </p:sp>
      <p:sp>
        <p:nvSpPr>
          <p:cNvPr id="3" name="Content Placeholder 2"/>
          <p:cNvSpPr>
            <a:spLocks noGrp="1"/>
          </p:cNvSpPr>
          <p:nvPr>
            <p:ph idx="1"/>
          </p:nvPr>
        </p:nvSpPr>
        <p:spPr/>
        <p:txBody>
          <a:bodyPr/>
          <a:lstStyle/>
          <a:p>
            <a:pPr>
              <a:buNone/>
            </a:pPr>
            <a:r>
              <a:rPr lang="en-US" b="1" dirty="0" smtClean="0"/>
              <a:t>                           </a:t>
            </a:r>
            <a:r>
              <a:rPr lang="en-US" b="1" u="sng" dirty="0" smtClean="0"/>
              <a:t>Initial recording</a:t>
            </a:r>
          </a:p>
          <a:p>
            <a:pPr>
              <a:buNone/>
            </a:pPr>
            <a:endParaRPr lang="en-US" b="1" u="sng" dirty="0" smtClean="0"/>
          </a:p>
          <a:p>
            <a:r>
              <a:rPr lang="en-US" dirty="0" smtClean="0"/>
              <a:t>In practice, the fair value of the asset or its cash price will often be a sufficiently close approximation to the present value of the MLPs and therefore can be used instead.</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a finance lease</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Depreciation</a:t>
            </a:r>
          </a:p>
          <a:p>
            <a:endParaRPr lang="en-US" dirty="0" smtClean="0"/>
          </a:p>
          <a:p>
            <a:r>
              <a:rPr lang="en-US" dirty="0" smtClean="0"/>
              <a:t>The non-current asset should be depreciated over the shorter of:</a:t>
            </a:r>
          </a:p>
          <a:p>
            <a:pPr marL="514350" indent="-514350">
              <a:buFont typeface="+mj-lt"/>
              <a:buAutoNum type="arabicPeriod"/>
            </a:pPr>
            <a:r>
              <a:rPr lang="en-US" dirty="0" smtClean="0"/>
              <a:t>The useful life of the asset</a:t>
            </a:r>
          </a:p>
          <a:p>
            <a:pPr marL="514350" indent="-514350">
              <a:buFont typeface="+mj-lt"/>
              <a:buAutoNum type="arabicPeriod"/>
            </a:pPr>
            <a:endParaRPr lang="en-US" dirty="0" smtClean="0"/>
          </a:p>
          <a:p>
            <a:pPr marL="514350" indent="-514350">
              <a:buFont typeface="+mj-lt"/>
              <a:buAutoNum type="arabicPeriod"/>
            </a:pPr>
            <a:r>
              <a:rPr lang="en-US" dirty="0" smtClean="0"/>
              <a:t>The lease term</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a finance lease</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a:t>
            </a:r>
            <a:r>
              <a:rPr lang="en-US" b="1" u="sng" dirty="0" smtClean="0"/>
              <a:t>Depreciation</a:t>
            </a:r>
          </a:p>
          <a:p>
            <a:pPr>
              <a:buNone/>
            </a:pPr>
            <a:r>
              <a:rPr lang="en-US" dirty="0" smtClean="0"/>
              <a:t>    The lease term is essentially the period over which the lessee has the use of the asset. It includes:</a:t>
            </a:r>
          </a:p>
          <a:p>
            <a:pPr>
              <a:buNone/>
            </a:pPr>
            <a:endParaRPr lang="en-US" dirty="0" smtClean="0"/>
          </a:p>
          <a:p>
            <a:r>
              <a:rPr lang="en-US" dirty="0" smtClean="0"/>
              <a:t>The primary (non-cancelable) period</a:t>
            </a:r>
          </a:p>
          <a:p>
            <a:endParaRPr lang="en-US" dirty="0" smtClean="0"/>
          </a:p>
          <a:p>
            <a:r>
              <a:rPr lang="en-US" dirty="0" smtClean="0"/>
              <a:t>Any secondary periods during which the lessee has the option to continue to lease the asset, provided that it is reasonably certain at the outset that this option will be exercised.</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for operating leases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Accounting treatment</a:t>
            </a:r>
          </a:p>
          <a:p>
            <a:endParaRPr lang="en-US" dirty="0" smtClean="0"/>
          </a:p>
          <a:p>
            <a:r>
              <a:rPr lang="en-US" dirty="0" smtClean="0"/>
              <a:t>Operating lease assets are very difficult in nature from finance lease assets as the risks and rewards of ownership are not transferred to the lessee.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for operating leases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Therefore the accounting treatment is also very different.</a:t>
            </a:r>
          </a:p>
          <a:p>
            <a:endParaRPr lang="en-US" dirty="0" smtClean="0"/>
          </a:p>
          <a:p>
            <a:pPr marL="514350" indent="-514350">
              <a:buFont typeface="+mj-lt"/>
              <a:buAutoNum type="arabicPeriod"/>
            </a:pPr>
            <a:r>
              <a:rPr lang="en-US" dirty="0" smtClean="0"/>
              <a:t>An asset is not </a:t>
            </a:r>
            <a:r>
              <a:rPr lang="en-US" dirty="0" err="1" smtClean="0"/>
              <a:t>recognised</a:t>
            </a:r>
            <a:r>
              <a:rPr lang="en-US" dirty="0" smtClean="0"/>
              <a:t> in the statement of financial position.</a:t>
            </a:r>
          </a:p>
          <a:p>
            <a:pPr marL="514350" indent="-514350">
              <a:buFont typeface="+mj-lt"/>
              <a:buAutoNum type="arabicPeriod"/>
            </a:pPr>
            <a:endParaRPr lang="en-US" dirty="0" smtClean="0"/>
          </a:p>
          <a:p>
            <a:pPr marL="514350" indent="-514350">
              <a:buFont typeface="+mj-lt"/>
              <a:buAutoNum type="arabicPeriod"/>
            </a:pPr>
            <a:r>
              <a:rPr lang="en-US" dirty="0" smtClean="0"/>
              <a:t>Instead, rentals under operating leases are charged to the income statement on a straight-line basis over the term of the lease, unless another systematic and rational basis is more appropriate.</a:t>
            </a:r>
          </a:p>
          <a:p>
            <a:pPr marL="514350" indent="-514350">
              <a:buFont typeface="+mj-lt"/>
              <a:buAutoNum type="arabicPeriod"/>
            </a:pPr>
            <a:r>
              <a:rPr lang="en-US" dirty="0" smtClean="0"/>
              <a:t>Any difference between amounts charged and amounts paid will be prepayments or accruals.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Finance or operating lease</a:t>
            </a:r>
            <a:endParaRPr lang="en-US" dirty="0"/>
          </a:p>
        </p:txBody>
      </p:sp>
      <p:sp>
        <p:nvSpPr>
          <p:cNvPr id="3" name="Content Placeholder 2"/>
          <p:cNvSpPr>
            <a:spLocks noGrp="1"/>
          </p:cNvSpPr>
          <p:nvPr>
            <p:ph idx="1"/>
          </p:nvPr>
        </p:nvSpPr>
        <p:spPr/>
        <p:txBody>
          <a:bodyPr/>
          <a:lstStyle/>
          <a:p>
            <a:pPr>
              <a:buNone/>
            </a:pPr>
            <a:r>
              <a:rPr lang="en-US" b="1" dirty="0" smtClean="0"/>
              <a:t>                                 </a:t>
            </a:r>
            <a:r>
              <a:rPr lang="en-US" b="1" u="sng" dirty="0" smtClean="0"/>
              <a:t>Significance:</a:t>
            </a:r>
          </a:p>
          <a:p>
            <a:pPr>
              <a:buNone/>
            </a:pPr>
            <a:r>
              <a:rPr lang="en-US" dirty="0" smtClean="0"/>
              <a:t>    </a:t>
            </a:r>
          </a:p>
          <a:p>
            <a:pPr>
              <a:buNone/>
            </a:pPr>
            <a:r>
              <a:rPr lang="en-US" dirty="0" smtClean="0"/>
              <a:t> </a:t>
            </a:r>
            <a:r>
              <a:rPr lang="en-US" dirty="0" smtClean="0"/>
              <a:t>  The significance of the accounting treatment of leased assets is </a:t>
            </a:r>
            <a:r>
              <a:rPr lang="en-US" dirty="0" err="1" smtClean="0"/>
              <a:t>hightened</a:t>
            </a:r>
            <a:r>
              <a:rPr lang="en-US" dirty="0" smtClean="0"/>
              <a:t> by the difference between the accounting treatment of finance leases and that of operating leases: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Finance or operating lease</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TotalTime>
  <Words>1229</Words>
  <Application>Microsoft Office PowerPoint</Application>
  <PresentationFormat>On-screen Show (4:3)</PresentationFormat>
  <Paragraphs>154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Revise lecture 23</vt:lpstr>
      <vt:lpstr>Slide 2</vt:lpstr>
      <vt:lpstr>What is a leasing agreement?</vt:lpstr>
      <vt:lpstr>Types of leases</vt:lpstr>
      <vt:lpstr>Finance lease</vt:lpstr>
      <vt:lpstr>Operating lease</vt:lpstr>
      <vt:lpstr>Classification of leases</vt:lpstr>
      <vt:lpstr>Classification of leases</vt:lpstr>
      <vt:lpstr>Classification of leases</vt:lpstr>
      <vt:lpstr>IAS 17 Leases - guidance</vt:lpstr>
      <vt:lpstr>IAS 17 Leases - guidance</vt:lpstr>
      <vt:lpstr>IAS 17 Leases - guidance</vt:lpstr>
      <vt:lpstr>IAS 17 Leases - guidance</vt:lpstr>
      <vt:lpstr>Slide 14</vt:lpstr>
      <vt:lpstr>Substance over form</vt:lpstr>
      <vt:lpstr>Substance over form</vt:lpstr>
      <vt:lpstr>Substance over form with a finance lease</vt:lpstr>
      <vt:lpstr>Substance over form with a finance lease</vt:lpstr>
      <vt:lpstr>Accounting treatment of the commercial substance of a lease</vt:lpstr>
      <vt:lpstr>Lease and the definition of an asset</vt:lpstr>
      <vt:lpstr>Lease and the definition of an asset</vt:lpstr>
      <vt:lpstr>Accounting for a finance lease</vt:lpstr>
      <vt:lpstr>Accounting for a finance lease</vt:lpstr>
      <vt:lpstr>Recording a finance lease</vt:lpstr>
      <vt:lpstr>Recording a finance lease</vt:lpstr>
      <vt:lpstr>Recording a finance lease</vt:lpstr>
      <vt:lpstr>Recording a finance lease</vt:lpstr>
      <vt:lpstr>Accounting for operating leases</vt:lpstr>
      <vt:lpstr>Accounting for operating leases</vt:lpstr>
      <vt:lpstr>Finance or operating lease</vt:lpstr>
      <vt:lpstr>Finance or operating lease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NTS</cp:lastModifiedBy>
  <cp:revision>24</cp:revision>
  <dcterms:created xsi:type="dcterms:W3CDTF">2013-07-14T15:29:58Z</dcterms:created>
  <dcterms:modified xsi:type="dcterms:W3CDTF">2013-07-15T09:04:44Z</dcterms:modified>
</cp:coreProperties>
</file>