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3A893-1067-42FB-8EE0-792978F5E332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22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financial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u="sng" dirty="0" smtClean="0"/>
              <a:t>Income statement and statement showing other comprehensive income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The IAS 1 requirements is to produce income statement and statement showing other comprehensive income.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Exceptional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Exceptional items </a:t>
            </a:r>
            <a:r>
              <a:rPr lang="en-US" dirty="0" smtClean="0"/>
              <a:t>is the name often given to </a:t>
            </a:r>
            <a:r>
              <a:rPr lang="en-US" b="1" dirty="0" smtClean="0"/>
              <a:t>material items </a:t>
            </a:r>
            <a:r>
              <a:rPr lang="en-US" dirty="0" smtClean="0"/>
              <a:t>of income and expense of such size, nature or incidence that </a:t>
            </a:r>
            <a:r>
              <a:rPr lang="en-US" b="1" dirty="0" smtClean="0"/>
              <a:t>disclosure</a:t>
            </a:r>
            <a:r>
              <a:rPr lang="en-US" dirty="0" smtClean="0"/>
              <a:t> is necessary in order to explain the performance of the 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Exceptional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The accounting treatment is to: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Include the item in the standard </a:t>
            </a:r>
            <a:r>
              <a:rPr lang="en-US" b="1" dirty="0" smtClean="0"/>
              <a:t>income statement line.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Disclose the </a:t>
            </a:r>
            <a:r>
              <a:rPr lang="en-US" b="1" dirty="0" smtClean="0"/>
              <a:t>nature and amount </a:t>
            </a:r>
            <a:r>
              <a:rPr lang="en-US" dirty="0" smtClean="0"/>
              <a:t>in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Exceptional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In some cases it may be more appropriate to show the item separately </a:t>
            </a:r>
            <a:r>
              <a:rPr lang="en-US" b="1" dirty="0" smtClean="0"/>
              <a:t>on the face </a:t>
            </a:r>
            <a:r>
              <a:rPr lang="en-US" dirty="0" smtClean="0"/>
              <a:t>of the income statement.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Examples include: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down of inventories to net </a:t>
            </a:r>
            <a:r>
              <a:rPr lang="en-US" dirty="0" err="1" smtClean="0"/>
              <a:t>realisable</a:t>
            </a:r>
            <a:r>
              <a:rPr lang="en-US" dirty="0" smtClean="0"/>
              <a:t> value (NRV)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down of property, plant and equipment to recoverable amount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Exceptional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Examples include: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3. Restructuring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Gains / losses on disposal of non-current assets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5. Discontinued operations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6. Litigation settlements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7. Reversals of provisions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IFRS 5 Non-current assets held for sale and discontinued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The objectives of IFRS 5 are to set out: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Requirements for the </a:t>
            </a:r>
            <a:r>
              <a:rPr lang="en-US" b="1" dirty="0" smtClean="0"/>
              <a:t>classification,</a:t>
            </a:r>
            <a:r>
              <a:rPr lang="en-US" dirty="0" smtClean="0"/>
              <a:t> </a:t>
            </a:r>
            <a:r>
              <a:rPr lang="en-US" b="1" dirty="0" smtClean="0"/>
              <a:t>measurement</a:t>
            </a:r>
            <a:r>
              <a:rPr lang="en-US" dirty="0" smtClean="0"/>
              <a:t> and </a:t>
            </a:r>
            <a:r>
              <a:rPr lang="en-US" b="1" dirty="0" smtClean="0"/>
              <a:t>presentation </a:t>
            </a:r>
            <a:r>
              <a:rPr lang="en-US" dirty="0" smtClean="0"/>
              <a:t>of non-current assets held for sale, in particular requiring that such assets should be presented separately </a:t>
            </a:r>
            <a:r>
              <a:rPr lang="en-US" b="1" dirty="0" smtClean="0"/>
              <a:t>on the face </a:t>
            </a:r>
            <a:r>
              <a:rPr lang="en-US" dirty="0" smtClean="0"/>
              <a:t>of the statement of financial position.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IFRS 5 Non-current assets held for sale and discontinued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The objectives of IFRS 5 are to set out: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Updated rules </a:t>
            </a:r>
            <a:r>
              <a:rPr lang="en-US" dirty="0" smtClean="0"/>
              <a:t>for the presentation of discontinued operations, in particular requiring that the results of </a:t>
            </a:r>
            <a:r>
              <a:rPr lang="en-US" b="1" dirty="0" smtClean="0"/>
              <a:t>discontinued</a:t>
            </a:r>
            <a:r>
              <a:rPr lang="en-US" dirty="0" smtClean="0"/>
              <a:t> </a:t>
            </a:r>
            <a:r>
              <a:rPr lang="en-US" b="1" dirty="0" smtClean="0"/>
              <a:t>operations</a:t>
            </a:r>
            <a:r>
              <a:rPr lang="en-US" dirty="0" smtClean="0"/>
              <a:t> should be presented separately in the income statement.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IFRS 5 Non-current assets held for sale and discontinued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                </a:t>
            </a:r>
            <a:r>
              <a:rPr lang="en-US" b="1" u="sng" dirty="0" smtClean="0"/>
              <a:t>Classification as held for sale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non-current asset should be classified as </a:t>
            </a:r>
            <a:r>
              <a:rPr lang="en-US" b="1" dirty="0" smtClean="0"/>
              <a:t>‘held for sale’ </a:t>
            </a:r>
            <a:r>
              <a:rPr lang="en-US" dirty="0" smtClean="0"/>
              <a:t>if its carrying amount will be recovered principally through a sale transaction rather than through continuing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Classification as held for sale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For this to be the case, the following conditions must apply: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1. The asset </a:t>
            </a:r>
            <a:r>
              <a:rPr lang="en-US" b="1" dirty="0" smtClean="0"/>
              <a:t>must be available </a:t>
            </a:r>
            <a:r>
              <a:rPr lang="en-US" dirty="0" smtClean="0"/>
              <a:t>for immediate sale in its present condition.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2. The </a:t>
            </a:r>
            <a:r>
              <a:rPr lang="en-US" b="1" dirty="0" smtClean="0"/>
              <a:t>sale</a:t>
            </a:r>
            <a:r>
              <a:rPr lang="en-US" dirty="0" smtClean="0"/>
              <a:t> must be </a:t>
            </a:r>
            <a:r>
              <a:rPr lang="en-US" b="1" dirty="0" smtClean="0"/>
              <a:t>highly probable</a:t>
            </a:r>
            <a:r>
              <a:rPr lang="en-US" dirty="0" smtClean="0"/>
              <a:t>, meaning that: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as held for sale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Management are </a:t>
            </a:r>
            <a:r>
              <a:rPr lang="en-US" b="1" dirty="0" smtClean="0"/>
              <a:t>committed</a:t>
            </a:r>
            <a:r>
              <a:rPr lang="en-US" dirty="0" smtClean="0"/>
              <a:t> to a plan to sell </a:t>
            </a:r>
          </a:p>
          <a:p>
            <a:pPr>
              <a:buNone/>
            </a:pPr>
            <a:r>
              <a:rPr lang="en-US" dirty="0" smtClean="0"/>
              <a:t>    the asset</a:t>
            </a:r>
          </a:p>
          <a:p>
            <a:r>
              <a:rPr lang="en-US" dirty="0" smtClean="0"/>
              <a:t>There is an active </a:t>
            </a:r>
            <a:r>
              <a:rPr lang="en-US" dirty="0" err="1" smtClean="0"/>
              <a:t>programme</a:t>
            </a:r>
            <a:r>
              <a:rPr lang="en-US" dirty="0" smtClean="0"/>
              <a:t> to </a:t>
            </a:r>
            <a:r>
              <a:rPr lang="en-US" b="1" dirty="0" smtClean="0"/>
              <a:t>locate a buyer</a:t>
            </a:r>
          </a:p>
          <a:p>
            <a:r>
              <a:rPr lang="en-US" dirty="0" smtClean="0"/>
              <a:t>The asset is being </a:t>
            </a:r>
            <a:r>
              <a:rPr lang="en-US" b="1" dirty="0" smtClean="0"/>
              <a:t>actively marketed</a:t>
            </a:r>
          </a:p>
          <a:p>
            <a:pPr>
              <a:buNone/>
            </a:pPr>
            <a:r>
              <a:rPr lang="en-US" dirty="0" smtClean="0"/>
              <a:t>3. The sale is </a:t>
            </a:r>
            <a:r>
              <a:rPr lang="en-US" b="1" dirty="0" smtClean="0"/>
              <a:t>expected to be completed </a:t>
            </a:r>
            <a:r>
              <a:rPr lang="en-US" dirty="0" smtClean="0"/>
              <a:t>within 12 months of its classification as held for sale</a:t>
            </a:r>
          </a:p>
          <a:p>
            <a:pPr>
              <a:buNone/>
            </a:pPr>
            <a:r>
              <a:rPr lang="en-US" dirty="0" smtClean="0"/>
              <a:t>4. It is </a:t>
            </a:r>
            <a:r>
              <a:rPr lang="en-US" b="1" dirty="0" smtClean="0"/>
              <a:t>unlikely</a:t>
            </a:r>
            <a:r>
              <a:rPr lang="en-US" dirty="0" smtClean="0"/>
              <a:t> that the </a:t>
            </a:r>
            <a:r>
              <a:rPr lang="en-US" b="1" dirty="0" smtClean="0"/>
              <a:t>plan</a:t>
            </a:r>
            <a:r>
              <a:rPr lang="en-US" dirty="0" smtClean="0"/>
              <a:t> will be significantly </a:t>
            </a:r>
            <a:r>
              <a:rPr lang="en-US" b="1" dirty="0" smtClean="0"/>
              <a:t>changed</a:t>
            </a:r>
            <a:r>
              <a:rPr lang="en-US" dirty="0" smtClean="0"/>
              <a:t> or will be withdrawn.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Measurement of non-current assets held for sale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Non-current assets that qualify as held for sale should be measured at the lower of:</a:t>
            </a:r>
          </a:p>
          <a:p>
            <a:endParaRPr lang="en-US" dirty="0" smtClean="0"/>
          </a:p>
          <a:p>
            <a:r>
              <a:rPr lang="en-US" dirty="0" smtClean="0"/>
              <a:t>Their carrying amount</a:t>
            </a:r>
          </a:p>
          <a:p>
            <a:endParaRPr lang="en-US" dirty="0" smtClean="0"/>
          </a:p>
          <a:p>
            <a:r>
              <a:rPr lang="en-US" dirty="0" smtClean="0"/>
              <a:t>Fair value less costs to sell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Measurement of non-current assets held for sale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Held for sale non-current assets should be:</a:t>
            </a:r>
          </a:p>
          <a:p>
            <a:endParaRPr lang="en-US" dirty="0" smtClean="0"/>
          </a:p>
          <a:p>
            <a:r>
              <a:rPr lang="en-US" dirty="0" smtClean="0"/>
              <a:t>Presented separately on the face of the statement of financial position under current assets</a:t>
            </a:r>
          </a:p>
          <a:p>
            <a:endParaRPr lang="en-US" dirty="0" smtClean="0"/>
          </a:p>
          <a:p>
            <a:r>
              <a:rPr lang="en-US" dirty="0" smtClean="0"/>
              <a:t>Not depreciated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Discontinued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A discontinued operation is a component of an entity that has either been disposed of, or is classified as held for sale, and: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1. Represents a separate major line of business or geographical area of operations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Discontinued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2. Is a part of a single co-</a:t>
            </a:r>
            <a:r>
              <a:rPr lang="en-US" dirty="0" err="1" smtClean="0"/>
              <a:t>ordinated</a:t>
            </a:r>
            <a:r>
              <a:rPr lang="en-US" dirty="0" smtClean="0"/>
              <a:t> plan to dispose of a separate major line of business or geographical area of operations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Is a subsidiary acquired exclusively with a view to resale.</a:t>
            </a:r>
          </a:p>
          <a:p>
            <a:pPr>
              <a:buNone/>
            </a:pPr>
            <a:r>
              <a:rPr lang="en-US" dirty="0" smtClean="0"/>
              <a:t>    Discontinued operations are required to be </a:t>
            </a:r>
            <a:r>
              <a:rPr lang="en-US" b="1" dirty="0" smtClean="0"/>
              <a:t>shown separately </a:t>
            </a:r>
            <a:r>
              <a:rPr lang="en-US" dirty="0" smtClean="0"/>
              <a:t>in order to </a:t>
            </a:r>
            <a:r>
              <a:rPr lang="en-US" b="1" dirty="0" smtClean="0"/>
              <a:t>help users </a:t>
            </a:r>
            <a:r>
              <a:rPr lang="en-US" dirty="0" smtClean="0"/>
              <a:t>to predict future performance, i.e. based upon continuing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Discontinued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</a:t>
            </a:r>
            <a:r>
              <a:rPr lang="en-US" b="1" u="sng" dirty="0" smtClean="0"/>
              <a:t>Presentation in the income statement</a:t>
            </a:r>
          </a:p>
          <a:p>
            <a:pPr>
              <a:buNone/>
            </a:pPr>
            <a:r>
              <a:rPr lang="en-US" dirty="0" smtClean="0"/>
              <a:t>    An entity must disclose a single amount on the face of the income statement, comprising the total of: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post-tax profit or loss of discontinued operations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post-tax gain or loss of </a:t>
            </a:r>
            <a:r>
              <a:rPr lang="en-US" dirty="0" err="1" smtClean="0"/>
              <a:t>recognised</a:t>
            </a:r>
            <a:r>
              <a:rPr lang="en-US" dirty="0" smtClean="0"/>
              <a:t> on the measurement to fair value less cost to sell, or on the disposal,  of the assets constituting the discontinued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sz="8800" dirty="0" smtClean="0"/>
              <a:t>       Leases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leasing agreement?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leasing agreement is an agreement whereby one party, the </a:t>
            </a:r>
            <a:r>
              <a:rPr lang="en-US" b="1" dirty="0" smtClean="0"/>
              <a:t>lessee,</a:t>
            </a:r>
            <a:r>
              <a:rPr lang="en-US" dirty="0" smtClean="0"/>
              <a:t> pays lease rentals to another party, the </a:t>
            </a:r>
            <a:r>
              <a:rPr lang="en-US" b="1" dirty="0" err="1" smtClean="0"/>
              <a:t>lessor</a:t>
            </a:r>
            <a:r>
              <a:rPr lang="en-US" dirty="0" smtClean="0"/>
              <a:t> in order to gain the </a:t>
            </a:r>
            <a:r>
              <a:rPr lang="en-US" b="1" dirty="0" smtClean="0"/>
              <a:t>use of an assets </a:t>
            </a:r>
            <a:r>
              <a:rPr lang="en-US" dirty="0" smtClean="0"/>
              <a:t>over a period of time.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There are </a:t>
            </a:r>
            <a:r>
              <a:rPr lang="en-US" b="1" dirty="0" smtClean="0"/>
              <a:t>two types </a:t>
            </a:r>
            <a:r>
              <a:rPr lang="en-US" dirty="0" smtClean="0"/>
              <a:t>of lease: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finance lease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operating lease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Finance 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/>
              <a:t>finance lease</a:t>
            </a:r>
            <a:r>
              <a:rPr lang="en-US" dirty="0" smtClean="0"/>
              <a:t> is a lease that </a:t>
            </a:r>
            <a:r>
              <a:rPr lang="en-US" b="1" dirty="0" smtClean="0"/>
              <a:t>transfers </a:t>
            </a:r>
            <a:r>
              <a:rPr lang="en-US" dirty="0" smtClean="0"/>
              <a:t>substantially all the </a:t>
            </a:r>
            <a:r>
              <a:rPr lang="en-US" b="1" dirty="0" smtClean="0"/>
              <a:t>risks</a:t>
            </a:r>
            <a:r>
              <a:rPr lang="en-US" dirty="0" smtClean="0"/>
              <a:t> and </a:t>
            </a:r>
            <a:r>
              <a:rPr lang="en-US" b="1" dirty="0" smtClean="0"/>
              <a:t>rewards </a:t>
            </a:r>
            <a:r>
              <a:rPr lang="en-US" dirty="0" smtClean="0"/>
              <a:t>incidental to ownership of an asset to the </a:t>
            </a:r>
            <a:r>
              <a:rPr lang="en-US" b="1" dirty="0" smtClean="0"/>
              <a:t>lessee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 </a:t>
            </a:r>
            <a:r>
              <a:rPr lang="en-US" b="1" dirty="0" smtClean="0"/>
              <a:t>operating lease </a:t>
            </a:r>
            <a:r>
              <a:rPr lang="en-US" dirty="0" smtClean="0"/>
              <a:t>is any lease other than a finance lease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leases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To decide </a:t>
            </a:r>
            <a:r>
              <a:rPr lang="en-US" dirty="0" smtClean="0"/>
              <a:t>whether a lease is </a:t>
            </a:r>
            <a:r>
              <a:rPr lang="en-US" b="1" dirty="0" smtClean="0"/>
              <a:t>finance or operating,</a:t>
            </a:r>
            <a:r>
              <a:rPr lang="en-US" dirty="0" smtClean="0"/>
              <a:t> the first step is to assess whether the </a:t>
            </a:r>
            <a:r>
              <a:rPr lang="en-US" b="1" dirty="0" smtClean="0"/>
              <a:t>risks</a:t>
            </a:r>
            <a:r>
              <a:rPr lang="en-US" dirty="0" smtClean="0"/>
              <a:t> and </a:t>
            </a:r>
            <a:r>
              <a:rPr lang="en-US" b="1" dirty="0" smtClean="0"/>
              <a:t>rewards</a:t>
            </a:r>
            <a:r>
              <a:rPr lang="en-US" dirty="0" smtClean="0"/>
              <a:t> of ownership have </a:t>
            </a:r>
            <a:r>
              <a:rPr lang="en-US" b="1" dirty="0" smtClean="0"/>
              <a:t>transferred</a:t>
            </a:r>
            <a:r>
              <a:rPr lang="en-US" dirty="0" smtClean="0"/>
              <a:t> to the </a:t>
            </a:r>
            <a:r>
              <a:rPr lang="en-US" b="1" dirty="0" smtClean="0"/>
              <a:t>lessee.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leases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</a:t>
            </a:r>
            <a:r>
              <a:rPr lang="en-US" b="1" u="sng" dirty="0" smtClean="0"/>
              <a:t>Risks and rewards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Risks and rewards </a:t>
            </a:r>
            <a:r>
              <a:rPr lang="en-US" dirty="0" smtClean="0"/>
              <a:t>of ownership include: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u="sng" dirty="0" smtClean="0"/>
              <a:t>Risks:</a:t>
            </a:r>
          </a:p>
          <a:p>
            <a:pPr>
              <a:buNone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Lessee carries out </a:t>
            </a:r>
            <a:r>
              <a:rPr lang="en-US" b="1" dirty="0" smtClean="0"/>
              <a:t>repairs</a:t>
            </a:r>
            <a:r>
              <a:rPr lang="en-US" dirty="0" smtClean="0"/>
              <a:t> and </a:t>
            </a:r>
            <a:r>
              <a:rPr lang="en-US" b="1" dirty="0" smtClean="0"/>
              <a:t>maintenance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Lessee </a:t>
            </a:r>
            <a:r>
              <a:rPr lang="en-US" b="1" dirty="0" smtClean="0"/>
              <a:t>insures</a:t>
            </a:r>
            <a:r>
              <a:rPr lang="en-US" dirty="0" smtClean="0"/>
              <a:t> asset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Lessee runs the risk of </a:t>
            </a:r>
            <a:r>
              <a:rPr lang="en-US" b="1" dirty="0" smtClean="0"/>
              <a:t>losses</a:t>
            </a:r>
            <a:r>
              <a:rPr lang="en-US" dirty="0" smtClean="0"/>
              <a:t> from idle capacity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Lessee runs the risk of </a:t>
            </a:r>
            <a:r>
              <a:rPr lang="en-US" b="1" dirty="0" smtClean="0"/>
              <a:t>technological</a:t>
            </a:r>
            <a:r>
              <a:rPr lang="en-US" dirty="0" smtClean="0"/>
              <a:t> obsolescence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leases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Risks and rewards of ownership include: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u="sng" dirty="0" smtClean="0"/>
              <a:t>Rewards: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Lessee has </a:t>
            </a:r>
            <a:r>
              <a:rPr lang="en-US" b="1" dirty="0" smtClean="0"/>
              <a:t>right to use asset </a:t>
            </a:r>
            <a:r>
              <a:rPr lang="en-US" dirty="0" smtClean="0"/>
              <a:t>for </a:t>
            </a:r>
            <a:r>
              <a:rPr lang="en-US" b="1" dirty="0" smtClean="0"/>
              <a:t>most</a:t>
            </a:r>
            <a:r>
              <a:rPr lang="en-US" dirty="0" smtClean="0"/>
              <a:t> or all of its </a:t>
            </a:r>
            <a:r>
              <a:rPr lang="en-US" b="1" dirty="0" smtClean="0"/>
              <a:t>useful life.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17 Leases -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IAS 17 </a:t>
            </a:r>
            <a:r>
              <a:rPr lang="en-US" dirty="0" smtClean="0"/>
              <a:t>provides guidance as to the classification of leases as finance leases or operating leases.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gives the following list of situations in which a lease would normally be classified as a finance lease.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17 Leases -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1. The lease </a:t>
            </a:r>
            <a:r>
              <a:rPr lang="en-US" b="1" dirty="0" smtClean="0"/>
              <a:t>transfers </a:t>
            </a:r>
            <a:r>
              <a:rPr lang="en-US" dirty="0" smtClean="0"/>
              <a:t>ownership of the asset to the lessee by the end of the lease term.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2. The lessee has the </a:t>
            </a:r>
            <a:r>
              <a:rPr lang="en-US" b="1" dirty="0" smtClean="0"/>
              <a:t>option to buy </a:t>
            </a:r>
            <a:r>
              <a:rPr lang="en-US" dirty="0" smtClean="0"/>
              <a:t>the asset at a price expected to be lower than the fair value at the time the option is exercised.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3. The </a:t>
            </a:r>
            <a:r>
              <a:rPr lang="en-US" b="1" dirty="0" smtClean="0"/>
              <a:t>lease term </a:t>
            </a:r>
            <a:r>
              <a:rPr lang="en-US" dirty="0" smtClean="0"/>
              <a:t>is for the </a:t>
            </a:r>
            <a:r>
              <a:rPr lang="en-US" b="1" dirty="0" smtClean="0"/>
              <a:t>major part of the economic life </a:t>
            </a:r>
            <a:r>
              <a:rPr lang="en-US" dirty="0" smtClean="0"/>
              <a:t>of the asset even if title is not transferred.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17 Leases -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At the beginning of the lease, the present value of the </a:t>
            </a:r>
            <a:r>
              <a:rPr lang="en-US" b="1" dirty="0" smtClean="0"/>
              <a:t>minimum lease payment </a:t>
            </a:r>
            <a:r>
              <a:rPr lang="en-US" dirty="0" smtClean="0"/>
              <a:t>(MLP’s) is approximately equal to the fair value of the asset.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5. The leased assets are of a </a:t>
            </a:r>
            <a:r>
              <a:rPr lang="en-US" b="1" dirty="0" err="1" smtClean="0"/>
              <a:t>specialised</a:t>
            </a:r>
            <a:r>
              <a:rPr lang="en-US" b="1" dirty="0" smtClean="0"/>
              <a:t> nature </a:t>
            </a:r>
            <a:r>
              <a:rPr lang="en-US" dirty="0" smtClean="0"/>
              <a:t>so that only the lessee can use them without major modification.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17 Leases -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6. If the lease gives the lessee the right to cancel the lease, the </a:t>
            </a:r>
            <a:r>
              <a:rPr lang="en-US" b="1" dirty="0" err="1" smtClean="0"/>
              <a:t>lessor’s</a:t>
            </a:r>
            <a:r>
              <a:rPr lang="en-US" b="1" dirty="0" smtClean="0"/>
              <a:t> losses associated </a:t>
            </a:r>
            <a:r>
              <a:rPr lang="en-US" dirty="0" smtClean="0"/>
              <a:t>with the cancellation are borne by the lessee.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7. </a:t>
            </a:r>
            <a:r>
              <a:rPr lang="en-US" b="1" dirty="0" smtClean="0"/>
              <a:t>Gains or losses </a:t>
            </a:r>
            <a:r>
              <a:rPr lang="en-US" dirty="0" smtClean="0"/>
              <a:t>from fluctuations in fair value are borne by the lessee.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8. The lessee has the ability to continue the lease for a </a:t>
            </a:r>
            <a:r>
              <a:rPr lang="en-US" b="1" dirty="0" smtClean="0"/>
              <a:t>secondary period </a:t>
            </a:r>
            <a:r>
              <a:rPr lang="en-US" dirty="0" smtClean="0"/>
              <a:t>at a rent below the market rent.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 – Lease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A company has entered into a 4 year lease for a machine, with lease rentals of Rs150,000 payable annually in advance and with an optional secondary period of 3 years at rental of 80%, 60% and 40% of the annual rental in the primary period.</a:t>
            </a:r>
          </a:p>
          <a:p>
            <a:pPr>
              <a:buNone/>
            </a:pPr>
            <a:r>
              <a:rPr lang="en-US" dirty="0" smtClean="0"/>
              <a:t>    It is agreed that these rentals represent a fair commercial rate. </a:t>
            </a:r>
            <a:r>
              <a:rPr lang="en-US" dirty="0"/>
              <a:t>T</a:t>
            </a:r>
            <a:r>
              <a:rPr lang="en-US" dirty="0" smtClean="0"/>
              <a:t>he machine has a useful life of 8 years and a cash value of Rs600,000.</a:t>
            </a:r>
          </a:p>
          <a:p>
            <a:r>
              <a:rPr lang="en-US" b="1" dirty="0" smtClean="0"/>
              <a:t>Would this lease agreement be a finance lease or an operating lease?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Question1 -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The contracted lease term is only for half of the useful life of the machine and there is no strong likelihood that the company will exercise the option in 4 years time, because the option is priced at fair value, not a discount.</a:t>
            </a:r>
          </a:p>
          <a:p>
            <a:pPr>
              <a:buNone/>
            </a:pPr>
            <a:r>
              <a:rPr lang="en-US" dirty="0" smtClean="0"/>
              <a:t>    Thus the risks and rewards of ownership have not passed to the lessee and this lease should be treated as an operating lease.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1314</Words>
  <Application>Microsoft Office PowerPoint</Application>
  <PresentationFormat>On-screen Show (4:3)</PresentationFormat>
  <Paragraphs>168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Revise lecture 22</vt:lpstr>
      <vt:lpstr>Reporting financial performance</vt:lpstr>
      <vt:lpstr>Exceptional items</vt:lpstr>
      <vt:lpstr>Exceptional items</vt:lpstr>
      <vt:lpstr>Exceptional items</vt:lpstr>
      <vt:lpstr>Exceptional items</vt:lpstr>
      <vt:lpstr>IFRS 5 Non-current assets held for sale and discontinued operations</vt:lpstr>
      <vt:lpstr>IFRS 5 Non-current assets held for sale and discontinued operations</vt:lpstr>
      <vt:lpstr>IFRS 5 Non-current assets held for sale and discontinued operations</vt:lpstr>
      <vt:lpstr>Classification as held for sale</vt:lpstr>
      <vt:lpstr>Classification as held for sale</vt:lpstr>
      <vt:lpstr>Measurement of non-current assets held for sale</vt:lpstr>
      <vt:lpstr>Measurement of non-current assets held for sale</vt:lpstr>
      <vt:lpstr>Discontinued operations</vt:lpstr>
      <vt:lpstr>Discontinued operations</vt:lpstr>
      <vt:lpstr>Discontinued operations</vt:lpstr>
      <vt:lpstr>Slide 17</vt:lpstr>
      <vt:lpstr>What is a leasing agreement?</vt:lpstr>
      <vt:lpstr>Types of leases</vt:lpstr>
      <vt:lpstr>Finance lease</vt:lpstr>
      <vt:lpstr>Operating lease</vt:lpstr>
      <vt:lpstr>Classification of leases</vt:lpstr>
      <vt:lpstr>Classification of leases</vt:lpstr>
      <vt:lpstr>Classification of leases</vt:lpstr>
      <vt:lpstr>IAS 17 Leases - guidance</vt:lpstr>
      <vt:lpstr>IAS 17 Leases - guidance</vt:lpstr>
      <vt:lpstr>IAS 17 Leases - guidance</vt:lpstr>
      <vt:lpstr>IAS 17 Leases - guidance</vt:lpstr>
      <vt:lpstr>Question 1 – Lease classification</vt:lpstr>
      <vt:lpstr>Question1 - Solution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NTS</cp:lastModifiedBy>
  <cp:revision>12</cp:revision>
  <dcterms:created xsi:type="dcterms:W3CDTF">2013-07-14T15:29:58Z</dcterms:created>
  <dcterms:modified xsi:type="dcterms:W3CDTF">2013-07-15T07:20:50Z</dcterms:modified>
</cp:coreProperties>
</file>