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323" r:id="rId3"/>
    <p:sldId id="325" r:id="rId4"/>
    <p:sldId id="326" r:id="rId5"/>
    <p:sldId id="327" r:id="rId6"/>
    <p:sldId id="328" r:id="rId7"/>
    <p:sldId id="329" r:id="rId8"/>
    <p:sldId id="330" r:id="rId9"/>
    <p:sldId id="331" r:id="rId10"/>
    <p:sldId id="332" r:id="rId11"/>
    <p:sldId id="333" r:id="rId12"/>
    <p:sldId id="334" r:id="rId13"/>
    <p:sldId id="335" r:id="rId14"/>
    <p:sldId id="336" r:id="rId15"/>
    <p:sldId id="337" r:id="rId16"/>
    <p:sldId id="338" r:id="rId17"/>
    <p:sldId id="339" r:id="rId18"/>
    <p:sldId id="340" r:id="rId19"/>
    <p:sldId id="341" r:id="rId20"/>
    <p:sldId id="342" r:id="rId21"/>
    <p:sldId id="343" r:id="rId22"/>
    <p:sldId id="344" r:id="rId23"/>
    <p:sldId id="34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93072A-F4E3-4BCD-9DD0-61F9F76CBE16}" type="datetimeFigureOut">
              <a:rPr lang="en-US" smtClean="0"/>
              <a:pPr/>
              <a:t>7/13/2013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85BBA0-886B-4DDF-9C30-14B24A1232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93EEAC-E7D2-47B8-AA90-EA6CC7F3C147}" type="datetime1">
              <a:rPr lang="en-US" smtClean="0"/>
              <a:pPr/>
              <a:t>7/13/2013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B30CA-0782-4DFF-8664-D20E7DC3DDD3}" type="datetime1">
              <a:rPr lang="en-US" smtClean="0"/>
              <a:pPr/>
              <a:t>7/13/2013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640C2B-EF20-40C6-8E19-275A8DC34EAB}" type="datetime1">
              <a:rPr lang="en-US" smtClean="0"/>
              <a:pPr/>
              <a:t>7/13/2013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14D6C9-D8F8-4188-9DCE-7B876D3E70BF}" type="datetime1">
              <a:rPr lang="en-US" smtClean="0"/>
              <a:pPr/>
              <a:t>7/13/2013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D2A4A7-A8BC-4D4D-8E7B-8874E3334D3D}" type="datetime1">
              <a:rPr lang="en-US" smtClean="0"/>
              <a:pPr/>
              <a:t>7/13/2013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B83006-37C2-40C7-8966-A59FE59E900C}" type="datetime1">
              <a:rPr lang="en-US" smtClean="0"/>
              <a:pPr/>
              <a:t>7/13/2013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9B46FB-D525-4CE5-8822-32416832507A}" type="datetime1">
              <a:rPr lang="en-US" smtClean="0"/>
              <a:pPr/>
              <a:t>7/13/2013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CBAD-54A3-47B2-8140-FFA5859E9D8C}" type="datetime1">
              <a:rPr lang="en-US" smtClean="0"/>
              <a:pPr/>
              <a:t>7/13/2013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20A126-9112-4821-97BD-293A79C8481A}" type="datetime1">
              <a:rPr lang="en-US" smtClean="0"/>
              <a:pPr/>
              <a:t>7/13/2013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5A61AD-690F-43D9-A53E-23C0AB90DABA}" type="datetime1">
              <a:rPr lang="en-US" smtClean="0"/>
              <a:pPr/>
              <a:t>7/13/2013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9864DB-FB8A-40B5-AA99-4F637E60BF59}" type="datetime1">
              <a:rPr lang="en-US" smtClean="0"/>
              <a:pPr/>
              <a:t>7/13/2013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F8816-2959-4430-B6C9-5BB0E2226C03}" type="datetime1">
              <a:rPr lang="en-US" smtClean="0"/>
              <a:pPr/>
              <a:t>7/13/2013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D2669-CBA4-492F-A62B-F882D84A92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21</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400" b="1" dirty="0" smtClean="0"/>
              <a:t>Reporting financial performance</a:t>
            </a:r>
          </a:p>
        </p:txBody>
      </p:sp>
      <p:sp>
        <p:nvSpPr>
          <p:cNvPr id="4" name="Slide Number Placeholder 3"/>
          <p:cNvSpPr>
            <a:spLocks noGrp="1"/>
          </p:cNvSpPr>
          <p:nvPr>
            <p:ph type="sldNum" sz="quarter" idx="12"/>
          </p:nvPr>
        </p:nvSpPr>
        <p:spPr/>
        <p:txBody>
          <a:bodyPr/>
          <a:lstStyle/>
          <a:p>
            <a:fld id="{E22D2669-CBA4-492F-A62B-F882D84A920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 financial performance</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Income statement and statement showing other comprehensive income</a:t>
            </a:r>
          </a:p>
          <a:p>
            <a:pPr>
              <a:buNone/>
            </a:pPr>
            <a:endParaRPr lang="en-US" dirty="0" smtClean="0"/>
          </a:p>
          <a:p>
            <a:pPr>
              <a:buNone/>
            </a:pPr>
            <a:r>
              <a:rPr lang="en-US" dirty="0" smtClean="0"/>
              <a:t>    The IAS 1 requirements is to produce income statement and statement showing other comprehensive income.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Exceptional items</a:t>
            </a:r>
            <a:endParaRPr lang="en-US" dirty="0"/>
          </a:p>
        </p:txBody>
      </p:sp>
      <p:sp>
        <p:nvSpPr>
          <p:cNvPr id="3" name="Content Placeholder 2"/>
          <p:cNvSpPr>
            <a:spLocks noGrp="1"/>
          </p:cNvSpPr>
          <p:nvPr>
            <p:ph idx="1"/>
          </p:nvPr>
        </p:nvSpPr>
        <p:spPr/>
        <p:txBody>
          <a:bodyPr/>
          <a:lstStyle/>
          <a:p>
            <a:endParaRPr lang="en-US" dirty="0" smtClean="0"/>
          </a:p>
          <a:p>
            <a:r>
              <a:rPr lang="en-US" b="1" dirty="0" smtClean="0"/>
              <a:t>Exceptional items </a:t>
            </a:r>
            <a:r>
              <a:rPr lang="en-US" dirty="0" smtClean="0"/>
              <a:t>is the name often given to </a:t>
            </a:r>
            <a:r>
              <a:rPr lang="en-US" b="1" dirty="0" smtClean="0"/>
              <a:t>material items </a:t>
            </a:r>
            <a:r>
              <a:rPr lang="en-US" dirty="0" smtClean="0"/>
              <a:t>of income and expense of such size, nature or incidence that </a:t>
            </a:r>
            <a:r>
              <a:rPr lang="en-US" b="1" dirty="0" smtClean="0"/>
              <a:t>disclosure</a:t>
            </a:r>
            <a:r>
              <a:rPr lang="en-US" dirty="0" smtClean="0"/>
              <a:t> is necessary in order to explain the performance of the entity.</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Exceptional items</a:t>
            </a:r>
            <a:endParaRPr lang="en-US" dirty="0"/>
          </a:p>
        </p:txBody>
      </p:sp>
      <p:sp>
        <p:nvSpPr>
          <p:cNvPr id="3" name="Content Placeholder 2"/>
          <p:cNvSpPr>
            <a:spLocks noGrp="1"/>
          </p:cNvSpPr>
          <p:nvPr>
            <p:ph idx="1"/>
          </p:nvPr>
        </p:nvSpPr>
        <p:spPr/>
        <p:txBody>
          <a:bodyPr/>
          <a:lstStyle/>
          <a:p>
            <a:pPr>
              <a:buNone/>
            </a:pPr>
            <a:r>
              <a:rPr lang="en-US" b="1" u="sng" dirty="0" smtClean="0"/>
              <a:t>The accounting treatment is to:</a:t>
            </a:r>
          </a:p>
          <a:p>
            <a:endParaRPr lang="en-US" dirty="0" smtClean="0"/>
          </a:p>
          <a:p>
            <a:pPr marL="514350" indent="-514350">
              <a:buFont typeface="+mj-lt"/>
              <a:buAutoNum type="arabicPeriod"/>
            </a:pPr>
            <a:r>
              <a:rPr lang="en-US" dirty="0" smtClean="0"/>
              <a:t>Include the item in the standard </a:t>
            </a:r>
            <a:r>
              <a:rPr lang="en-US" b="1" dirty="0" smtClean="0"/>
              <a:t>income statement line.</a:t>
            </a:r>
          </a:p>
          <a:p>
            <a:pPr marL="514350" indent="-514350">
              <a:buFont typeface="+mj-lt"/>
              <a:buAutoNum type="arabicPeriod"/>
            </a:pPr>
            <a:endParaRPr lang="en-US" dirty="0" smtClean="0"/>
          </a:p>
          <a:p>
            <a:pPr marL="514350" indent="-514350">
              <a:buFont typeface="+mj-lt"/>
              <a:buAutoNum type="arabicPeriod"/>
            </a:pPr>
            <a:r>
              <a:rPr lang="en-US" dirty="0" smtClean="0"/>
              <a:t>Disclose the </a:t>
            </a:r>
            <a:r>
              <a:rPr lang="en-US" b="1" dirty="0" smtClean="0"/>
              <a:t>nature and amount </a:t>
            </a:r>
            <a:r>
              <a:rPr lang="en-US" dirty="0" smtClean="0"/>
              <a:t>in notes.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Exceptional items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In some cases it may be more appropriate to show the item separately </a:t>
            </a:r>
            <a:r>
              <a:rPr lang="en-US" b="1" dirty="0" smtClean="0"/>
              <a:t>on the face </a:t>
            </a:r>
            <a:r>
              <a:rPr lang="en-US" dirty="0" smtClean="0"/>
              <a:t>of the income statement.</a:t>
            </a:r>
          </a:p>
          <a:p>
            <a:pPr>
              <a:buNone/>
            </a:pPr>
            <a:endParaRPr lang="en-US" dirty="0" smtClean="0"/>
          </a:p>
          <a:p>
            <a:pPr>
              <a:buNone/>
            </a:pPr>
            <a:r>
              <a:rPr lang="en-US" dirty="0" smtClean="0"/>
              <a:t>Examples include:</a:t>
            </a:r>
          </a:p>
          <a:p>
            <a:pPr>
              <a:buNone/>
            </a:pPr>
            <a:endParaRPr lang="en-US" dirty="0" smtClean="0"/>
          </a:p>
          <a:p>
            <a:pPr marL="514350" indent="-514350">
              <a:buFont typeface="+mj-lt"/>
              <a:buAutoNum type="arabicPeriod"/>
            </a:pPr>
            <a:r>
              <a:rPr lang="en-US" dirty="0" smtClean="0"/>
              <a:t>Write down of inventories to net </a:t>
            </a:r>
            <a:r>
              <a:rPr lang="en-US" dirty="0" err="1" smtClean="0"/>
              <a:t>realisable</a:t>
            </a:r>
            <a:r>
              <a:rPr lang="en-US" dirty="0" smtClean="0"/>
              <a:t> value (NRV)</a:t>
            </a:r>
          </a:p>
          <a:p>
            <a:pPr marL="514350" indent="-514350">
              <a:buFont typeface="+mj-lt"/>
              <a:buAutoNum type="arabicPeriod"/>
            </a:pPr>
            <a:r>
              <a:rPr lang="en-US" dirty="0" smtClean="0"/>
              <a:t>Write down of property, plant and equipment to recoverable amount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Exceptional items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Examples include:</a:t>
            </a:r>
          </a:p>
          <a:p>
            <a:pPr>
              <a:buNone/>
            </a:pPr>
            <a:endParaRPr lang="en-US" dirty="0" smtClean="0"/>
          </a:p>
          <a:p>
            <a:pPr>
              <a:buNone/>
            </a:pPr>
            <a:r>
              <a:rPr lang="en-US" dirty="0" smtClean="0"/>
              <a:t>3. Restructuring</a:t>
            </a:r>
          </a:p>
          <a:p>
            <a:pPr>
              <a:buNone/>
            </a:pPr>
            <a:endParaRPr lang="en-US" dirty="0" smtClean="0"/>
          </a:p>
          <a:p>
            <a:pPr>
              <a:buNone/>
            </a:pPr>
            <a:r>
              <a:rPr lang="en-US" dirty="0" smtClean="0"/>
              <a:t>4. Gains / losses on disposal of non-current assets</a:t>
            </a:r>
          </a:p>
          <a:p>
            <a:pPr>
              <a:buNone/>
            </a:pPr>
            <a:endParaRPr lang="en-US" dirty="0" smtClean="0"/>
          </a:p>
          <a:p>
            <a:pPr>
              <a:buNone/>
            </a:pPr>
            <a:r>
              <a:rPr lang="en-US" dirty="0" smtClean="0"/>
              <a:t>5. Discontinued operations</a:t>
            </a:r>
          </a:p>
          <a:p>
            <a:pPr>
              <a:buNone/>
            </a:pPr>
            <a:endParaRPr lang="en-US" dirty="0" smtClean="0"/>
          </a:p>
          <a:p>
            <a:pPr>
              <a:buNone/>
            </a:pPr>
            <a:r>
              <a:rPr lang="en-US" dirty="0" smtClean="0"/>
              <a:t>6. Litigation settlements</a:t>
            </a:r>
          </a:p>
          <a:p>
            <a:pPr>
              <a:buNone/>
            </a:pPr>
            <a:endParaRPr lang="en-US" dirty="0" smtClean="0"/>
          </a:p>
          <a:p>
            <a:pPr>
              <a:buNone/>
            </a:pPr>
            <a:r>
              <a:rPr lang="en-US" dirty="0" smtClean="0"/>
              <a:t>7. Reversals of provisions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IFRS 5 Non-current assets held for sale and discontinued operations</a:t>
            </a:r>
            <a:endParaRPr lang="en-US" dirty="0"/>
          </a:p>
        </p:txBody>
      </p:sp>
      <p:sp>
        <p:nvSpPr>
          <p:cNvPr id="3" name="Content Placeholder 2"/>
          <p:cNvSpPr>
            <a:spLocks noGrp="1"/>
          </p:cNvSpPr>
          <p:nvPr>
            <p:ph idx="1"/>
          </p:nvPr>
        </p:nvSpPr>
        <p:spPr/>
        <p:txBody>
          <a:bodyPr/>
          <a:lstStyle/>
          <a:p>
            <a:pPr>
              <a:buNone/>
            </a:pPr>
            <a:r>
              <a:rPr lang="en-US" b="1" u="sng" dirty="0" smtClean="0"/>
              <a:t>The objectives of IFRS 5 are to set out:</a:t>
            </a:r>
          </a:p>
          <a:p>
            <a:pPr>
              <a:buNone/>
            </a:pPr>
            <a:endParaRPr lang="en-US" dirty="0" smtClean="0"/>
          </a:p>
          <a:p>
            <a:r>
              <a:rPr lang="en-US" dirty="0" smtClean="0"/>
              <a:t>Requirements for the </a:t>
            </a:r>
            <a:r>
              <a:rPr lang="en-US" b="1" dirty="0" smtClean="0"/>
              <a:t>classification,</a:t>
            </a:r>
            <a:r>
              <a:rPr lang="en-US" dirty="0" smtClean="0"/>
              <a:t> </a:t>
            </a:r>
            <a:r>
              <a:rPr lang="en-US" b="1" dirty="0" smtClean="0"/>
              <a:t>measurement</a:t>
            </a:r>
            <a:r>
              <a:rPr lang="en-US" dirty="0" smtClean="0"/>
              <a:t> and </a:t>
            </a:r>
            <a:r>
              <a:rPr lang="en-US" b="1" dirty="0" smtClean="0"/>
              <a:t>presentation </a:t>
            </a:r>
            <a:r>
              <a:rPr lang="en-US" dirty="0" smtClean="0"/>
              <a:t>of non-current assets held for sale, in particular requiring that such assets should be presented separately </a:t>
            </a:r>
            <a:r>
              <a:rPr lang="en-US" b="1" dirty="0" smtClean="0"/>
              <a:t>on the face </a:t>
            </a:r>
            <a:r>
              <a:rPr lang="en-US" dirty="0" smtClean="0"/>
              <a:t>of the statement of financial position.</a:t>
            </a:r>
          </a:p>
        </p:txBody>
      </p:sp>
      <p:sp>
        <p:nvSpPr>
          <p:cNvPr id="4" name="Slide Number Placeholder 3"/>
          <p:cNvSpPr>
            <a:spLocks noGrp="1"/>
          </p:cNvSpPr>
          <p:nvPr>
            <p:ph type="sldNum" sz="quarter" idx="12"/>
          </p:nvPr>
        </p:nvSpPr>
        <p:spPr/>
        <p:txBody>
          <a:bodyPr/>
          <a:lstStyle/>
          <a:p>
            <a:fld id="{E22D2669-CBA4-492F-A62B-F882D84A920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IFRS 5 Non-current assets held for sale and discontinued operations</a:t>
            </a:r>
            <a:endParaRPr lang="en-US" dirty="0"/>
          </a:p>
        </p:txBody>
      </p:sp>
      <p:sp>
        <p:nvSpPr>
          <p:cNvPr id="3" name="Content Placeholder 2"/>
          <p:cNvSpPr>
            <a:spLocks noGrp="1"/>
          </p:cNvSpPr>
          <p:nvPr>
            <p:ph idx="1"/>
          </p:nvPr>
        </p:nvSpPr>
        <p:spPr/>
        <p:txBody>
          <a:bodyPr/>
          <a:lstStyle/>
          <a:p>
            <a:pPr>
              <a:buNone/>
            </a:pPr>
            <a:r>
              <a:rPr lang="en-US" b="1" u="sng" dirty="0" smtClean="0"/>
              <a:t>The objectives of IFRS 5 are to set out:</a:t>
            </a:r>
          </a:p>
          <a:p>
            <a:pPr>
              <a:buNone/>
            </a:pPr>
            <a:endParaRPr lang="en-US" dirty="0" smtClean="0"/>
          </a:p>
          <a:p>
            <a:r>
              <a:rPr lang="en-US" b="1" dirty="0" smtClean="0"/>
              <a:t>Updated rules </a:t>
            </a:r>
            <a:r>
              <a:rPr lang="en-US" dirty="0" smtClean="0"/>
              <a:t>for the presentation of discontinued operations, in particular requiring that the results of </a:t>
            </a:r>
            <a:r>
              <a:rPr lang="en-US" b="1" dirty="0" smtClean="0"/>
              <a:t>discontinued</a:t>
            </a:r>
            <a:r>
              <a:rPr lang="en-US" dirty="0" smtClean="0"/>
              <a:t> </a:t>
            </a:r>
            <a:r>
              <a:rPr lang="en-US" b="1" dirty="0" smtClean="0"/>
              <a:t>operations</a:t>
            </a:r>
            <a:r>
              <a:rPr lang="en-US" dirty="0" smtClean="0"/>
              <a:t> should be presented separately in the income statement.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IFRS 5 Non-current assets held for sale and discontinued operations</a:t>
            </a:r>
            <a:endParaRPr lang="en-US" dirty="0"/>
          </a:p>
        </p:txBody>
      </p:sp>
      <p:sp>
        <p:nvSpPr>
          <p:cNvPr id="3" name="Content Placeholder 2"/>
          <p:cNvSpPr>
            <a:spLocks noGrp="1"/>
          </p:cNvSpPr>
          <p:nvPr>
            <p:ph idx="1"/>
          </p:nvPr>
        </p:nvSpPr>
        <p:spPr/>
        <p:txBody>
          <a:bodyPr/>
          <a:lstStyle/>
          <a:p>
            <a:pPr>
              <a:buNone/>
            </a:pPr>
            <a:r>
              <a:rPr lang="en-US" b="1" dirty="0" smtClean="0"/>
              <a:t>                   </a:t>
            </a:r>
            <a:r>
              <a:rPr lang="en-US" b="1" u="sng" dirty="0" smtClean="0"/>
              <a:t>Classification as held for sale</a:t>
            </a:r>
          </a:p>
          <a:p>
            <a:pPr>
              <a:buNone/>
            </a:pPr>
            <a:endParaRPr lang="en-US" dirty="0" smtClean="0"/>
          </a:p>
          <a:p>
            <a:r>
              <a:rPr lang="en-US" dirty="0" smtClean="0"/>
              <a:t>A non-current asset should be classified as </a:t>
            </a:r>
            <a:r>
              <a:rPr lang="en-US" b="1" dirty="0" smtClean="0"/>
              <a:t>‘held for sale’ </a:t>
            </a:r>
            <a:r>
              <a:rPr lang="en-US" dirty="0" smtClean="0"/>
              <a:t>if its carrying amount will be recovered principally through a sale transaction rather than through continuing use.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Classification as held for sale</a:t>
            </a:r>
            <a:endParaRPr lang="en-US" dirty="0"/>
          </a:p>
        </p:txBody>
      </p:sp>
      <p:sp>
        <p:nvSpPr>
          <p:cNvPr id="3" name="Content Placeholder 2"/>
          <p:cNvSpPr>
            <a:spLocks noGrp="1"/>
          </p:cNvSpPr>
          <p:nvPr>
            <p:ph idx="1"/>
          </p:nvPr>
        </p:nvSpPr>
        <p:spPr/>
        <p:txBody>
          <a:bodyPr/>
          <a:lstStyle/>
          <a:p>
            <a:pPr>
              <a:buNone/>
            </a:pPr>
            <a:r>
              <a:rPr lang="en-US" dirty="0" smtClean="0"/>
              <a:t>For this to be the case, the following conditions must apply:</a:t>
            </a:r>
          </a:p>
          <a:p>
            <a:endParaRPr lang="en-US" dirty="0" smtClean="0"/>
          </a:p>
          <a:p>
            <a:pPr>
              <a:buNone/>
            </a:pPr>
            <a:r>
              <a:rPr lang="en-US" dirty="0" smtClean="0"/>
              <a:t>1. The asset </a:t>
            </a:r>
            <a:r>
              <a:rPr lang="en-US" b="1" dirty="0" smtClean="0"/>
              <a:t>must be available </a:t>
            </a:r>
            <a:r>
              <a:rPr lang="en-US" dirty="0" smtClean="0"/>
              <a:t>for immediate sale in its present condition.</a:t>
            </a:r>
          </a:p>
          <a:p>
            <a:pPr>
              <a:buNone/>
            </a:pPr>
            <a:endParaRPr lang="en-US" dirty="0" smtClean="0"/>
          </a:p>
          <a:p>
            <a:pPr>
              <a:buNone/>
            </a:pPr>
            <a:r>
              <a:rPr lang="en-US" dirty="0" smtClean="0"/>
              <a:t>2. The </a:t>
            </a:r>
            <a:r>
              <a:rPr lang="en-US" b="1" dirty="0" smtClean="0"/>
              <a:t>sale</a:t>
            </a:r>
            <a:r>
              <a:rPr lang="en-US" dirty="0" smtClean="0"/>
              <a:t> must be </a:t>
            </a:r>
            <a:r>
              <a:rPr lang="en-US" b="1" dirty="0" smtClean="0"/>
              <a:t>highly probable</a:t>
            </a:r>
            <a:r>
              <a:rPr lang="en-US" dirty="0" smtClean="0"/>
              <a:t>, meaning that:</a:t>
            </a:r>
          </a:p>
          <a:p>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as held for sale</a:t>
            </a:r>
            <a:endParaRPr lang="en-US" dirty="0"/>
          </a:p>
        </p:txBody>
      </p:sp>
      <p:sp>
        <p:nvSpPr>
          <p:cNvPr id="3" name="Content Placeholder 2"/>
          <p:cNvSpPr>
            <a:spLocks noGrp="1"/>
          </p:cNvSpPr>
          <p:nvPr>
            <p:ph idx="1"/>
          </p:nvPr>
        </p:nvSpPr>
        <p:spPr/>
        <p:txBody>
          <a:bodyPr>
            <a:normAutofit fontScale="92500"/>
          </a:bodyPr>
          <a:lstStyle/>
          <a:p>
            <a:r>
              <a:rPr lang="en-US" dirty="0" smtClean="0"/>
              <a:t>Management are </a:t>
            </a:r>
            <a:r>
              <a:rPr lang="en-US" b="1" dirty="0" smtClean="0"/>
              <a:t>committed</a:t>
            </a:r>
            <a:r>
              <a:rPr lang="en-US" dirty="0" smtClean="0"/>
              <a:t> to a plan to sell </a:t>
            </a:r>
          </a:p>
          <a:p>
            <a:pPr>
              <a:buNone/>
            </a:pPr>
            <a:r>
              <a:rPr lang="en-US" dirty="0" smtClean="0"/>
              <a:t>    the asset</a:t>
            </a:r>
          </a:p>
          <a:p>
            <a:r>
              <a:rPr lang="en-US" dirty="0" smtClean="0"/>
              <a:t>There is an active </a:t>
            </a:r>
            <a:r>
              <a:rPr lang="en-US" dirty="0" err="1" smtClean="0"/>
              <a:t>programme</a:t>
            </a:r>
            <a:r>
              <a:rPr lang="en-US" dirty="0" smtClean="0"/>
              <a:t> to </a:t>
            </a:r>
            <a:r>
              <a:rPr lang="en-US" b="1" dirty="0" smtClean="0"/>
              <a:t>locate a buyer</a:t>
            </a:r>
          </a:p>
          <a:p>
            <a:r>
              <a:rPr lang="en-US" dirty="0" smtClean="0"/>
              <a:t>The asset is being </a:t>
            </a:r>
            <a:r>
              <a:rPr lang="en-US" b="1" dirty="0" smtClean="0"/>
              <a:t>actively marketed</a:t>
            </a:r>
          </a:p>
          <a:p>
            <a:pPr>
              <a:buNone/>
            </a:pPr>
            <a:r>
              <a:rPr lang="en-US" dirty="0" smtClean="0"/>
              <a:t>3. The sale is </a:t>
            </a:r>
            <a:r>
              <a:rPr lang="en-US" b="1" dirty="0" smtClean="0"/>
              <a:t>expected to be completed </a:t>
            </a:r>
            <a:r>
              <a:rPr lang="en-US" dirty="0" smtClean="0"/>
              <a:t>within 12 months of its classification as held for sale</a:t>
            </a:r>
          </a:p>
          <a:p>
            <a:pPr>
              <a:buNone/>
            </a:pPr>
            <a:r>
              <a:rPr lang="en-US" dirty="0" smtClean="0"/>
              <a:t>4. It is </a:t>
            </a:r>
            <a:r>
              <a:rPr lang="en-US" b="1" dirty="0" smtClean="0"/>
              <a:t>unlikely</a:t>
            </a:r>
            <a:r>
              <a:rPr lang="en-US" dirty="0" smtClean="0"/>
              <a:t> that the </a:t>
            </a:r>
            <a:r>
              <a:rPr lang="en-US" b="1" dirty="0" smtClean="0"/>
              <a:t>plan</a:t>
            </a:r>
            <a:r>
              <a:rPr lang="en-US" dirty="0" smtClean="0"/>
              <a:t> will be significantly </a:t>
            </a:r>
            <a:r>
              <a:rPr lang="en-US" b="1" dirty="0" smtClean="0"/>
              <a:t>changed</a:t>
            </a:r>
            <a:r>
              <a:rPr lang="en-US" dirty="0" smtClean="0"/>
              <a:t> or will be withdrawn.</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4800" b="1" dirty="0" smtClean="0"/>
              <a:t>Measurement of non-current assets held for sale</a:t>
            </a:r>
            <a:endParaRPr lang="en-US" sz="4800"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Measurement of non-current assets held for sale</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Non-current assets that qualify as held for sale should be measured at the lower of:</a:t>
            </a:r>
          </a:p>
          <a:p>
            <a:endParaRPr lang="en-US" dirty="0" smtClean="0"/>
          </a:p>
          <a:p>
            <a:r>
              <a:rPr lang="en-US" dirty="0" smtClean="0"/>
              <a:t>Their carrying amount</a:t>
            </a:r>
          </a:p>
          <a:p>
            <a:endParaRPr lang="en-US" dirty="0" smtClean="0"/>
          </a:p>
          <a:p>
            <a:r>
              <a:rPr lang="en-US" dirty="0" smtClean="0"/>
              <a:t>Fair value less costs to sell</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Measurement of non-current assets held for sale</a:t>
            </a:r>
            <a:endParaRPr lang="en-US" dirty="0"/>
          </a:p>
        </p:txBody>
      </p:sp>
      <p:sp>
        <p:nvSpPr>
          <p:cNvPr id="3" name="Content Placeholder 2"/>
          <p:cNvSpPr>
            <a:spLocks noGrp="1"/>
          </p:cNvSpPr>
          <p:nvPr>
            <p:ph idx="1"/>
          </p:nvPr>
        </p:nvSpPr>
        <p:spPr/>
        <p:txBody>
          <a:bodyPr/>
          <a:lstStyle/>
          <a:p>
            <a:pPr>
              <a:buNone/>
            </a:pPr>
            <a:r>
              <a:rPr lang="en-US" b="1" u="sng" dirty="0" smtClean="0"/>
              <a:t>Held for sale non-current assets should be:</a:t>
            </a:r>
          </a:p>
          <a:p>
            <a:endParaRPr lang="en-US" dirty="0" smtClean="0"/>
          </a:p>
          <a:p>
            <a:r>
              <a:rPr lang="en-US" dirty="0" smtClean="0"/>
              <a:t>Presented separately on the face of the statement of financial position under current assets</a:t>
            </a:r>
          </a:p>
          <a:p>
            <a:endParaRPr lang="en-US" dirty="0" smtClean="0"/>
          </a:p>
          <a:p>
            <a:r>
              <a:rPr lang="en-US" dirty="0" smtClean="0"/>
              <a:t>Not depreciated</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15</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4495800" y="3352800"/>
            <a:ext cx="152400" cy="152400"/>
          </a:xfrm>
          <a:prstGeom prst="rect">
            <a:avLst/>
          </a:prstGeom>
          <a:noFill/>
          <a:ln w="9525">
            <a:noFill/>
            <a:miter lim="800000"/>
            <a:headEnd/>
            <a:tailEnd/>
          </a:ln>
        </p:spPr>
      </p:pic>
      <p:pic>
        <p:nvPicPr>
          <p:cNvPr id="1027" name="Picture 3"/>
          <p:cNvPicPr>
            <a:picLocks noChangeAspect="1" noChangeArrowheads="1"/>
          </p:cNvPicPr>
          <p:nvPr/>
        </p:nvPicPr>
        <p:blipFill>
          <a:blip r:embed="rId2" cstate="print"/>
          <a:srcRect/>
          <a:stretch>
            <a:fillRect/>
          </a:stretch>
        </p:blipFill>
        <p:spPr bwMode="auto">
          <a:xfrm>
            <a:off x="4495800" y="3352800"/>
            <a:ext cx="152400" cy="15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p:txBody>
          <a:bodyPr/>
          <a:lstStyle/>
          <a:p>
            <a:r>
              <a:rPr lang="en-US" dirty="0" smtClean="0"/>
              <a:t>On </a:t>
            </a:r>
            <a:r>
              <a:rPr lang="en-US" dirty="0" smtClean="0"/>
              <a:t> </a:t>
            </a:r>
            <a:r>
              <a:rPr lang="en-US" dirty="0" smtClean="0"/>
              <a:t>1</a:t>
            </a:r>
            <a:r>
              <a:rPr lang="en-US" baseline="30000" dirty="0" smtClean="0"/>
              <a:t>st</a:t>
            </a:r>
            <a:r>
              <a:rPr lang="en-US" dirty="0" smtClean="0"/>
              <a:t> Jan 2001, </a:t>
            </a:r>
            <a:r>
              <a:rPr lang="en-US" dirty="0" err="1" smtClean="0"/>
              <a:t>Rimsha</a:t>
            </a:r>
            <a:r>
              <a:rPr lang="en-US" dirty="0" smtClean="0"/>
              <a:t> &amp; Co bought a chicken processing machine for Rs20,000. It has an expected use life of 10 years and a nil residual value. On 30 Sept 2003,  </a:t>
            </a:r>
            <a:r>
              <a:rPr lang="en-US" dirty="0" err="1" smtClean="0"/>
              <a:t>Rimsha</a:t>
            </a:r>
            <a:r>
              <a:rPr lang="en-US" dirty="0" smtClean="0"/>
              <a:t> &amp; Co decides to sell the machine and starts actions to locate a buyer. The machines are in short supply, so </a:t>
            </a:r>
            <a:r>
              <a:rPr lang="en-US" dirty="0" err="1" smtClean="0"/>
              <a:t>Rimsha</a:t>
            </a:r>
            <a:r>
              <a:rPr lang="en-US" dirty="0" smtClean="0"/>
              <a:t> &amp; Co is confident that the machine will be sold fairly quickly. I</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1</a:t>
            </a:r>
            <a:endParaRPr lang="en-US" dirty="0"/>
          </a:p>
        </p:txBody>
      </p:sp>
      <p:sp>
        <p:nvSpPr>
          <p:cNvPr id="3" name="Content Placeholder 2"/>
          <p:cNvSpPr>
            <a:spLocks noGrp="1"/>
          </p:cNvSpPr>
          <p:nvPr>
            <p:ph idx="1"/>
          </p:nvPr>
        </p:nvSpPr>
        <p:spPr/>
        <p:txBody>
          <a:bodyPr/>
          <a:lstStyle/>
          <a:p>
            <a:r>
              <a:rPr lang="en-US" dirty="0" smtClean="0"/>
              <a:t>Its market value at 30 Sept 2003 Rs13500 and it will cost Rs500 to dismantle the machine and make it available to the purchaser. The machine has not been sold at the year end.</a:t>
            </a:r>
          </a:p>
          <a:p>
            <a:pPr>
              <a:buNone/>
            </a:pPr>
            <a:r>
              <a:rPr lang="en-US" b="1" u="sng" dirty="0" smtClean="0"/>
              <a:t>Required:</a:t>
            </a:r>
          </a:p>
          <a:p>
            <a:pPr>
              <a:buNone/>
            </a:pPr>
            <a:r>
              <a:rPr lang="en-US" b="1" dirty="0" smtClean="0"/>
              <a:t>   At what value should the machine be stated in </a:t>
            </a:r>
            <a:r>
              <a:rPr lang="en-US" b="1" dirty="0" err="1" smtClean="0"/>
              <a:t>Rimsha</a:t>
            </a:r>
            <a:r>
              <a:rPr lang="en-US" b="1" dirty="0" smtClean="0"/>
              <a:t> Co’s statement of financial position at 31 December 2003.</a:t>
            </a:r>
            <a:endParaRPr lang="en-US"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Answer</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Discontinued operations</a:t>
            </a:r>
            <a:endParaRPr lang="en-US" dirty="0"/>
          </a:p>
        </p:txBody>
      </p:sp>
      <p:sp>
        <p:nvSpPr>
          <p:cNvPr id="3" name="Content Placeholder 2"/>
          <p:cNvSpPr>
            <a:spLocks noGrp="1"/>
          </p:cNvSpPr>
          <p:nvPr>
            <p:ph idx="1"/>
          </p:nvPr>
        </p:nvSpPr>
        <p:spPr/>
        <p:txBody>
          <a:bodyPr/>
          <a:lstStyle/>
          <a:p>
            <a:endParaRPr lang="en-US" dirty="0" smtClean="0"/>
          </a:p>
          <a:p>
            <a:pPr>
              <a:buNone/>
            </a:pPr>
            <a:r>
              <a:rPr lang="en-US" dirty="0" smtClean="0"/>
              <a:t> </a:t>
            </a:r>
            <a:r>
              <a:rPr lang="en-US" dirty="0" smtClean="0"/>
              <a:t>   A discontinued operation is a component of an entity that has either been disposed of, or is classified as held for sale, and:</a:t>
            </a:r>
          </a:p>
          <a:p>
            <a:endParaRPr lang="en-US" dirty="0" smtClean="0"/>
          </a:p>
          <a:p>
            <a:pPr>
              <a:buNone/>
            </a:pPr>
            <a:r>
              <a:rPr lang="en-US" dirty="0" smtClean="0"/>
              <a:t>1. Represents a separate major line of business or geographical area of operations</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Discontinued operations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2. Is a part of a single co-</a:t>
            </a:r>
            <a:r>
              <a:rPr lang="en-US" dirty="0" err="1" smtClean="0"/>
              <a:t>ordinated</a:t>
            </a:r>
            <a:r>
              <a:rPr lang="en-US" dirty="0" smtClean="0"/>
              <a:t> plan to dispose of a separate major line of business or geographical area of operations </a:t>
            </a:r>
          </a:p>
          <a:p>
            <a:endParaRPr lang="en-US" dirty="0" smtClean="0"/>
          </a:p>
          <a:p>
            <a:pPr>
              <a:buNone/>
            </a:pPr>
            <a:r>
              <a:rPr lang="en-US" dirty="0" smtClean="0"/>
              <a:t>3. Is a subsidiary acquired exclusively with a view to resale.</a:t>
            </a:r>
          </a:p>
          <a:p>
            <a:pPr>
              <a:buNone/>
            </a:pPr>
            <a:r>
              <a:rPr lang="en-US" dirty="0" smtClean="0"/>
              <a:t>    Discontinued operations are required to be </a:t>
            </a:r>
            <a:r>
              <a:rPr lang="en-US" b="1" dirty="0" smtClean="0"/>
              <a:t>shown separately </a:t>
            </a:r>
            <a:r>
              <a:rPr lang="en-US" dirty="0" smtClean="0"/>
              <a:t>in order to </a:t>
            </a:r>
            <a:r>
              <a:rPr lang="en-US" b="1" dirty="0" smtClean="0"/>
              <a:t>help users </a:t>
            </a:r>
            <a:r>
              <a:rPr lang="en-US" dirty="0" smtClean="0"/>
              <a:t>to predict future performance, i.e. based upon continuing operations.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Discontinued operations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u="sng" dirty="0" smtClean="0"/>
              <a:t>Presentation in the income statement</a:t>
            </a:r>
          </a:p>
          <a:p>
            <a:pPr>
              <a:buNone/>
            </a:pPr>
            <a:r>
              <a:rPr lang="en-US" dirty="0" smtClean="0"/>
              <a:t>    An entity must disclose a single amount on the face of the income statement, comprising the total of:</a:t>
            </a:r>
          </a:p>
          <a:p>
            <a:pPr>
              <a:buNone/>
            </a:pPr>
            <a:endParaRPr lang="en-US" dirty="0" smtClean="0"/>
          </a:p>
          <a:p>
            <a:pPr marL="514350" indent="-514350">
              <a:buFont typeface="+mj-lt"/>
              <a:buAutoNum type="arabicPeriod"/>
            </a:pPr>
            <a:r>
              <a:rPr lang="en-US" dirty="0" smtClean="0"/>
              <a:t>The post-tax profit or loss of discontinued operations</a:t>
            </a:r>
          </a:p>
          <a:p>
            <a:pPr marL="514350" indent="-514350">
              <a:buFont typeface="+mj-lt"/>
              <a:buAutoNum type="arabicPeriod"/>
            </a:pPr>
            <a:r>
              <a:rPr lang="en-US" dirty="0" smtClean="0"/>
              <a:t>The post-tax gain or loss of </a:t>
            </a:r>
            <a:r>
              <a:rPr lang="en-US" dirty="0" err="1" smtClean="0"/>
              <a:t>recognised</a:t>
            </a:r>
            <a:r>
              <a:rPr lang="en-US" dirty="0" smtClean="0"/>
              <a:t> on the measurement to fair value less cost to sell, or on the disposal,  of the assets constituting the discontinued operation</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Discontinued operations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Presentation in the income </a:t>
            </a:r>
            <a:r>
              <a:rPr lang="en-US" b="1" u="sng" dirty="0" smtClean="0"/>
              <a:t>statement</a:t>
            </a:r>
          </a:p>
          <a:p>
            <a:pPr>
              <a:buNone/>
            </a:pPr>
            <a:endParaRPr lang="en-US" b="1" u="sng" dirty="0" smtClean="0"/>
          </a:p>
          <a:p>
            <a:pPr>
              <a:buNone/>
            </a:pPr>
            <a:r>
              <a:rPr lang="en-US" dirty="0" smtClean="0"/>
              <a:t>    An analysis of this single amount must be presented, either in the notes or on the face of the income statement.</a:t>
            </a:r>
          </a:p>
          <a:p>
            <a:pPr>
              <a:buNone/>
            </a:pPr>
            <a:endParaRPr lang="en-US" dirty="0" smtClean="0"/>
          </a:p>
        </p:txBody>
      </p:sp>
      <p:sp>
        <p:nvSpPr>
          <p:cNvPr id="4" name="Slide Number Placeholder 3"/>
          <p:cNvSpPr>
            <a:spLocks noGrp="1"/>
          </p:cNvSpPr>
          <p:nvPr>
            <p:ph type="sldNum" sz="quarter" idx="12"/>
          </p:nvPr>
        </p:nvSpPr>
        <p:spPr/>
        <p:txBody>
          <a:bodyPr/>
          <a:lstStyle/>
          <a:p>
            <a:fld id="{E22D2669-CBA4-492F-A62B-F882D84A920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Discontinued operations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u="sng" dirty="0" smtClean="0"/>
              <a:t>The analysis must disclose</a:t>
            </a:r>
            <a:r>
              <a:rPr lang="en-US" dirty="0" smtClean="0"/>
              <a:t>:</a:t>
            </a:r>
          </a:p>
          <a:p>
            <a:endParaRPr lang="en-US" dirty="0" smtClean="0"/>
          </a:p>
          <a:p>
            <a:pPr marL="514350" indent="-514350">
              <a:buFont typeface="+mj-lt"/>
              <a:buAutoNum type="arabicPeriod"/>
            </a:pPr>
            <a:r>
              <a:rPr lang="en-US" dirty="0" smtClean="0"/>
              <a:t>The revenue, expenses and pre-tax profit or loss of discontinued operations</a:t>
            </a:r>
          </a:p>
          <a:p>
            <a:pPr marL="514350" indent="-514350">
              <a:buFont typeface="+mj-lt"/>
              <a:buAutoNum type="arabicPeriod"/>
            </a:pPr>
            <a:r>
              <a:rPr lang="en-US" dirty="0" smtClean="0"/>
              <a:t>The related income tax expenses</a:t>
            </a:r>
          </a:p>
          <a:p>
            <a:pPr marL="514350" indent="-514350">
              <a:buFont typeface="+mj-lt"/>
              <a:buAutoNum type="arabicPeriod"/>
            </a:pPr>
            <a:r>
              <a:rPr lang="en-US" dirty="0" smtClean="0"/>
              <a:t>The gain or loss </a:t>
            </a:r>
            <a:r>
              <a:rPr lang="en-US" dirty="0" err="1" smtClean="0"/>
              <a:t>recognised</a:t>
            </a:r>
            <a:r>
              <a:rPr lang="en-US" dirty="0" smtClean="0"/>
              <a:t> on the measurement to fair value less costs to sell, or on the disposal, of the assets constituting the discontinued operation</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TotalTime>
  <Words>932</Words>
  <Application>Microsoft Office PowerPoint</Application>
  <PresentationFormat>On-screen Show (4:3)</PresentationFormat>
  <Paragraphs>133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Revise lecture 21</vt:lpstr>
      <vt:lpstr>Slide 2</vt:lpstr>
      <vt:lpstr>Reporting financial performance</vt:lpstr>
      <vt:lpstr>Exceptional items</vt:lpstr>
      <vt:lpstr>Exceptional items</vt:lpstr>
      <vt:lpstr>Exceptional items</vt:lpstr>
      <vt:lpstr>Exceptional items</vt:lpstr>
      <vt:lpstr>IFRS 5 Non-current assets held for sale and discontinued operations</vt:lpstr>
      <vt:lpstr>IFRS 5 Non-current assets held for sale and discontinued operations</vt:lpstr>
      <vt:lpstr>IFRS 5 Non-current assets held for sale and discontinued operations</vt:lpstr>
      <vt:lpstr>Classification as held for sale</vt:lpstr>
      <vt:lpstr>Classification as held for sale</vt:lpstr>
      <vt:lpstr>Slide 13</vt:lpstr>
      <vt:lpstr>Measurement of non-current assets held for sale</vt:lpstr>
      <vt:lpstr>Measurement of non-current assets held for sale</vt:lpstr>
      <vt:lpstr>Question 1</vt:lpstr>
      <vt:lpstr>Question 1</vt:lpstr>
      <vt:lpstr>Answer</vt:lpstr>
      <vt:lpstr>Discontinued operations</vt:lpstr>
      <vt:lpstr>Discontinued operations</vt:lpstr>
      <vt:lpstr>Discontinued operations</vt:lpstr>
      <vt:lpstr>Discontinued operations</vt:lpstr>
      <vt:lpstr>Discontinued operations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15</dc:title>
  <dc:creator>CCCF10</dc:creator>
  <cp:lastModifiedBy>NTS</cp:lastModifiedBy>
  <cp:revision>63</cp:revision>
  <dcterms:created xsi:type="dcterms:W3CDTF">2013-07-10T02:52:46Z</dcterms:created>
  <dcterms:modified xsi:type="dcterms:W3CDTF">2013-07-13T08:32:25Z</dcterms:modified>
</cp:coreProperties>
</file>