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308" r:id="rId3"/>
    <p:sldId id="309" r:id="rId4"/>
    <p:sldId id="310" r:id="rId5"/>
    <p:sldId id="311" r:id="rId6"/>
    <p:sldId id="312" r:id="rId7"/>
    <p:sldId id="313" r:id="rId8"/>
    <p:sldId id="314" r:id="rId9"/>
    <p:sldId id="315" r:id="rId10"/>
    <p:sldId id="316" r:id="rId11"/>
    <p:sldId id="317" r:id="rId12"/>
    <p:sldId id="318" r:id="rId13"/>
    <p:sldId id="319" r:id="rId14"/>
    <p:sldId id="320" r:id="rId15"/>
    <p:sldId id="321" r:id="rId16"/>
    <p:sldId id="323" r:id="rId17"/>
    <p:sldId id="324" r:id="rId18"/>
    <p:sldId id="325" r:id="rId19"/>
    <p:sldId id="326" r:id="rId20"/>
    <p:sldId id="327" r:id="rId21"/>
    <p:sldId id="328" r:id="rId22"/>
    <p:sldId id="329" r:id="rId23"/>
    <p:sldId id="330" r:id="rId24"/>
    <p:sldId id="331" r:id="rId25"/>
    <p:sldId id="332" r:id="rId26"/>
    <p:sldId id="333" r:id="rId27"/>
    <p:sldId id="334"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93072A-F4E3-4BCD-9DD0-61F9F76CBE16}" type="datetimeFigureOut">
              <a:rPr lang="en-US" smtClean="0"/>
              <a:pPr/>
              <a:t>7/13/2013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85BBA0-886B-4DDF-9C30-14B24A1232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93EEAC-E7D2-47B8-AA90-EA6CC7F3C147}" type="datetime1">
              <a:rPr lang="en-US" smtClean="0"/>
              <a:pPr/>
              <a:t>7/13/2013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B30CA-0782-4DFF-8664-D20E7DC3DDD3}" type="datetime1">
              <a:rPr lang="en-US" smtClean="0"/>
              <a:pPr/>
              <a:t>7/13/2013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640C2B-EF20-40C6-8E19-275A8DC34EAB}" type="datetime1">
              <a:rPr lang="en-US" smtClean="0"/>
              <a:pPr/>
              <a:t>7/13/2013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14D6C9-D8F8-4188-9DCE-7B876D3E70BF}" type="datetime1">
              <a:rPr lang="en-US" smtClean="0"/>
              <a:pPr/>
              <a:t>7/13/2013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D2A4A7-A8BC-4D4D-8E7B-8874E3334D3D}" type="datetime1">
              <a:rPr lang="en-US" smtClean="0"/>
              <a:pPr/>
              <a:t>7/13/2013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B83006-37C2-40C7-8966-A59FE59E900C}" type="datetime1">
              <a:rPr lang="en-US" smtClean="0"/>
              <a:pPr/>
              <a:t>7/13/2013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9B46FB-D525-4CE5-8822-32416832507A}" type="datetime1">
              <a:rPr lang="en-US" smtClean="0"/>
              <a:pPr/>
              <a:t>7/13/2013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CBAD-54A3-47B2-8140-FFA5859E9D8C}" type="datetime1">
              <a:rPr lang="en-US" smtClean="0"/>
              <a:pPr/>
              <a:t>7/13/2013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20A126-9112-4821-97BD-293A79C8481A}" type="datetime1">
              <a:rPr lang="en-US" smtClean="0"/>
              <a:pPr/>
              <a:t>7/13/2013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5A61AD-690F-43D9-A53E-23C0AB90DABA}" type="datetime1">
              <a:rPr lang="en-US" smtClean="0"/>
              <a:pPr/>
              <a:t>7/13/2013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9864DB-FB8A-40B5-AA99-4F637E60BF59}" type="datetime1">
              <a:rPr lang="en-US" smtClean="0"/>
              <a:pPr/>
              <a:t>7/13/2013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EF8816-2959-4430-B6C9-5BB0E2226C03}" type="datetime1">
              <a:rPr lang="en-US" smtClean="0"/>
              <a:pPr/>
              <a:t>7/13/2013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D2669-CBA4-492F-A62B-F882D84A92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20</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22D2669-CBA4-492F-A62B-F882D84A920D}"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sz="5400" b="1" dirty="0" smtClean="0"/>
              <a:t>Events after the reporting period date IAS 10</a:t>
            </a:r>
            <a:endParaRPr lang="en-US" sz="5400"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Events after the reporting period date  IAS 10</a:t>
            </a:r>
            <a:endParaRPr lang="en-US" dirty="0"/>
          </a:p>
        </p:txBody>
      </p:sp>
      <p:sp>
        <p:nvSpPr>
          <p:cNvPr id="3" name="Content Placeholder 2"/>
          <p:cNvSpPr>
            <a:spLocks noGrp="1"/>
          </p:cNvSpPr>
          <p:nvPr>
            <p:ph idx="1"/>
          </p:nvPr>
        </p:nvSpPr>
        <p:spPr/>
        <p:txBody>
          <a:bodyPr/>
          <a:lstStyle/>
          <a:p>
            <a:endParaRPr lang="en-US" dirty="0" smtClean="0"/>
          </a:p>
          <a:p>
            <a:r>
              <a:rPr lang="en-US" b="1" dirty="0" smtClean="0"/>
              <a:t>Events after the reporting period </a:t>
            </a:r>
            <a:r>
              <a:rPr lang="en-US" dirty="0" smtClean="0"/>
              <a:t>are those events, both </a:t>
            </a:r>
            <a:r>
              <a:rPr lang="en-US" dirty="0" err="1" smtClean="0"/>
              <a:t>favourable</a:t>
            </a:r>
            <a:r>
              <a:rPr lang="en-US" dirty="0" smtClean="0"/>
              <a:t> and </a:t>
            </a:r>
            <a:r>
              <a:rPr lang="en-US" dirty="0" err="1" smtClean="0"/>
              <a:t>unfavourable</a:t>
            </a:r>
            <a:r>
              <a:rPr lang="en-US" dirty="0" smtClean="0"/>
              <a:t>, which occur between the reporting date and the date on which the financial statements are approved for issue by the board of directors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Events after the reporting period date  IAS 10</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400" b="1" dirty="0" smtClean="0"/>
              <a:t>What are adjusting events and non-adjusting events?</a:t>
            </a:r>
            <a:endParaRPr lang="en-US" sz="4400"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Events after the reporting period date  IAS 10</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Adjusting events</a:t>
            </a:r>
          </a:p>
          <a:p>
            <a:endParaRPr lang="en-US" dirty="0" smtClean="0"/>
          </a:p>
          <a:p>
            <a:r>
              <a:rPr lang="en-US" dirty="0" smtClean="0"/>
              <a:t>Adjusting events are events </a:t>
            </a:r>
            <a:r>
              <a:rPr lang="en-US" b="1" dirty="0" smtClean="0"/>
              <a:t>after</a:t>
            </a:r>
            <a:r>
              <a:rPr lang="en-US" dirty="0" smtClean="0"/>
              <a:t> the reporting date which provide additional evidence of conditions </a:t>
            </a:r>
            <a:r>
              <a:rPr lang="en-US" b="1" dirty="0" smtClean="0"/>
              <a:t>existing at the reporting date.</a:t>
            </a:r>
            <a:endParaRPr lang="en-US"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Adjusting events</a:t>
            </a:r>
            <a:endParaRPr lang="en-US" dirty="0"/>
          </a:p>
        </p:txBody>
      </p:sp>
      <p:sp>
        <p:nvSpPr>
          <p:cNvPr id="3" name="Content Placeholder 2"/>
          <p:cNvSpPr>
            <a:spLocks noGrp="1"/>
          </p:cNvSpPr>
          <p:nvPr>
            <p:ph idx="1"/>
          </p:nvPr>
        </p:nvSpPr>
        <p:spPr/>
        <p:txBody>
          <a:bodyPr>
            <a:normAutofit lnSpcReduction="10000"/>
          </a:bodyPr>
          <a:lstStyle/>
          <a:p>
            <a:r>
              <a:rPr lang="en-US" dirty="0" smtClean="0"/>
              <a:t>These events provide </a:t>
            </a:r>
            <a:r>
              <a:rPr lang="en-US" b="1" dirty="0" smtClean="0"/>
              <a:t>additional evidence </a:t>
            </a:r>
            <a:r>
              <a:rPr lang="en-US" dirty="0" smtClean="0"/>
              <a:t>of conditions existing at the reporting date. For example, irrecoverable debts arising one or two months after the reporting date may help to quantify the allowance for receivables as at  the reporting date. </a:t>
            </a:r>
          </a:p>
          <a:p>
            <a:r>
              <a:rPr lang="en-US" dirty="0" smtClean="0"/>
              <a:t>Adjusting events may, therefore, </a:t>
            </a:r>
            <a:r>
              <a:rPr lang="en-US" b="1" dirty="0" smtClean="0"/>
              <a:t>affect the amount</a:t>
            </a:r>
            <a:r>
              <a:rPr lang="en-US" dirty="0" smtClean="0"/>
              <a:t> at which items are stated in the reporting.</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Adjusting events</a:t>
            </a:r>
            <a:endParaRPr lang="en-US" dirty="0"/>
          </a:p>
        </p:txBody>
      </p:sp>
      <p:sp>
        <p:nvSpPr>
          <p:cNvPr id="3" name="Content Placeholder 2"/>
          <p:cNvSpPr>
            <a:spLocks noGrp="1"/>
          </p:cNvSpPr>
          <p:nvPr>
            <p:ph idx="1"/>
          </p:nvPr>
        </p:nvSpPr>
        <p:spPr/>
        <p:txBody>
          <a:bodyPr/>
          <a:lstStyle/>
          <a:p>
            <a:pPr>
              <a:buNone/>
            </a:pPr>
            <a:r>
              <a:rPr lang="en-US" b="1" u="sng" dirty="0" smtClean="0"/>
              <a:t>Examples of adjusting events</a:t>
            </a:r>
          </a:p>
          <a:p>
            <a:pPr>
              <a:buNone/>
            </a:pPr>
            <a:r>
              <a:rPr lang="en-US" dirty="0" smtClean="0"/>
              <a:t>1. The settlement after the reporting date of a </a:t>
            </a:r>
            <a:r>
              <a:rPr lang="en-US" b="1" dirty="0" smtClean="0"/>
              <a:t>court case </a:t>
            </a:r>
            <a:r>
              <a:rPr lang="en-US" dirty="0" smtClean="0"/>
              <a:t>which confirms a year end obligation.</a:t>
            </a:r>
          </a:p>
          <a:p>
            <a:pPr>
              <a:buNone/>
            </a:pPr>
            <a:endParaRPr lang="en-US" dirty="0" smtClean="0"/>
          </a:p>
          <a:p>
            <a:pPr>
              <a:buNone/>
            </a:pPr>
            <a:r>
              <a:rPr lang="en-US" dirty="0" smtClean="0"/>
              <a:t>2. The receipt of information after the reporting date that indicates that as </a:t>
            </a:r>
            <a:r>
              <a:rPr lang="en-US" b="1" dirty="0" smtClean="0"/>
              <a:t>asset was impaired </a:t>
            </a:r>
            <a:r>
              <a:rPr lang="en-US" dirty="0" smtClean="0"/>
              <a:t>at the reporting date.</a:t>
            </a:r>
          </a:p>
          <a:p>
            <a:pPr>
              <a:buNone/>
            </a:pP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Adjusting events</a:t>
            </a:r>
            <a:endParaRPr lang="en-US" dirty="0"/>
          </a:p>
        </p:txBody>
      </p:sp>
      <p:sp>
        <p:nvSpPr>
          <p:cNvPr id="3" name="Content Placeholder 2"/>
          <p:cNvSpPr>
            <a:spLocks noGrp="1"/>
          </p:cNvSpPr>
          <p:nvPr>
            <p:ph idx="1"/>
          </p:nvPr>
        </p:nvSpPr>
        <p:spPr/>
        <p:txBody>
          <a:bodyPr/>
          <a:lstStyle/>
          <a:p>
            <a:pPr>
              <a:buNone/>
            </a:pPr>
            <a:r>
              <a:rPr lang="en-US" b="1" u="sng" dirty="0" smtClean="0"/>
              <a:t>Examples of adjusting events</a:t>
            </a:r>
          </a:p>
          <a:p>
            <a:pPr>
              <a:buNone/>
            </a:pPr>
            <a:endParaRPr lang="en-US" dirty="0" smtClean="0"/>
          </a:p>
          <a:p>
            <a:pPr>
              <a:buNone/>
            </a:pPr>
            <a:r>
              <a:rPr lang="en-US" dirty="0" smtClean="0"/>
              <a:t>3. The </a:t>
            </a:r>
            <a:r>
              <a:rPr lang="en-US" b="1" dirty="0" smtClean="0"/>
              <a:t>bankruptcy of a customer </a:t>
            </a:r>
            <a:r>
              <a:rPr lang="en-US" dirty="0" smtClean="0"/>
              <a:t>after the reporting date that confirms  that a year-end debt is irrecoverable.</a:t>
            </a:r>
          </a:p>
          <a:p>
            <a:endParaRPr lang="en-US" dirty="0" smtClean="0"/>
          </a:p>
          <a:p>
            <a:pPr>
              <a:buNone/>
            </a:pPr>
            <a:r>
              <a:rPr lang="en-US" dirty="0" smtClean="0"/>
              <a:t>4. The </a:t>
            </a:r>
            <a:r>
              <a:rPr lang="en-US" b="1" dirty="0" smtClean="0"/>
              <a:t>sale of inventories </a:t>
            </a:r>
            <a:r>
              <a:rPr lang="en-US" dirty="0" smtClean="0"/>
              <a:t>after the reporting period at a price </a:t>
            </a:r>
            <a:r>
              <a:rPr lang="en-US" b="1" dirty="0" smtClean="0"/>
              <a:t>lower than cost</a:t>
            </a:r>
            <a:r>
              <a:rPr lang="en-US" dirty="0" smtClean="0"/>
              <a:t>.</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Adjusting events</a:t>
            </a:r>
            <a:endParaRPr lang="en-US" dirty="0"/>
          </a:p>
        </p:txBody>
      </p:sp>
      <p:sp>
        <p:nvSpPr>
          <p:cNvPr id="3" name="Content Placeholder 2"/>
          <p:cNvSpPr>
            <a:spLocks noGrp="1"/>
          </p:cNvSpPr>
          <p:nvPr>
            <p:ph idx="1"/>
          </p:nvPr>
        </p:nvSpPr>
        <p:spPr/>
        <p:txBody>
          <a:bodyPr/>
          <a:lstStyle/>
          <a:p>
            <a:pPr>
              <a:buNone/>
            </a:pPr>
            <a:r>
              <a:rPr lang="en-US" b="1" u="sng" dirty="0" smtClean="0"/>
              <a:t>Examples of adjusting events</a:t>
            </a:r>
          </a:p>
          <a:p>
            <a:pPr>
              <a:buNone/>
            </a:pPr>
            <a:endParaRPr lang="en-US" dirty="0" smtClean="0"/>
          </a:p>
          <a:p>
            <a:pPr>
              <a:buNone/>
            </a:pPr>
            <a:r>
              <a:rPr lang="en-US" dirty="0" smtClean="0"/>
              <a:t>5. The determination after the reporting date of the </a:t>
            </a:r>
            <a:r>
              <a:rPr lang="en-US" b="1" dirty="0" smtClean="0"/>
              <a:t>cost of assets purchased or proceeds</a:t>
            </a:r>
            <a:r>
              <a:rPr lang="en-US" dirty="0" smtClean="0"/>
              <a:t> from assets sold before the reporting date.</a:t>
            </a:r>
          </a:p>
          <a:p>
            <a:endParaRPr lang="en-US" dirty="0" smtClean="0"/>
          </a:p>
          <a:p>
            <a:pPr>
              <a:buNone/>
            </a:pPr>
            <a:r>
              <a:rPr lang="en-US" dirty="0" smtClean="0"/>
              <a:t>6. The </a:t>
            </a:r>
            <a:r>
              <a:rPr lang="en-US" b="1" dirty="0" smtClean="0"/>
              <a:t>discovery of fraud or errors </a:t>
            </a:r>
            <a:r>
              <a:rPr lang="en-US" dirty="0" smtClean="0"/>
              <a:t>showing that the financial statements are incorrect</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Non-adjusting events</a:t>
            </a:r>
            <a:endParaRPr lang="en-US" dirty="0"/>
          </a:p>
        </p:txBody>
      </p:sp>
      <p:sp>
        <p:nvSpPr>
          <p:cNvPr id="3" name="Content Placeholder 2"/>
          <p:cNvSpPr>
            <a:spLocks noGrp="1"/>
          </p:cNvSpPr>
          <p:nvPr>
            <p:ph idx="1"/>
          </p:nvPr>
        </p:nvSpPr>
        <p:spPr/>
        <p:txBody>
          <a:bodyPr/>
          <a:lstStyle/>
          <a:p>
            <a:pPr>
              <a:buNone/>
            </a:pPr>
            <a:r>
              <a:rPr lang="en-US" dirty="0" smtClean="0"/>
              <a:t>    </a:t>
            </a:r>
          </a:p>
          <a:p>
            <a:r>
              <a:rPr lang="en-US" dirty="0" smtClean="0"/>
              <a:t>These are events arising after the reporting date but which </a:t>
            </a:r>
            <a:r>
              <a:rPr lang="en-US" b="1" dirty="0" smtClean="0"/>
              <a:t>do not concern conditions existing at the reporting date</a:t>
            </a:r>
            <a:r>
              <a:rPr lang="en-US" dirty="0" smtClean="0"/>
              <a:t>. Such events will not, therefore, have any effect on items in the reporting or income statement.</a:t>
            </a:r>
          </a:p>
          <a:p>
            <a:pPr>
              <a:buNone/>
            </a:pP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Non-adjusting events</a:t>
            </a:r>
            <a:endParaRPr lang="en-US" dirty="0"/>
          </a:p>
        </p:txBody>
      </p:sp>
      <p:sp>
        <p:nvSpPr>
          <p:cNvPr id="3" name="Content Placeholder 2"/>
          <p:cNvSpPr>
            <a:spLocks noGrp="1"/>
          </p:cNvSpPr>
          <p:nvPr>
            <p:ph idx="1"/>
          </p:nvPr>
        </p:nvSpPr>
        <p:spPr/>
        <p:txBody>
          <a:bodyPr/>
          <a:lstStyle/>
          <a:p>
            <a:endParaRPr lang="en-US" dirty="0" smtClean="0"/>
          </a:p>
          <a:p>
            <a:r>
              <a:rPr lang="en-US" dirty="0" smtClean="0"/>
              <a:t>However, in order to </a:t>
            </a:r>
            <a:r>
              <a:rPr lang="en-US" b="1" dirty="0" smtClean="0"/>
              <a:t>prevent</a:t>
            </a:r>
            <a:r>
              <a:rPr lang="en-US" dirty="0" smtClean="0"/>
              <a:t> the financial statements from presenting a </a:t>
            </a:r>
            <a:r>
              <a:rPr lang="en-US" b="1" dirty="0" smtClean="0"/>
              <a:t>misleading </a:t>
            </a:r>
            <a:r>
              <a:rPr lang="en-US" dirty="0" smtClean="0"/>
              <a:t>position, some form of </a:t>
            </a:r>
            <a:r>
              <a:rPr lang="en-US" b="1" dirty="0" smtClean="0"/>
              <a:t>additional disclosure </a:t>
            </a:r>
            <a:r>
              <a:rPr lang="en-US" dirty="0" smtClean="0"/>
              <a:t>is required if the events are material, by way of a </a:t>
            </a:r>
            <a:r>
              <a:rPr lang="en-US" b="1" dirty="0" smtClean="0"/>
              <a:t>note</a:t>
            </a:r>
            <a:r>
              <a:rPr lang="en-US" dirty="0" smtClean="0"/>
              <a:t> to the financial statements giving details of the event.</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Non-adjusting events</a:t>
            </a:r>
            <a:endParaRPr lang="en-US" dirty="0"/>
          </a:p>
        </p:txBody>
      </p:sp>
      <p:sp>
        <p:nvSpPr>
          <p:cNvPr id="3" name="Content Placeholder 2"/>
          <p:cNvSpPr>
            <a:spLocks noGrp="1"/>
          </p:cNvSpPr>
          <p:nvPr>
            <p:ph idx="1"/>
          </p:nvPr>
        </p:nvSpPr>
        <p:spPr/>
        <p:txBody>
          <a:bodyPr>
            <a:normAutofit fontScale="92500"/>
          </a:bodyPr>
          <a:lstStyle/>
          <a:p>
            <a:pPr>
              <a:buNone/>
            </a:pPr>
            <a:r>
              <a:rPr lang="en-US" b="1" u="sng" dirty="0" smtClean="0"/>
              <a:t>Examples of non-adjusting events:</a:t>
            </a:r>
          </a:p>
          <a:p>
            <a:pPr>
              <a:buNone/>
            </a:pPr>
            <a:endParaRPr lang="en-US" dirty="0" smtClean="0"/>
          </a:p>
          <a:p>
            <a:pPr marL="514350" indent="-514350">
              <a:buFont typeface="+mj-lt"/>
              <a:buAutoNum type="arabicPeriod"/>
            </a:pPr>
            <a:r>
              <a:rPr lang="en-US" dirty="0" smtClean="0"/>
              <a:t>Announcing a plan to discontinue an operation.</a:t>
            </a:r>
          </a:p>
          <a:p>
            <a:pPr marL="514350" indent="-514350">
              <a:buFont typeface="+mj-lt"/>
              <a:buAutoNum type="arabicPeriod"/>
            </a:pPr>
            <a:endParaRPr lang="en-US" dirty="0" smtClean="0"/>
          </a:p>
          <a:p>
            <a:pPr marL="514350" indent="-514350">
              <a:buFont typeface="+mj-lt"/>
              <a:buAutoNum type="arabicPeriod"/>
            </a:pPr>
            <a:r>
              <a:rPr lang="en-US" dirty="0" smtClean="0"/>
              <a:t>Major purchases of assets.</a:t>
            </a:r>
          </a:p>
          <a:p>
            <a:pPr marL="514350" indent="-514350">
              <a:buFont typeface="+mj-lt"/>
              <a:buAutoNum type="arabicPeriod"/>
            </a:pPr>
            <a:endParaRPr lang="en-US" dirty="0" smtClean="0"/>
          </a:p>
          <a:p>
            <a:pPr marL="514350" indent="-514350">
              <a:buFont typeface="+mj-lt"/>
              <a:buAutoNum type="arabicPeriod"/>
            </a:pPr>
            <a:r>
              <a:rPr lang="en-US" dirty="0" smtClean="0"/>
              <a:t>The destruction of assets after the reporting date by fire or flood</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Non-adjusting events</a:t>
            </a:r>
            <a:endParaRPr lang="en-US" dirty="0"/>
          </a:p>
        </p:txBody>
      </p:sp>
      <p:sp>
        <p:nvSpPr>
          <p:cNvPr id="3" name="Content Placeholder 2"/>
          <p:cNvSpPr>
            <a:spLocks noGrp="1"/>
          </p:cNvSpPr>
          <p:nvPr>
            <p:ph idx="1"/>
          </p:nvPr>
        </p:nvSpPr>
        <p:spPr/>
        <p:txBody>
          <a:bodyPr/>
          <a:lstStyle/>
          <a:p>
            <a:pPr>
              <a:buNone/>
            </a:pPr>
            <a:r>
              <a:rPr lang="en-US" b="1" u="sng" dirty="0" smtClean="0"/>
              <a:t>Examples of non-adjusting events:</a:t>
            </a:r>
          </a:p>
          <a:p>
            <a:pPr>
              <a:buNone/>
            </a:pPr>
            <a:endParaRPr lang="en-US" dirty="0" smtClean="0"/>
          </a:p>
          <a:p>
            <a:pPr>
              <a:buNone/>
            </a:pPr>
            <a:r>
              <a:rPr lang="en-US" dirty="0" smtClean="0"/>
              <a:t>4. Entering into significant commitments or contingent liabilities</a:t>
            </a:r>
          </a:p>
          <a:p>
            <a:pPr>
              <a:buNone/>
            </a:pPr>
            <a:endParaRPr lang="en-US" dirty="0" smtClean="0"/>
          </a:p>
          <a:p>
            <a:pPr>
              <a:buNone/>
            </a:pPr>
            <a:r>
              <a:rPr lang="en-US" dirty="0" smtClean="0"/>
              <a:t>5. Commencing a court case arising out of events after the reporting date.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Non-adjusting events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u="sng" dirty="0" smtClean="0"/>
              <a:t>Proposed dividends:</a:t>
            </a:r>
          </a:p>
          <a:p>
            <a:endParaRPr lang="en-US" dirty="0" smtClean="0"/>
          </a:p>
          <a:p>
            <a:r>
              <a:rPr lang="en-US" dirty="0" smtClean="0"/>
              <a:t>It is not acceptable to include dividends declared </a:t>
            </a:r>
            <a:r>
              <a:rPr lang="en-US" b="1" dirty="0" smtClean="0"/>
              <a:t>after the reporting date </a:t>
            </a:r>
            <a:r>
              <a:rPr lang="en-US" dirty="0" smtClean="0"/>
              <a:t>as liabilities at the year end.</a:t>
            </a:r>
          </a:p>
          <a:p>
            <a:endParaRPr lang="en-US" dirty="0" smtClean="0"/>
          </a:p>
          <a:p>
            <a:r>
              <a:rPr lang="en-US" dirty="0" smtClean="0"/>
              <a:t>If dividends are declared </a:t>
            </a:r>
            <a:r>
              <a:rPr lang="en-US" b="1" dirty="0" smtClean="0"/>
              <a:t>before the year end, </a:t>
            </a:r>
            <a:r>
              <a:rPr lang="en-US" dirty="0" smtClean="0"/>
              <a:t>they </a:t>
            </a:r>
            <a:r>
              <a:rPr lang="en-US" b="1" dirty="0" smtClean="0"/>
              <a:t>must be shown </a:t>
            </a:r>
            <a:r>
              <a:rPr lang="en-US" dirty="0" smtClean="0"/>
              <a:t>in the statement of changes in equity and accrued for in the reporting period update.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Non-adjusting events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u="sng" dirty="0" err="1" smtClean="0"/>
              <a:t>Dislosure</a:t>
            </a:r>
            <a:r>
              <a:rPr lang="en-US" b="1" u="sng" dirty="0" smtClean="0"/>
              <a:t>:</a:t>
            </a:r>
          </a:p>
          <a:p>
            <a:endParaRPr lang="en-US" dirty="0" smtClean="0"/>
          </a:p>
          <a:p>
            <a:pPr>
              <a:buNone/>
            </a:pPr>
            <a:r>
              <a:rPr lang="en-US" dirty="0" smtClean="0"/>
              <a:t>    Where there are </a:t>
            </a:r>
            <a:r>
              <a:rPr lang="en-US" b="1" dirty="0" smtClean="0"/>
              <a:t>material non-adjusting events</a:t>
            </a:r>
            <a:r>
              <a:rPr lang="en-US" dirty="0" smtClean="0"/>
              <a:t>, a note to the financial statements should explain:</a:t>
            </a:r>
          </a:p>
          <a:p>
            <a:endParaRPr lang="en-US" dirty="0" smtClean="0"/>
          </a:p>
          <a:p>
            <a:pPr marL="514350" indent="-514350">
              <a:buFont typeface="+mj-lt"/>
              <a:buAutoNum type="arabicPeriod"/>
            </a:pPr>
            <a:r>
              <a:rPr lang="en-US" dirty="0" smtClean="0"/>
              <a:t>The </a:t>
            </a:r>
            <a:r>
              <a:rPr lang="en-US" b="1" dirty="0" smtClean="0"/>
              <a:t>nature</a:t>
            </a:r>
            <a:r>
              <a:rPr lang="en-US" dirty="0" smtClean="0"/>
              <a:t> of the event</a:t>
            </a:r>
          </a:p>
          <a:p>
            <a:pPr marL="514350" indent="-514350">
              <a:buFont typeface="+mj-lt"/>
              <a:buAutoNum type="arabicPeriod"/>
            </a:pPr>
            <a:r>
              <a:rPr lang="en-US" dirty="0" smtClean="0"/>
              <a:t>An </a:t>
            </a:r>
            <a:r>
              <a:rPr lang="en-US" b="1" dirty="0" smtClean="0"/>
              <a:t>estimate</a:t>
            </a:r>
            <a:r>
              <a:rPr lang="en-US" dirty="0" smtClean="0"/>
              <a:t> of the financial effect or a statement that such an estimate cannot be made. </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400" b="1" dirty="0" smtClean="0"/>
              <a:t>Reporting financial performance</a:t>
            </a:r>
          </a:p>
        </p:txBody>
      </p:sp>
      <p:sp>
        <p:nvSpPr>
          <p:cNvPr id="4" name="Slide Number Placeholder 3"/>
          <p:cNvSpPr>
            <a:spLocks noGrp="1"/>
          </p:cNvSpPr>
          <p:nvPr>
            <p:ph type="sldNum" sz="quarter" idx="12"/>
          </p:nvPr>
        </p:nvSpPr>
        <p:spPr/>
        <p:txBody>
          <a:bodyPr/>
          <a:lstStyle/>
          <a:p>
            <a:fld id="{E22D2669-CBA4-492F-A62B-F882D84A920D}"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Draw</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22D2669-CBA4-492F-A62B-F882D84A920D}"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 financial performance</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Income statement and statement showing other comprehensive income</a:t>
            </a:r>
          </a:p>
          <a:p>
            <a:pPr>
              <a:buNone/>
            </a:pPr>
            <a:endParaRPr lang="en-US" dirty="0" smtClean="0"/>
          </a:p>
          <a:p>
            <a:pPr>
              <a:buNone/>
            </a:pPr>
            <a:r>
              <a:rPr lang="en-US" dirty="0" smtClean="0"/>
              <a:t>    The IAS 1 requirements is to produce income statement and statement showing other comprehensive income. </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Exceptional items</a:t>
            </a:r>
            <a:endParaRPr lang="en-US" dirty="0"/>
          </a:p>
        </p:txBody>
      </p:sp>
      <p:sp>
        <p:nvSpPr>
          <p:cNvPr id="3" name="Content Placeholder 2"/>
          <p:cNvSpPr>
            <a:spLocks noGrp="1"/>
          </p:cNvSpPr>
          <p:nvPr>
            <p:ph idx="1"/>
          </p:nvPr>
        </p:nvSpPr>
        <p:spPr/>
        <p:txBody>
          <a:bodyPr/>
          <a:lstStyle/>
          <a:p>
            <a:endParaRPr lang="en-US" dirty="0" smtClean="0"/>
          </a:p>
          <a:p>
            <a:r>
              <a:rPr lang="en-US" b="1" dirty="0" smtClean="0"/>
              <a:t>Exceptional items </a:t>
            </a:r>
            <a:r>
              <a:rPr lang="en-US" dirty="0" smtClean="0"/>
              <a:t>is the name often given to </a:t>
            </a:r>
            <a:r>
              <a:rPr lang="en-US" b="1" dirty="0" smtClean="0"/>
              <a:t>material items </a:t>
            </a:r>
            <a:r>
              <a:rPr lang="en-US" dirty="0" smtClean="0"/>
              <a:t>of income and expense of such size, nature or incidence that </a:t>
            </a:r>
            <a:r>
              <a:rPr lang="en-US" b="1" dirty="0" smtClean="0"/>
              <a:t>disclosure</a:t>
            </a:r>
            <a:r>
              <a:rPr lang="en-US" dirty="0" smtClean="0"/>
              <a:t> is necessary in order to explain the performance of the entity.</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Exceptional items</a:t>
            </a:r>
            <a:endParaRPr lang="en-US" dirty="0"/>
          </a:p>
        </p:txBody>
      </p:sp>
      <p:sp>
        <p:nvSpPr>
          <p:cNvPr id="3" name="Content Placeholder 2"/>
          <p:cNvSpPr>
            <a:spLocks noGrp="1"/>
          </p:cNvSpPr>
          <p:nvPr>
            <p:ph idx="1"/>
          </p:nvPr>
        </p:nvSpPr>
        <p:spPr/>
        <p:txBody>
          <a:bodyPr/>
          <a:lstStyle/>
          <a:p>
            <a:pPr>
              <a:buNone/>
            </a:pPr>
            <a:r>
              <a:rPr lang="en-US" b="1" u="sng" dirty="0" smtClean="0"/>
              <a:t>The accounting treatment is to:</a:t>
            </a:r>
          </a:p>
          <a:p>
            <a:endParaRPr lang="en-US" dirty="0" smtClean="0"/>
          </a:p>
          <a:p>
            <a:pPr marL="514350" indent="-514350">
              <a:buFont typeface="+mj-lt"/>
              <a:buAutoNum type="arabicPeriod"/>
            </a:pPr>
            <a:r>
              <a:rPr lang="en-US" dirty="0" smtClean="0"/>
              <a:t>Include the item in the standard </a:t>
            </a:r>
            <a:r>
              <a:rPr lang="en-US" b="1" dirty="0" smtClean="0"/>
              <a:t>income statement line.</a:t>
            </a:r>
          </a:p>
          <a:p>
            <a:pPr marL="514350" indent="-514350">
              <a:buFont typeface="+mj-lt"/>
              <a:buAutoNum type="arabicPeriod"/>
            </a:pPr>
            <a:endParaRPr lang="en-US" dirty="0" smtClean="0"/>
          </a:p>
          <a:p>
            <a:pPr marL="514350" indent="-514350">
              <a:buFont typeface="+mj-lt"/>
              <a:buAutoNum type="arabicPeriod"/>
            </a:pPr>
            <a:r>
              <a:rPr lang="en-US" dirty="0" smtClean="0"/>
              <a:t>Disclose the </a:t>
            </a:r>
            <a:r>
              <a:rPr lang="en-US" b="1" dirty="0" smtClean="0"/>
              <a:t>nature and amount </a:t>
            </a:r>
            <a:r>
              <a:rPr lang="en-US" dirty="0" smtClean="0"/>
              <a:t>in notes.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Exceptional items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In some cases it may be more appropriate to show the item separately </a:t>
            </a:r>
            <a:r>
              <a:rPr lang="en-US" b="1" dirty="0" smtClean="0"/>
              <a:t>on the face </a:t>
            </a:r>
            <a:r>
              <a:rPr lang="en-US" dirty="0" smtClean="0"/>
              <a:t>of the income statement.</a:t>
            </a:r>
          </a:p>
          <a:p>
            <a:pPr>
              <a:buNone/>
            </a:pPr>
            <a:endParaRPr lang="en-US" dirty="0" smtClean="0"/>
          </a:p>
          <a:p>
            <a:pPr>
              <a:buNone/>
            </a:pPr>
            <a:r>
              <a:rPr lang="en-US" dirty="0" smtClean="0"/>
              <a:t>Examples include:</a:t>
            </a:r>
          </a:p>
          <a:p>
            <a:pPr>
              <a:buNone/>
            </a:pPr>
            <a:endParaRPr lang="en-US" dirty="0" smtClean="0"/>
          </a:p>
          <a:p>
            <a:pPr marL="514350" indent="-514350">
              <a:buFont typeface="+mj-lt"/>
              <a:buAutoNum type="arabicPeriod"/>
            </a:pPr>
            <a:r>
              <a:rPr lang="en-US" dirty="0" smtClean="0"/>
              <a:t>Write down of inventories to net </a:t>
            </a:r>
            <a:r>
              <a:rPr lang="en-US" dirty="0" err="1" smtClean="0"/>
              <a:t>realisable</a:t>
            </a:r>
            <a:r>
              <a:rPr lang="en-US" dirty="0" smtClean="0"/>
              <a:t> value (NRV)</a:t>
            </a:r>
          </a:p>
          <a:p>
            <a:pPr marL="514350" indent="-514350">
              <a:buFont typeface="+mj-lt"/>
              <a:buAutoNum type="arabicPeriod"/>
            </a:pPr>
            <a:r>
              <a:rPr lang="en-US" dirty="0" smtClean="0"/>
              <a:t>Write down of property, plant and equipment to recoverable amount</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Exceptional items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Examples include:</a:t>
            </a:r>
          </a:p>
          <a:p>
            <a:pPr>
              <a:buNone/>
            </a:pPr>
            <a:endParaRPr lang="en-US" dirty="0" smtClean="0"/>
          </a:p>
          <a:p>
            <a:pPr>
              <a:buNone/>
            </a:pPr>
            <a:r>
              <a:rPr lang="en-US" dirty="0" smtClean="0"/>
              <a:t>3. Restructuring</a:t>
            </a:r>
          </a:p>
          <a:p>
            <a:pPr>
              <a:buNone/>
            </a:pPr>
            <a:endParaRPr lang="en-US" dirty="0" smtClean="0"/>
          </a:p>
          <a:p>
            <a:pPr>
              <a:buNone/>
            </a:pPr>
            <a:r>
              <a:rPr lang="en-US" dirty="0" smtClean="0"/>
              <a:t>4. Gains / losses on disposal of non-current assets</a:t>
            </a:r>
          </a:p>
          <a:p>
            <a:pPr>
              <a:buNone/>
            </a:pPr>
            <a:endParaRPr lang="en-US" dirty="0" smtClean="0"/>
          </a:p>
          <a:p>
            <a:pPr>
              <a:buNone/>
            </a:pPr>
            <a:r>
              <a:rPr lang="en-US" dirty="0" smtClean="0"/>
              <a:t>5. Discontinued operations</a:t>
            </a:r>
          </a:p>
          <a:p>
            <a:pPr>
              <a:buNone/>
            </a:pPr>
            <a:endParaRPr lang="en-US" dirty="0" smtClean="0"/>
          </a:p>
          <a:p>
            <a:pPr>
              <a:buNone/>
            </a:pPr>
            <a:r>
              <a:rPr lang="en-US" dirty="0" smtClean="0"/>
              <a:t>6. Litigation settlements</a:t>
            </a:r>
          </a:p>
          <a:p>
            <a:pPr>
              <a:buNone/>
            </a:pPr>
            <a:endParaRPr lang="en-US" dirty="0" smtClean="0"/>
          </a:p>
          <a:p>
            <a:pPr>
              <a:buNone/>
            </a:pPr>
            <a:r>
              <a:rPr lang="en-US" dirty="0" smtClean="0"/>
              <a:t>7. Reversals of provisions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IFRS 5 Non-current assets held for sale and discontinued operations</a:t>
            </a:r>
            <a:endParaRPr lang="en-US" dirty="0"/>
          </a:p>
        </p:txBody>
      </p:sp>
      <p:sp>
        <p:nvSpPr>
          <p:cNvPr id="3" name="Content Placeholder 2"/>
          <p:cNvSpPr>
            <a:spLocks noGrp="1"/>
          </p:cNvSpPr>
          <p:nvPr>
            <p:ph idx="1"/>
          </p:nvPr>
        </p:nvSpPr>
        <p:spPr/>
        <p:txBody>
          <a:bodyPr/>
          <a:lstStyle/>
          <a:p>
            <a:pPr>
              <a:buNone/>
            </a:pPr>
            <a:r>
              <a:rPr lang="en-US" b="1" u="sng" dirty="0" smtClean="0"/>
              <a:t>The objectives of IFRS 5 are to set out:</a:t>
            </a:r>
          </a:p>
          <a:p>
            <a:pPr>
              <a:buNone/>
            </a:pPr>
            <a:endParaRPr lang="en-US" dirty="0" smtClean="0"/>
          </a:p>
          <a:p>
            <a:r>
              <a:rPr lang="en-US" dirty="0" smtClean="0"/>
              <a:t>Requirements for the </a:t>
            </a:r>
            <a:r>
              <a:rPr lang="en-US" b="1" dirty="0" smtClean="0"/>
              <a:t>classification,</a:t>
            </a:r>
            <a:r>
              <a:rPr lang="en-US" dirty="0" smtClean="0"/>
              <a:t> </a:t>
            </a:r>
            <a:r>
              <a:rPr lang="en-US" b="1" dirty="0" smtClean="0"/>
              <a:t>measurement</a:t>
            </a:r>
            <a:r>
              <a:rPr lang="en-US" dirty="0" smtClean="0"/>
              <a:t> and </a:t>
            </a:r>
            <a:r>
              <a:rPr lang="en-US" b="1" dirty="0" smtClean="0"/>
              <a:t>presentation </a:t>
            </a:r>
            <a:r>
              <a:rPr lang="en-US" dirty="0" smtClean="0"/>
              <a:t>of non-current assets held for sale, in particular requiring that such assets should be presented separately </a:t>
            </a:r>
            <a:r>
              <a:rPr lang="en-US" b="1" dirty="0" smtClean="0"/>
              <a:t>on the face </a:t>
            </a:r>
            <a:r>
              <a:rPr lang="en-US" dirty="0" smtClean="0"/>
              <a:t>of the statement of financial position.</a:t>
            </a:r>
          </a:p>
        </p:txBody>
      </p:sp>
      <p:sp>
        <p:nvSpPr>
          <p:cNvPr id="4" name="Slide Number Placeholder 3"/>
          <p:cNvSpPr>
            <a:spLocks noGrp="1"/>
          </p:cNvSpPr>
          <p:nvPr>
            <p:ph type="sldNum" sz="quarter" idx="12"/>
          </p:nvPr>
        </p:nvSpPr>
        <p:spPr/>
        <p:txBody>
          <a:bodyPr/>
          <a:lstStyle/>
          <a:p>
            <a:fld id="{E22D2669-CBA4-492F-A62B-F882D84A920D}"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IFRS 5 Non-current assets held for sale and discontinued operations</a:t>
            </a:r>
            <a:endParaRPr lang="en-US" dirty="0"/>
          </a:p>
        </p:txBody>
      </p:sp>
      <p:sp>
        <p:nvSpPr>
          <p:cNvPr id="3" name="Content Placeholder 2"/>
          <p:cNvSpPr>
            <a:spLocks noGrp="1"/>
          </p:cNvSpPr>
          <p:nvPr>
            <p:ph idx="1"/>
          </p:nvPr>
        </p:nvSpPr>
        <p:spPr/>
        <p:txBody>
          <a:bodyPr/>
          <a:lstStyle/>
          <a:p>
            <a:pPr>
              <a:buNone/>
            </a:pPr>
            <a:r>
              <a:rPr lang="en-US" b="1" u="sng" dirty="0" smtClean="0"/>
              <a:t>The objectives of IFRS 5 are to set out:</a:t>
            </a:r>
          </a:p>
          <a:p>
            <a:pPr>
              <a:buNone/>
            </a:pPr>
            <a:endParaRPr lang="en-US" dirty="0" smtClean="0"/>
          </a:p>
          <a:p>
            <a:r>
              <a:rPr lang="en-US" b="1" dirty="0" smtClean="0"/>
              <a:t>Updated rules </a:t>
            </a:r>
            <a:r>
              <a:rPr lang="en-US" dirty="0" smtClean="0"/>
              <a:t>for the presentation of discontinued operations, in particular requiring that the results of </a:t>
            </a:r>
            <a:r>
              <a:rPr lang="en-US" b="1" dirty="0" smtClean="0"/>
              <a:t>discontinued</a:t>
            </a:r>
            <a:r>
              <a:rPr lang="en-US" dirty="0" smtClean="0"/>
              <a:t> </a:t>
            </a:r>
            <a:r>
              <a:rPr lang="en-US" b="1" dirty="0" smtClean="0"/>
              <a:t>operations</a:t>
            </a:r>
            <a:r>
              <a:rPr lang="en-US" dirty="0" smtClean="0"/>
              <a:t> should be presented separately in the income statement.</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IFRS 5 Non-current assets held for sale and discontinued operations</a:t>
            </a:r>
            <a:endParaRPr lang="en-US" dirty="0"/>
          </a:p>
        </p:txBody>
      </p:sp>
      <p:sp>
        <p:nvSpPr>
          <p:cNvPr id="3" name="Content Placeholder 2"/>
          <p:cNvSpPr>
            <a:spLocks noGrp="1"/>
          </p:cNvSpPr>
          <p:nvPr>
            <p:ph idx="1"/>
          </p:nvPr>
        </p:nvSpPr>
        <p:spPr/>
        <p:txBody>
          <a:bodyPr/>
          <a:lstStyle/>
          <a:p>
            <a:pPr>
              <a:buNone/>
            </a:pPr>
            <a:r>
              <a:rPr lang="en-US" b="1" dirty="0" smtClean="0"/>
              <a:t>                   </a:t>
            </a:r>
            <a:r>
              <a:rPr lang="en-US" b="1" u="sng" dirty="0" smtClean="0"/>
              <a:t>Classification as held for sale</a:t>
            </a:r>
          </a:p>
          <a:p>
            <a:pPr>
              <a:buNone/>
            </a:pPr>
            <a:endParaRPr lang="en-US" dirty="0" smtClean="0"/>
          </a:p>
          <a:p>
            <a:r>
              <a:rPr lang="en-US" dirty="0" smtClean="0"/>
              <a:t>A non-current asset should be classified as </a:t>
            </a:r>
            <a:r>
              <a:rPr lang="en-US" b="1" dirty="0" smtClean="0"/>
              <a:t>‘held for sale’ </a:t>
            </a:r>
            <a:r>
              <a:rPr lang="en-US" dirty="0" smtClean="0"/>
              <a:t>if its carrying amount will be recovered principally through a sale transaction rather than through continuing use.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Classification as held for sale</a:t>
            </a:r>
            <a:endParaRPr lang="en-US" dirty="0"/>
          </a:p>
        </p:txBody>
      </p:sp>
      <p:sp>
        <p:nvSpPr>
          <p:cNvPr id="3" name="Content Placeholder 2"/>
          <p:cNvSpPr>
            <a:spLocks noGrp="1"/>
          </p:cNvSpPr>
          <p:nvPr>
            <p:ph idx="1"/>
          </p:nvPr>
        </p:nvSpPr>
        <p:spPr/>
        <p:txBody>
          <a:bodyPr/>
          <a:lstStyle/>
          <a:p>
            <a:pPr>
              <a:buNone/>
            </a:pPr>
            <a:r>
              <a:rPr lang="en-US" dirty="0" smtClean="0"/>
              <a:t>For this to be the case, the following conditions must apply:</a:t>
            </a:r>
          </a:p>
          <a:p>
            <a:endParaRPr lang="en-US" dirty="0" smtClean="0"/>
          </a:p>
          <a:p>
            <a:pPr>
              <a:buNone/>
            </a:pPr>
            <a:r>
              <a:rPr lang="en-US" dirty="0" smtClean="0"/>
              <a:t>1. The asset </a:t>
            </a:r>
            <a:r>
              <a:rPr lang="en-US" b="1" dirty="0" smtClean="0"/>
              <a:t>must be available </a:t>
            </a:r>
            <a:r>
              <a:rPr lang="en-US" dirty="0" smtClean="0"/>
              <a:t>for immediate sale in its present condition.</a:t>
            </a:r>
          </a:p>
          <a:p>
            <a:pPr>
              <a:buNone/>
            </a:pPr>
            <a:endParaRPr lang="en-US" dirty="0" smtClean="0"/>
          </a:p>
          <a:p>
            <a:pPr>
              <a:buNone/>
            </a:pPr>
            <a:r>
              <a:rPr lang="en-US" dirty="0" smtClean="0"/>
              <a:t>2. The </a:t>
            </a:r>
            <a:r>
              <a:rPr lang="en-US" b="1" dirty="0" smtClean="0"/>
              <a:t>sale</a:t>
            </a:r>
            <a:r>
              <a:rPr lang="en-US" dirty="0" smtClean="0"/>
              <a:t> must be </a:t>
            </a:r>
            <a:r>
              <a:rPr lang="en-US" b="1" dirty="0" smtClean="0"/>
              <a:t>highly probable</a:t>
            </a:r>
            <a:r>
              <a:rPr lang="en-US" dirty="0" smtClean="0"/>
              <a:t>, meaning that:</a:t>
            </a:r>
          </a:p>
          <a:p>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as held for sale</a:t>
            </a:r>
            <a:endParaRPr lang="en-US" dirty="0"/>
          </a:p>
        </p:txBody>
      </p:sp>
      <p:sp>
        <p:nvSpPr>
          <p:cNvPr id="3" name="Content Placeholder 2"/>
          <p:cNvSpPr>
            <a:spLocks noGrp="1"/>
          </p:cNvSpPr>
          <p:nvPr>
            <p:ph idx="1"/>
          </p:nvPr>
        </p:nvSpPr>
        <p:spPr/>
        <p:txBody>
          <a:bodyPr>
            <a:normAutofit fontScale="92500"/>
          </a:bodyPr>
          <a:lstStyle/>
          <a:p>
            <a:r>
              <a:rPr lang="en-US" dirty="0" smtClean="0"/>
              <a:t>Management are </a:t>
            </a:r>
            <a:r>
              <a:rPr lang="en-US" b="1" dirty="0" smtClean="0"/>
              <a:t>committed</a:t>
            </a:r>
            <a:r>
              <a:rPr lang="en-US" dirty="0" smtClean="0"/>
              <a:t> to a plan to sell </a:t>
            </a:r>
          </a:p>
          <a:p>
            <a:pPr>
              <a:buNone/>
            </a:pPr>
            <a:r>
              <a:rPr lang="en-US" dirty="0" smtClean="0"/>
              <a:t>    the asset</a:t>
            </a:r>
          </a:p>
          <a:p>
            <a:r>
              <a:rPr lang="en-US" dirty="0" smtClean="0"/>
              <a:t>There is an active </a:t>
            </a:r>
            <a:r>
              <a:rPr lang="en-US" dirty="0" err="1" smtClean="0"/>
              <a:t>programme</a:t>
            </a:r>
            <a:r>
              <a:rPr lang="en-US" dirty="0" smtClean="0"/>
              <a:t> to </a:t>
            </a:r>
            <a:r>
              <a:rPr lang="en-US" b="1" dirty="0" smtClean="0"/>
              <a:t>locate a buyer</a:t>
            </a:r>
          </a:p>
          <a:p>
            <a:r>
              <a:rPr lang="en-US" dirty="0" smtClean="0"/>
              <a:t>The asset is being </a:t>
            </a:r>
            <a:r>
              <a:rPr lang="en-US" b="1" dirty="0" smtClean="0"/>
              <a:t>actively marketed</a:t>
            </a:r>
          </a:p>
          <a:p>
            <a:pPr>
              <a:buNone/>
            </a:pPr>
            <a:r>
              <a:rPr lang="en-US" dirty="0" smtClean="0"/>
              <a:t>3. The sale is </a:t>
            </a:r>
            <a:r>
              <a:rPr lang="en-US" b="1" dirty="0" smtClean="0"/>
              <a:t>expected to be completed </a:t>
            </a:r>
            <a:r>
              <a:rPr lang="en-US" dirty="0" smtClean="0"/>
              <a:t>within 12 months of its classification as held for sale</a:t>
            </a:r>
          </a:p>
          <a:p>
            <a:pPr>
              <a:buNone/>
            </a:pPr>
            <a:r>
              <a:rPr lang="en-US" dirty="0" smtClean="0"/>
              <a:t>4. It is </a:t>
            </a:r>
            <a:r>
              <a:rPr lang="en-US" b="1" dirty="0" smtClean="0"/>
              <a:t>unlikely</a:t>
            </a:r>
            <a:r>
              <a:rPr lang="en-US" dirty="0" smtClean="0"/>
              <a:t> that the </a:t>
            </a:r>
            <a:r>
              <a:rPr lang="en-US" b="1" dirty="0" smtClean="0"/>
              <a:t>plan</a:t>
            </a:r>
            <a:r>
              <a:rPr lang="en-US" dirty="0" smtClean="0"/>
              <a:t> will be significantly </a:t>
            </a:r>
            <a:r>
              <a:rPr lang="en-US" b="1" dirty="0" smtClean="0"/>
              <a:t>changed</a:t>
            </a:r>
            <a:r>
              <a:rPr lang="en-US" dirty="0" smtClean="0"/>
              <a:t> or will be withdrawn.</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464</TotalTime>
  <Words>1008</Words>
  <Application>Microsoft Office PowerPoint</Application>
  <PresentationFormat>On-screen Show (4:3)</PresentationFormat>
  <Paragraphs>156</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Revise lecture 20</vt:lpstr>
      <vt:lpstr>Slide 2</vt:lpstr>
      <vt:lpstr>Events after the reporting period date  IAS 10</vt:lpstr>
      <vt:lpstr>Events after the reporting period date  IAS 10</vt:lpstr>
      <vt:lpstr>Events after the reporting period date  IAS 10</vt:lpstr>
      <vt:lpstr>Adjusting events</vt:lpstr>
      <vt:lpstr>Adjusting events</vt:lpstr>
      <vt:lpstr>Adjusting events</vt:lpstr>
      <vt:lpstr>Adjusting events</vt:lpstr>
      <vt:lpstr>Non-adjusting events</vt:lpstr>
      <vt:lpstr>Non-adjusting events</vt:lpstr>
      <vt:lpstr>Non-adjusting events</vt:lpstr>
      <vt:lpstr>Non-adjusting events</vt:lpstr>
      <vt:lpstr>Non-adjusting events</vt:lpstr>
      <vt:lpstr>Non-adjusting events</vt:lpstr>
      <vt:lpstr>Slide 16</vt:lpstr>
      <vt:lpstr>Draw</vt:lpstr>
      <vt:lpstr>Reporting financial performance</vt:lpstr>
      <vt:lpstr>Exceptional items</vt:lpstr>
      <vt:lpstr>Exceptional items</vt:lpstr>
      <vt:lpstr>Exceptional items</vt:lpstr>
      <vt:lpstr>Exceptional items</vt:lpstr>
      <vt:lpstr>IFRS 5 Non-current assets held for sale and discontinued operations</vt:lpstr>
      <vt:lpstr>IFRS 5 Non-current assets held for sale and discontinued operations</vt:lpstr>
      <vt:lpstr>IFRS 5 Non-current assets held for sale and discontinued operations</vt:lpstr>
      <vt:lpstr>Classification as held for sale</vt:lpstr>
      <vt:lpstr>Classification as held for sale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15</dc:title>
  <dc:creator>CCCF10</dc:creator>
  <cp:lastModifiedBy>NTS</cp:lastModifiedBy>
  <cp:revision>57</cp:revision>
  <dcterms:created xsi:type="dcterms:W3CDTF">2013-07-10T02:52:46Z</dcterms:created>
  <dcterms:modified xsi:type="dcterms:W3CDTF">2013-07-13T06:44:05Z</dcterms:modified>
</cp:coreProperties>
</file>