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97" r:id="rId3"/>
    <p:sldId id="298" r:id="rId4"/>
    <p:sldId id="299" r:id="rId5"/>
    <p:sldId id="300"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319" r:id="rId23"/>
    <p:sldId id="320" r:id="rId24"/>
    <p:sldId id="321" r:id="rId25"/>
    <p:sldId id="32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93072A-F4E3-4BCD-9DD0-61F9F76CBE16}" type="datetimeFigureOut">
              <a:rPr lang="en-US" smtClean="0"/>
              <a:pPr/>
              <a:t>7/12/2013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85BBA0-886B-4DDF-9C30-14B24A1232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93EEAC-E7D2-47B8-AA90-EA6CC7F3C147}" type="datetime1">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B30CA-0782-4DFF-8664-D20E7DC3DDD3}" type="datetime1">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640C2B-EF20-40C6-8E19-275A8DC34EAB}" type="datetime1">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14D6C9-D8F8-4188-9DCE-7B876D3E70BF}" type="datetime1">
              <a:rPr lang="en-US" smtClean="0"/>
              <a:pPr/>
              <a:t>7/12/2013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D2A4A7-A8BC-4D4D-8E7B-8874E3334D3D}" type="datetime1">
              <a:rPr lang="en-US" smtClean="0"/>
              <a:pPr/>
              <a:t>7/12/2013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B83006-37C2-40C7-8966-A59FE59E900C}" type="datetime1">
              <a:rPr lang="en-US" smtClean="0"/>
              <a:pPr/>
              <a:t>7/12/2013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9B46FB-D525-4CE5-8822-32416832507A}" type="datetime1">
              <a:rPr lang="en-US" smtClean="0"/>
              <a:pPr/>
              <a:t>7/12/2013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CBAD-54A3-47B2-8140-FFA5859E9D8C}" type="datetime1">
              <a:rPr lang="en-US" smtClean="0"/>
              <a:pPr/>
              <a:t>7/12/2013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20A126-9112-4821-97BD-293A79C8481A}" type="datetime1">
              <a:rPr lang="en-US" smtClean="0"/>
              <a:pPr/>
              <a:t>7/12/2013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5A61AD-690F-43D9-A53E-23C0AB90DABA}" type="datetime1">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9864DB-FB8A-40B5-AA99-4F637E60BF59}" type="datetime1">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F8816-2959-4430-B6C9-5BB0E2226C03}" type="datetime1">
              <a:rPr lang="en-US" smtClean="0"/>
              <a:pPr/>
              <a:t>7/12/2013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D2669-CBA4-492F-A62B-F882D84A92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19</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Contingent liabilities and contingent assets</a:t>
            </a:r>
            <a:endParaRPr lang="en-US" sz="5400"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Contingent liabilities</a:t>
            </a:r>
            <a:endParaRPr lang="en-US" dirty="0"/>
          </a:p>
        </p:txBody>
      </p:sp>
      <p:sp>
        <p:nvSpPr>
          <p:cNvPr id="3" name="Content Placeholder 2"/>
          <p:cNvSpPr>
            <a:spLocks noGrp="1"/>
          </p:cNvSpPr>
          <p:nvPr>
            <p:ph idx="1"/>
          </p:nvPr>
        </p:nvSpPr>
        <p:spPr/>
        <p:txBody>
          <a:bodyPr>
            <a:normAutofit lnSpcReduction="10000"/>
          </a:bodyPr>
          <a:lstStyle/>
          <a:p>
            <a:pPr>
              <a:buNone/>
            </a:pPr>
            <a:endParaRPr lang="en-US" dirty="0" smtClean="0"/>
          </a:p>
          <a:p>
            <a:pPr>
              <a:buNone/>
            </a:pPr>
            <a:r>
              <a:rPr lang="en-US" dirty="0" smtClean="0"/>
              <a:t>    </a:t>
            </a:r>
            <a:r>
              <a:rPr lang="en-US" b="1" u="sng" dirty="0" smtClean="0"/>
              <a:t>A contingent liability is:</a:t>
            </a:r>
          </a:p>
          <a:p>
            <a:pPr>
              <a:buNone/>
            </a:pPr>
            <a:endParaRPr lang="en-US" b="1" u="sng" dirty="0" smtClean="0"/>
          </a:p>
          <a:p>
            <a:pPr>
              <a:buNone/>
            </a:pPr>
            <a:r>
              <a:rPr lang="en-US" b="1" dirty="0" smtClean="0"/>
              <a:t>1. </a:t>
            </a:r>
            <a:r>
              <a:rPr lang="en-US" dirty="0" smtClean="0"/>
              <a:t>A </a:t>
            </a:r>
            <a:r>
              <a:rPr lang="en-US" b="1" dirty="0" smtClean="0"/>
              <a:t>possible obligation </a:t>
            </a:r>
            <a:r>
              <a:rPr lang="en-US" dirty="0" smtClean="0"/>
              <a:t>that arises from </a:t>
            </a:r>
            <a:r>
              <a:rPr lang="en-US" b="1" dirty="0" smtClean="0"/>
              <a:t>past events</a:t>
            </a:r>
            <a:r>
              <a:rPr lang="en-US" dirty="0" smtClean="0"/>
              <a:t> and whose existence will be confirmed only by the occurrence or non-occurrence of one or more </a:t>
            </a:r>
            <a:r>
              <a:rPr lang="en-US" b="1" dirty="0" smtClean="0"/>
              <a:t>uncertain future events </a:t>
            </a:r>
            <a:r>
              <a:rPr lang="en-US" dirty="0" smtClean="0"/>
              <a:t>not wholly within the </a:t>
            </a:r>
            <a:r>
              <a:rPr lang="en-US" b="1" dirty="0" smtClean="0"/>
              <a:t>control of the enterprise  </a:t>
            </a:r>
            <a:r>
              <a:rPr lang="en-US" dirty="0" smtClean="0"/>
              <a:t>OR</a:t>
            </a:r>
          </a:p>
          <a:p>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Contingent liabilities</a:t>
            </a:r>
            <a:endParaRPr lang="en-US" dirty="0"/>
          </a:p>
        </p:txBody>
      </p:sp>
      <p:sp>
        <p:nvSpPr>
          <p:cNvPr id="3" name="Content Placeholder 2"/>
          <p:cNvSpPr>
            <a:spLocks noGrp="1"/>
          </p:cNvSpPr>
          <p:nvPr>
            <p:ph idx="1"/>
          </p:nvPr>
        </p:nvSpPr>
        <p:spPr/>
        <p:txBody>
          <a:bodyPr/>
          <a:lstStyle/>
          <a:p>
            <a:pPr>
              <a:buNone/>
            </a:pPr>
            <a:r>
              <a:rPr lang="en-US" b="1" dirty="0" smtClean="0"/>
              <a:t>2</a:t>
            </a:r>
            <a:r>
              <a:rPr lang="en-US" dirty="0" smtClean="0"/>
              <a:t>. A present obligation that arises from past events but is not </a:t>
            </a:r>
            <a:r>
              <a:rPr lang="en-US" dirty="0" err="1" smtClean="0"/>
              <a:t>recognised</a:t>
            </a:r>
            <a:r>
              <a:rPr lang="en-US" dirty="0" smtClean="0"/>
              <a:t> because:</a:t>
            </a:r>
          </a:p>
          <a:p>
            <a:r>
              <a:rPr lang="en-US" dirty="0" smtClean="0"/>
              <a:t>It is not probable that an outflow of resources embodying economic benefits will be required to settle the obligation;  or</a:t>
            </a:r>
          </a:p>
          <a:p>
            <a:r>
              <a:rPr lang="en-US" dirty="0" smtClean="0"/>
              <a:t>The amount of the obligation cannot be measured with sufficient reliability.</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Contingent assets</a:t>
            </a:r>
            <a:endParaRPr lang="en-US" dirty="0"/>
          </a:p>
        </p:txBody>
      </p:sp>
      <p:sp>
        <p:nvSpPr>
          <p:cNvPr id="3" name="Content Placeholder 2"/>
          <p:cNvSpPr>
            <a:spLocks noGrp="1"/>
          </p:cNvSpPr>
          <p:nvPr>
            <p:ph idx="1"/>
          </p:nvPr>
        </p:nvSpPr>
        <p:spPr/>
        <p:txBody>
          <a:bodyPr>
            <a:normAutofit lnSpcReduction="10000"/>
          </a:bodyPr>
          <a:lstStyle/>
          <a:p>
            <a:pPr>
              <a:buNone/>
            </a:pPr>
            <a:endParaRPr lang="en-US" dirty="0" smtClean="0"/>
          </a:p>
          <a:p>
            <a:pPr>
              <a:buNone/>
            </a:pPr>
            <a:r>
              <a:rPr lang="en-US" dirty="0" smtClean="0"/>
              <a:t>    </a:t>
            </a:r>
            <a:r>
              <a:rPr lang="en-US" b="1" u="sng" dirty="0" smtClean="0"/>
              <a:t>A contingent assets is:</a:t>
            </a:r>
          </a:p>
          <a:p>
            <a:pPr>
              <a:buNone/>
            </a:pPr>
            <a:endParaRPr lang="en-US" b="1" u="sng" dirty="0" smtClean="0"/>
          </a:p>
          <a:p>
            <a:r>
              <a:rPr lang="en-US" dirty="0" smtClean="0"/>
              <a:t>A contingent assets is a possible asset that arises </a:t>
            </a:r>
            <a:r>
              <a:rPr lang="en-US" b="1" dirty="0" smtClean="0"/>
              <a:t>from past events </a:t>
            </a:r>
            <a:r>
              <a:rPr lang="en-US" dirty="0" smtClean="0"/>
              <a:t>and whose existence will be confirmed only by the occurrence or non-occurrence of one or more </a:t>
            </a:r>
            <a:r>
              <a:rPr lang="en-US" b="1" dirty="0" smtClean="0"/>
              <a:t>uncertain future events </a:t>
            </a:r>
            <a:r>
              <a:rPr lang="en-US" dirty="0" smtClean="0"/>
              <a:t>not wholly within the control of the enterprise.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contingent liabilities</a:t>
            </a:r>
            <a:endParaRPr lang="en-US" dirty="0"/>
          </a:p>
        </p:txBody>
      </p:sp>
      <p:sp>
        <p:nvSpPr>
          <p:cNvPr id="3" name="Content Placeholder 2"/>
          <p:cNvSpPr>
            <a:spLocks noGrp="1"/>
          </p:cNvSpPr>
          <p:nvPr>
            <p:ph idx="1"/>
          </p:nvPr>
        </p:nvSpPr>
        <p:spPr/>
        <p:txBody>
          <a:bodyPr/>
          <a:lstStyle/>
          <a:p>
            <a:pPr>
              <a:buNone/>
            </a:pPr>
            <a:r>
              <a:rPr lang="en-US" b="1" u="sng" dirty="0" smtClean="0"/>
              <a:t>Contingent liabilities:</a:t>
            </a:r>
          </a:p>
          <a:p>
            <a:endParaRPr lang="en-US" dirty="0" smtClean="0"/>
          </a:p>
          <a:p>
            <a:r>
              <a:rPr lang="en-US" dirty="0" smtClean="0"/>
              <a:t>Should not be </a:t>
            </a:r>
            <a:r>
              <a:rPr lang="en-US" b="1" dirty="0" err="1" smtClean="0"/>
              <a:t>recognised</a:t>
            </a:r>
            <a:r>
              <a:rPr lang="en-US" dirty="0" smtClean="0"/>
              <a:t> in the statement of financial position itself.</a:t>
            </a:r>
          </a:p>
          <a:p>
            <a:pPr>
              <a:buNone/>
            </a:pPr>
            <a:endParaRPr lang="en-US" dirty="0" smtClean="0"/>
          </a:p>
          <a:p>
            <a:r>
              <a:rPr lang="en-US" dirty="0" smtClean="0"/>
              <a:t>Should be disclosed in a </a:t>
            </a:r>
            <a:r>
              <a:rPr lang="en-US" b="1" dirty="0" smtClean="0"/>
              <a:t>note</a:t>
            </a:r>
            <a:r>
              <a:rPr lang="en-US" dirty="0" smtClean="0"/>
              <a:t> unless the possibility of a transfer of economic benefits is remote.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contingent assets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Contingent assets:</a:t>
            </a:r>
          </a:p>
          <a:p>
            <a:endParaRPr lang="en-US" dirty="0" smtClean="0"/>
          </a:p>
          <a:p>
            <a:r>
              <a:rPr lang="en-US" dirty="0" smtClean="0"/>
              <a:t>Should not generally be </a:t>
            </a:r>
            <a:r>
              <a:rPr lang="en-US" dirty="0" err="1" smtClean="0"/>
              <a:t>recognised</a:t>
            </a:r>
            <a:r>
              <a:rPr lang="en-US" dirty="0" smtClean="0"/>
              <a:t>, but if the possibility of inflows of economic </a:t>
            </a:r>
            <a:r>
              <a:rPr lang="en-US" b="1" dirty="0" smtClean="0"/>
              <a:t>benefits is probable</a:t>
            </a:r>
            <a:r>
              <a:rPr lang="en-US" dirty="0" smtClean="0"/>
              <a:t>, they should be disclosed.</a:t>
            </a:r>
          </a:p>
          <a:p>
            <a:endParaRPr lang="en-US" dirty="0" smtClean="0"/>
          </a:p>
          <a:p>
            <a:r>
              <a:rPr lang="en-US" dirty="0" smtClean="0"/>
              <a:t>If a gain is </a:t>
            </a:r>
            <a:r>
              <a:rPr lang="en-US" b="1" dirty="0" smtClean="0"/>
              <a:t>virtually certain, </a:t>
            </a:r>
            <a:r>
              <a:rPr lang="en-US" dirty="0" smtClean="0"/>
              <a:t>it falls within the definition of an asset and should be </a:t>
            </a:r>
            <a:r>
              <a:rPr lang="en-US" dirty="0" err="1" smtClean="0"/>
              <a:t>recognised</a:t>
            </a:r>
            <a:r>
              <a:rPr lang="en-US" dirty="0" smtClean="0"/>
              <a:t> as such, not as a contingent assets.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Accounting for contingent liabilities and assets</a:t>
            </a:r>
            <a:endParaRPr lang="en-US" dirty="0"/>
          </a:p>
        </p:txBody>
      </p:sp>
      <p:sp>
        <p:nvSpPr>
          <p:cNvPr id="3" name="Content Placeholder 2"/>
          <p:cNvSpPr>
            <a:spLocks noGrp="1"/>
          </p:cNvSpPr>
          <p:nvPr>
            <p:ph idx="1"/>
          </p:nvPr>
        </p:nvSpPr>
        <p:spPr/>
        <p:txBody>
          <a:bodyPr/>
          <a:lstStyle/>
          <a:p>
            <a:pPr>
              <a:buNone/>
            </a:pPr>
            <a:endParaRPr lang="en-US" dirty="0" smtClean="0"/>
          </a:p>
          <a:p>
            <a:endParaRPr lang="en-US" dirty="0" smtClean="0"/>
          </a:p>
          <a:p>
            <a:r>
              <a:rPr lang="en-US" dirty="0" smtClean="0"/>
              <a:t>The requirements of </a:t>
            </a:r>
            <a:r>
              <a:rPr lang="en-US" b="1" dirty="0" smtClean="0"/>
              <a:t>IAS 37 </a:t>
            </a:r>
            <a:r>
              <a:rPr lang="en-US" dirty="0" smtClean="0"/>
              <a:t>as regards contingent liabilities and assets are </a:t>
            </a:r>
            <a:r>
              <a:rPr lang="en-US" dirty="0" err="1" smtClean="0"/>
              <a:t>summarised</a:t>
            </a:r>
            <a:r>
              <a:rPr lang="en-US" dirty="0" smtClean="0"/>
              <a:t> in the following table: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9</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2743200" y="2057400"/>
            <a:ext cx="3657600" cy="274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Accounting for contingent liabilities and assets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Note that the standard gives </a:t>
            </a:r>
            <a:r>
              <a:rPr lang="en-US" b="1" dirty="0" smtClean="0"/>
              <a:t>no guidance </a:t>
            </a:r>
            <a:r>
              <a:rPr lang="en-US" dirty="0" smtClean="0"/>
              <a:t>as the meaning of the terms in the left-hand column (probable, possible, remote). One possible interpretation is as follows:</a:t>
            </a:r>
          </a:p>
          <a:p>
            <a:endParaRPr lang="en-US" dirty="0" smtClean="0"/>
          </a:p>
          <a:p>
            <a:r>
              <a:rPr lang="en-US" dirty="0" smtClean="0"/>
              <a:t>Virtually certain  &gt; 95%</a:t>
            </a:r>
          </a:p>
          <a:p>
            <a:endParaRPr lang="en-US" dirty="0" smtClean="0"/>
          </a:p>
          <a:p>
            <a:r>
              <a:rPr lang="en-US" dirty="0" smtClean="0"/>
              <a:t>Probable 51% - 95%</a:t>
            </a:r>
          </a:p>
          <a:p>
            <a:pPr>
              <a:buNone/>
            </a:pPr>
            <a:endParaRPr lang="en-US" dirty="0" smtClean="0"/>
          </a:p>
          <a:p>
            <a:r>
              <a:rPr lang="en-US" dirty="0" smtClean="0"/>
              <a:t>Possible 5% - 50%</a:t>
            </a:r>
          </a:p>
          <a:p>
            <a:endParaRPr lang="en-US" dirty="0" smtClean="0"/>
          </a:p>
          <a:p>
            <a:r>
              <a:rPr lang="en-US" dirty="0" smtClean="0"/>
              <a:t>Remote  &lt; 5%</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5400" b="1" dirty="0" smtClean="0"/>
              <a:t>Events after the reporting period date IAS 10</a:t>
            </a:r>
            <a:endParaRPr lang="en-US" sz="5400"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Events after the reporting period date  IAS 10</a:t>
            </a:r>
            <a:endParaRPr lang="en-US" dirty="0"/>
          </a:p>
        </p:txBody>
      </p:sp>
      <p:sp>
        <p:nvSpPr>
          <p:cNvPr id="3" name="Content Placeholder 2"/>
          <p:cNvSpPr>
            <a:spLocks noGrp="1"/>
          </p:cNvSpPr>
          <p:nvPr>
            <p:ph idx="1"/>
          </p:nvPr>
        </p:nvSpPr>
        <p:spPr/>
        <p:txBody>
          <a:bodyPr/>
          <a:lstStyle/>
          <a:p>
            <a:endParaRPr lang="en-US" dirty="0" smtClean="0"/>
          </a:p>
          <a:p>
            <a:r>
              <a:rPr lang="en-US" b="1" dirty="0" smtClean="0"/>
              <a:t>Events after the reporting period </a:t>
            </a:r>
            <a:r>
              <a:rPr lang="en-US" dirty="0" smtClean="0"/>
              <a:t>are those events, both </a:t>
            </a:r>
            <a:r>
              <a:rPr lang="en-US" dirty="0" err="1" smtClean="0"/>
              <a:t>favourable</a:t>
            </a:r>
            <a:r>
              <a:rPr lang="en-US" dirty="0" smtClean="0"/>
              <a:t> and </a:t>
            </a:r>
            <a:r>
              <a:rPr lang="en-US" dirty="0" err="1" smtClean="0"/>
              <a:t>unfavourable</a:t>
            </a:r>
            <a:r>
              <a:rPr lang="en-US" dirty="0" smtClean="0"/>
              <a:t>, which occur between the reporting date and the date on which the financial statements are approved for issue by the board of directors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Events after the reporting period date  IAS 10</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What are adjusting events and non-adjusting events?</a:t>
            </a:r>
            <a:endParaRPr lang="en-US" sz="4400"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Events after the reporting period date  IAS 10</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Adjusting events</a:t>
            </a:r>
          </a:p>
          <a:p>
            <a:endParaRPr lang="en-US" dirty="0" smtClean="0"/>
          </a:p>
          <a:p>
            <a:r>
              <a:rPr lang="en-US" dirty="0" smtClean="0"/>
              <a:t>Adjusting events are events </a:t>
            </a:r>
            <a:r>
              <a:rPr lang="en-US" b="1" dirty="0" smtClean="0"/>
              <a:t>after</a:t>
            </a:r>
            <a:r>
              <a:rPr lang="en-US" dirty="0" smtClean="0"/>
              <a:t> the reporting date which provide additional evidence of conditions </a:t>
            </a:r>
            <a:r>
              <a:rPr lang="en-US" b="1" dirty="0" smtClean="0"/>
              <a:t>existing at the reporting date.</a:t>
            </a:r>
            <a:endParaRPr lang="en-US"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Adjusting events</a:t>
            </a:r>
            <a:endParaRPr lang="en-US" dirty="0"/>
          </a:p>
        </p:txBody>
      </p:sp>
      <p:sp>
        <p:nvSpPr>
          <p:cNvPr id="3" name="Content Placeholder 2"/>
          <p:cNvSpPr>
            <a:spLocks noGrp="1"/>
          </p:cNvSpPr>
          <p:nvPr>
            <p:ph idx="1"/>
          </p:nvPr>
        </p:nvSpPr>
        <p:spPr/>
        <p:txBody>
          <a:bodyPr>
            <a:normAutofit lnSpcReduction="10000"/>
          </a:bodyPr>
          <a:lstStyle/>
          <a:p>
            <a:r>
              <a:rPr lang="en-US" dirty="0" smtClean="0"/>
              <a:t>These events provide </a:t>
            </a:r>
            <a:r>
              <a:rPr lang="en-US" b="1" dirty="0" smtClean="0"/>
              <a:t>additional evidence </a:t>
            </a:r>
            <a:r>
              <a:rPr lang="en-US" dirty="0" smtClean="0"/>
              <a:t>of conditions existing at the reporting date. For example, irrecoverable debts arising one or two months after the reporting date may help to quantify the allowance for receivables as at  the reporting date. </a:t>
            </a:r>
          </a:p>
          <a:p>
            <a:r>
              <a:rPr lang="en-US" dirty="0" smtClean="0"/>
              <a:t>Adjusting events may, therefore, affect the amount at which items are stated in the reporting.</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Adjusting events</a:t>
            </a:r>
            <a:endParaRPr lang="en-US" dirty="0"/>
          </a:p>
        </p:txBody>
      </p:sp>
      <p:sp>
        <p:nvSpPr>
          <p:cNvPr id="3" name="Content Placeholder 2"/>
          <p:cNvSpPr>
            <a:spLocks noGrp="1"/>
          </p:cNvSpPr>
          <p:nvPr>
            <p:ph idx="1"/>
          </p:nvPr>
        </p:nvSpPr>
        <p:spPr/>
        <p:txBody>
          <a:bodyPr/>
          <a:lstStyle/>
          <a:p>
            <a:pPr>
              <a:buNone/>
            </a:pPr>
            <a:r>
              <a:rPr lang="en-US" b="1" u="sng" dirty="0" smtClean="0"/>
              <a:t>Examples of adjusting events</a:t>
            </a:r>
          </a:p>
          <a:p>
            <a:pPr>
              <a:buNone/>
            </a:pPr>
            <a:r>
              <a:rPr lang="en-US" dirty="0" smtClean="0"/>
              <a:t>The settlement after the reporting date of a court case which confirms a year end obligation.</a:t>
            </a:r>
          </a:p>
          <a:p>
            <a:pPr>
              <a:buNone/>
            </a:pPr>
            <a:endParaRPr lang="en-US" dirty="0" smtClean="0"/>
          </a:p>
          <a:p>
            <a:pPr>
              <a:buNone/>
            </a:pPr>
            <a:r>
              <a:rPr lang="en-US" dirty="0" smtClean="0"/>
              <a:t>The receipt of information after the reporting date that indicates that as asset was impaired at the reporting date.</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Adjusting events</a:t>
            </a:r>
            <a:endParaRPr lang="en-US" dirty="0"/>
          </a:p>
        </p:txBody>
      </p:sp>
      <p:sp>
        <p:nvSpPr>
          <p:cNvPr id="3" name="Content Placeholder 2"/>
          <p:cNvSpPr>
            <a:spLocks noGrp="1"/>
          </p:cNvSpPr>
          <p:nvPr>
            <p:ph idx="1"/>
          </p:nvPr>
        </p:nvSpPr>
        <p:spPr/>
        <p:txBody>
          <a:bodyPr/>
          <a:lstStyle/>
          <a:p>
            <a:r>
              <a:rPr lang="en-US" b="1" u="sng" dirty="0" smtClean="0"/>
              <a:t>Examples of adjusting events</a:t>
            </a:r>
          </a:p>
          <a:p>
            <a:pPr>
              <a:buNone/>
            </a:pPr>
            <a:endParaRPr lang="en-US" dirty="0" smtClean="0"/>
          </a:p>
          <a:p>
            <a:r>
              <a:rPr lang="en-US" dirty="0" smtClean="0"/>
              <a:t>The bankruptcy of a customer after the reporting date that confirms  that a year-end debt is irrecoverable.</a:t>
            </a:r>
          </a:p>
          <a:p>
            <a:endParaRPr lang="en-US" dirty="0" smtClean="0"/>
          </a:p>
          <a:p>
            <a:r>
              <a:rPr lang="en-US" dirty="0" smtClean="0"/>
              <a:t>The sale of inventories after the reporting period at a price lower than cost.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Adjusting events</a:t>
            </a:r>
            <a:endParaRPr lang="en-US" dirty="0"/>
          </a:p>
        </p:txBody>
      </p:sp>
      <p:sp>
        <p:nvSpPr>
          <p:cNvPr id="3" name="Content Placeholder 2"/>
          <p:cNvSpPr>
            <a:spLocks noGrp="1"/>
          </p:cNvSpPr>
          <p:nvPr>
            <p:ph idx="1"/>
          </p:nvPr>
        </p:nvSpPr>
        <p:spPr/>
        <p:txBody>
          <a:bodyPr/>
          <a:lstStyle/>
          <a:p>
            <a:r>
              <a:rPr lang="en-US" b="1" u="sng" dirty="0" smtClean="0"/>
              <a:t>Examples of adjusting events</a:t>
            </a:r>
          </a:p>
          <a:p>
            <a:pPr>
              <a:buNone/>
            </a:pPr>
            <a:endParaRPr lang="en-US" dirty="0" smtClean="0"/>
          </a:p>
          <a:p>
            <a:r>
              <a:rPr lang="en-US" dirty="0" smtClean="0"/>
              <a:t>The determination after the reporting date of the cost of assets purchased or proceeds from assets sold before the reporting date.</a:t>
            </a:r>
          </a:p>
          <a:p>
            <a:endParaRPr lang="en-US" dirty="0" smtClean="0"/>
          </a:p>
          <a:p>
            <a:r>
              <a:rPr lang="en-US" dirty="0" smtClean="0"/>
              <a:t>The discovery of fraud or errors showing that the financial statements are incorrect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lstStyle/>
          <a:p>
            <a:pPr>
              <a:buNone/>
            </a:pPr>
            <a:r>
              <a:rPr lang="en-US" dirty="0" smtClean="0"/>
              <a:t>    </a:t>
            </a:r>
          </a:p>
          <a:p>
            <a:r>
              <a:rPr lang="en-US" dirty="0" smtClean="0"/>
              <a:t>These are events arising after the reporting date but which do not concern conditions existing at the reporting date. Such events will not, therefore, have any effect on items in the reporting or income statement.</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lstStyle/>
          <a:p>
            <a:endParaRPr lang="en-US" dirty="0" smtClean="0"/>
          </a:p>
          <a:p>
            <a:r>
              <a:rPr lang="en-US" dirty="0" smtClean="0"/>
              <a:t>However, in order to prevent the financial statements from presenting a misleading position, some form of additional disclosure is required if the events are material, by way of a note to the financial statements giving details of the event.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Examples of non-adjusting events:</a:t>
            </a:r>
          </a:p>
          <a:p>
            <a:pPr>
              <a:buNone/>
            </a:pPr>
            <a:endParaRPr lang="en-US" dirty="0" smtClean="0"/>
          </a:p>
          <a:p>
            <a:pPr marL="514350" indent="-514350">
              <a:buFont typeface="+mj-lt"/>
              <a:buAutoNum type="arabicPeriod"/>
            </a:pPr>
            <a:r>
              <a:rPr lang="en-US" dirty="0" smtClean="0"/>
              <a:t>Announcing a plan to discontinue an operation.</a:t>
            </a:r>
          </a:p>
          <a:p>
            <a:pPr marL="514350" indent="-514350">
              <a:buFont typeface="+mj-lt"/>
              <a:buAutoNum type="arabicPeriod"/>
            </a:pPr>
            <a:endParaRPr lang="en-US" dirty="0" smtClean="0"/>
          </a:p>
          <a:p>
            <a:pPr marL="514350" indent="-514350">
              <a:buFont typeface="+mj-lt"/>
              <a:buAutoNum type="arabicPeriod"/>
            </a:pPr>
            <a:r>
              <a:rPr lang="en-US" dirty="0" smtClean="0"/>
              <a:t>Major purchases of assets.</a:t>
            </a:r>
          </a:p>
          <a:p>
            <a:pPr marL="514350" indent="-514350">
              <a:buFont typeface="+mj-lt"/>
              <a:buAutoNum type="arabicPeriod"/>
            </a:pPr>
            <a:endParaRPr lang="en-US" dirty="0" smtClean="0"/>
          </a:p>
          <a:p>
            <a:pPr marL="514350" indent="-514350">
              <a:buFont typeface="+mj-lt"/>
              <a:buAutoNum type="arabicPeriod"/>
            </a:pPr>
            <a:r>
              <a:rPr lang="en-US" dirty="0" smtClean="0"/>
              <a:t>The destruction of assets after the reporting date by fire or flood</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lstStyle/>
          <a:p>
            <a:pPr>
              <a:buNone/>
            </a:pPr>
            <a:r>
              <a:rPr lang="en-US" b="1" u="sng" dirty="0" smtClean="0"/>
              <a:t>Examples of non-adjusting events:</a:t>
            </a:r>
          </a:p>
          <a:p>
            <a:pPr>
              <a:buNone/>
            </a:pPr>
            <a:endParaRPr lang="en-US" dirty="0" smtClean="0"/>
          </a:p>
          <a:p>
            <a:pPr>
              <a:buNone/>
            </a:pPr>
            <a:r>
              <a:rPr lang="en-US" dirty="0" smtClean="0"/>
              <a:t>4. Entering into significant commitments or contingent liabilities</a:t>
            </a:r>
          </a:p>
          <a:p>
            <a:pPr>
              <a:buNone/>
            </a:pPr>
            <a:endParaRPr lang="en-US" dirty="0" smtClean="0"/>
          </a:p>
          <a:p>
            <a:pPr>
              <a:buNone/>
            </a:pPr>
            <a:r>
              <a:rPr lang="en-US" dirty="0" smtClean="0"/>
              <a:t>5. Commencing a court case arising out of events after the reporting date.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u="sng" dirty="0" smtClean="0"/>
              <a:t>Proposed dividends:</a:t>
            </a:r>
          </a:p>
          <a:p>
            <a:endParaRPr lang="en-US" dirty="0" smtClean="0"/>
          </a:p>
          <a:p>
            <a:r>
              <a:rPr lang="en-US" dirty="0" smtClean="0"/>
              <a:t>It is not acceptable to include dividends declared after the reporting date as liabilities at the year end.</a:t>
            </a:r>
          </a:p>
          <a:p>
            <a:endParaRPr lang="en-US" dirty="0" smtClean="0"/>
          </a:p>
          <a:p>
            <a:r>
              <a:rPr lang="en-US" dirty="0" smtClean="0"/>
              <a:t>If dividends are declared before the year end, they must be shown in the statement of changes in equity and accrued for in the reporting period update.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err="1" smtClean="0"/>
              <a:t>Dislosure</a:t>
            </a:r>
            <a:r>
              <a:rPr lang="en-US" b="1" u="sng" dirty="0" smtClean="0"/>
              <a:t>:</a:t>
            </a:r>
          </a:p>
          <a:p>
            <a:endParaRPr lang="en-US" dirty="0" smtClean="0"/>
          </a:p>
          <a:p>
            <a:pPr>
              <a:buNone/>
            </a:pPr>
            <a:r>
              <a:rPr lang="en-US" dirty="0" smtClean="0"/>
              <a:t>    Where there are material non-adjusting events, a note to the financial statements should explain:</a:t>
            </a:r>
          </a:p>
          <a:p>
            <a:endParaRPr lang="en-US" dirty="0" smtClean="0"/>
          </a:p>
          <a:p>
            <a:pPr marL="514350" indent="-514350">
              <a:buFont typeface="+mj-lt"/>
              <a:buAutoNum type="arabicPeriod"/>
            </a:pPr>
            <a:r>
              <a:rPr lang="en-US" dirty="0" smtClean="0"/>
              <a:t>The nature of the event</a:t>
            </a:r>
          </a:p>
          <a:p>
            <a:pPr marL="514350" indent="-514350">
              <a:buFont typeface="+mj-lt"/>
              <a:buAutoNum type="arabicPeriod"/>
            </a:pPr>
            <a:r>
              <a:rPr lang="en-US" dirty="0" smtClean="0"/>
              <a:t>An estimate of the financial effect or a statement that such an estimate cannot be made.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u="sng" dirty="0" smtClean="0"/>
              <a:t>Disclosure:</a:t>
            </a:r>
          </a:p>
          <a:p>
            <a:pPr>
              <a:buNone/>
            </a:pPr>
            <a:endParaRPr lang="en-US" dirty="0" smtClean="0"/>
          </a:p>
          <a:p>
            <a:r>
              <a:rPr lang="en-US" dirty="0" smtClean="0"/>
              <a:t>The date on which the financial statements were </a:t>
            </a:r>
            <a:r>
              <a:rPr lang="en-US" dirty="0" err="1" smtClean="0"/>
              <a:t>authorised</a:t>
            </a:r>
            <a:r>
              <a:rPr lang="en-US" dirty="0" smtClean="0"/>
              <a:t> for issue, and who gave the </a:t>
            </a:r>
            <a:r>
              <a:rPr lang="en-US" dirty="0" err="1" smtClean="0"/>
              <a:t>authorisation</a:t>
            </a:r>
            <a:r>
              <a:rPr lang="en-US" dirty="0" smtClean="0"/>
              <a:t>, should be disclosed in the financial statements.</a:t>
            </a:r>
          </a:p>
          <a:p>
            <a:endParaRPr lang="en-US" dirty="0" smtClean="0"/>
          </a:p>
          <a:p>
            <a:r>
              <a:rPr lang="en-US" dirty="0" smtClean="0"/>
              <a:t>If the owners or others have the power to amend the financial statements after issue, that fact should be disclosed.</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TotalTime>
  <Words>939</Words>
  <Application>Microsoft Office PowerPoint</Application>
  <PresentationFormat>On-screen Show (4:3)</PresentationFormat>
  <Paragraphs>143</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Revise lecture 19</vt:lpstr>
      <vt:lpstr>Slide 2</vt:lpstr>
      <vt:lpstr>Contingent liabilities</vt:lpstr>
      <vt:lpstr>Contingent liabilities</vt:lpstr>
      <vt:lpstr>Contingent assets</vt:lpstr>
      <vt:lpstr>Accounting for contingent liabilities</vt:lpstr>
      <vt:lpstr>Accounting for contingent assets</vt:lpstr>
      <vt:lpstr>Accounting for contingent liabilities and assets</vt:lpstr>
      <vt:lpstr>Table</vt:lpstr>
      <vt:lpstr>Accounting for contingent liabilities and assets</vt:lpstr>
      <vt:lpstr>Slide 11</vt:lpstr>
      <vt:lpstr>Events after the reporting period date  IAS 10</vt:lpstr>
      <vt:lpstr>Events after the reporting period date  IAS 10</vt:lpstr>
      <vt:lpstr>Events after the reporting period date  IAS 10</vt:lpstr>
      <vt:lpstr>Adjusting events</vt:lpstr>
      <vt:lpstr>Adjusting events</vt:lpstr>
      <vt:lpstr>Adjusting events</vt:lpstr>
      <vt:lpstr>Adjusting events</vt:lpstr>
      <vt:lpstr>Non-adjusting events</vt:lpstr>
      <vt:lpstr>Non-adjusting events</vt:lpstr>
      <vt:lpstr>Non-adjusting events</vt:lpstr>
      <vt:lpstr>Non-adjusting events</vt:lpstr>
      <vt:lpstr>Non-adjusting events</vt:lpstr>
      <vt:lpstr>Non-adjusting events</vt:lpstr>
      <vt:lpstr>Non-adjusting events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15</dc:title>
  <dc:creator>CCCF10</dc:creator>
  <cp:lastModifiedBy>NTS</cp:lastModifiedBy>
  <cp:revision>52</cp:revision>
  <dcterms:created xsi:type="dcterms:W3CDTF">2013-07-10T02:52:46Z</dcterms:created>
  <dcterms:modified xsi:type="dcterms:W3CDTF">2013-07-12T07:31:43Z</dcterms:modified>
</cp:coreProperties>
</file>