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80" r:id="rId3"/>
    <p:sldId id="281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099676-FD38-4739-B272-396A67A962A0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D5D540-71A7-4303-88AD-54DC5C92B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5D540-71A7-4303-88AD-54DC5C92BC1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D5D540-71A7-4303-88AD-54DC5C92BC1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6E999-0425-4C0F-B0DF-2C6B8FEE5786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2F108-AAB2-42D5-AA26-D6E199339915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2F3B8-4AD9-4669-A74A-16FB56E68D09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2522D-03DB-49DB-B728-F7F134DC7FC9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7B930-9F8A-4D85-A1FF-1702224762E1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107DC-08E5-4639-9F86-A4FAF917C61D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A9130-8BF2-4DE7-B9A4-B5F20B306575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5D9E-8B7F-4994-A619-0F0C1DB8136B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92173-ECAA-484D-B75B-83243680EC49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2BD060-CBFA-44BF-9125-A9170F961FFF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874A2-D657-4BC5-B29D-3F42D229B956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E598E-E380-472C-A738-C81BB7BB9131}" type="datetime1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9A8C0-20B7-44B3-8879-A7A9133B4F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Framework of Financial Reporting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1. The regulatory system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2. A conceptual framework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5400" dirty="0" smtClean="0"/>
              <a:t>      The regulatory system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regulatory framework of accounting in </a:t>
            </a:r>
            <a:r>
              <a:rPr lang="en-US" b="1" dirty="0" smtClean="0"/>
              <a:t>each country </a:t>
            </a:r>
            <a:r>
              <a:rPr lang="en-US" dirty="0" smtClean="0"/>
              <a:t>which uses IFRS is </a:t>
            </a:r>
            <a:r>
              <a:rPr lang="en-US" b="1" dirty="0" smtClean="0"/>
              <a:t>affected by </a:t>
            </a:r>
            <a:r>
              <a:rPr lang="en-US" dirty="0" smtClean="0"/>
              <a:t>a number of legislative and quasi-legislative influences as well as IFRS</a:t>
            </a:r>
            <a:endParaRPr lang="en-US" dirty="0"/>
          </a:p>
          <a:p>
            <a:r>
              <a:rPr lang="en-US" dirty="0" smtClean="0"/>
              <a:t>National company law</a:t>
            </a:r>
          </a:p>
          <a:p>
            <a:r>
              <a:rPr lang="en-US" dirty="0" smtClean="0"/>
              <a:t>EU directives</a:t>
            </a:r>
          </a:p>
          <a:p>
            <a:r>
              <a:rPr lang="en-US" dirty="0" smtClean="0"/>
              <a:t>Security exchange rules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 regulatory framework is necessary?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    Regulation of accounting information is aimed at ensuring that users of financial statements receive a </a:t>
            </a:r>
            <a:r>
              <a:rPr lang="en-US" b="1" dirty="0" smtClean="0"/>
              <a:t>minimum amount </a:t>
            </a:r>
            <a:r>
              <a:rPr lang="en-US" dirty="0" smtClean="0"/>
              <a:t>of information that will enable them to make </a:t>
            </a:r>
            <a:r>
              <a:rPr lang="en-US" b="1" dirty="0" smtClean="0"/>
              <a:t>meaningful decisions</a:t>
            </a:r>
            <a:r>
              <a:rPr lang="en-US" dirty="0" smtClean="0"/>
              <a:t> regarding their interest in a </a:t>
            </a:r>
            <a:r>
              <a:rPr lang="en-US" b="1" dirty="0" smtClean="0"/>
              <a:t>reporting entity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 regulatory framework is necessary?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A regulatory framework is required to ensure that </a:t>
            </a:r>
            <a:r>
              <a:rPr lang="en-US" b="1" dirty="0" smtClean="0"/>
              <a:t>relevant and reliable </a:t>
            </a:r>
            <a:r>
              <a:rPr lang="en-US" dirty="0" smtClean="0"/>
              <a:t>financial reporting is achieved to meet the needs of </a:t>
            </a:r>
            <a:r>
              <a:rPr lang="en-US" b="1" dirty="0" smtClean="0"/>
              <a:t>shareholders</a:t>
            </a:r>
            <a:r>
              <a:rPr lang="en-US" dirty="0" smtClean="0"/>
              <a:t> and other </a:t>
            </a:r>
            <a:r>
              <a:rPr lang="en-US" b="1" dirty="0" smtClean="0"/>
              <a:t>users.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a regulatory framework is necessary?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Accounting standards on their own </a:t>
            </a:r>
            <a:r>
              <a:rPr lang="en-US" b="1" dirty="0" smtClean="0"/>
              <a:t>would not</a:t>
            </a:r>
            <a:r>
              <a:rPr lang="en-US" dirty="0" smtClean="0"/>
              <a:t> </a:t>
            </a:r>
            <a:r>
              <a:rPr lang="en-US" b="1" dirty="0" smtClean="0"/>
              <a:t>be a complete </a:t>
            </a:r>
            <a:r>
              <a:rPr lang="en-US" dirty="0" smtClean="0"/>
              <a:t>regulatory framework.</a:t>
            </a:r>
            <a:endParaRPr lang="en-US" dirty="0"/>
          </a:p>
          <a:p>
            <a:pPr>
              <a:buNone/>
            </a:pPr>
            <a:r>
              <a:rPr lang="en-US" dirty="0" smtClean="0"/>
              <a:t>    In order to fully regulate the preparation of financial statements and the obligations of companies and directors, legal and market regulations are also required.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1" u="sng" dirty="0" smtClean="0"/>
          </a:p>
          <a:p>
            <a:endParaRPr lang="en-US" b="1" u="sng" dirty="0"/>
          </a:p>
          <a:p>
            <a:r>
              <a:rPr lang="en-US" b="1" u="sng" dirty="0" smtClean="0"/>
              <a:t>Principles-based and Rules-based framework </a:t>
            </a:r>
            <a:endParaRPr lang="en-US" b="1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</a:t>
            </a:r>
            <a:r>
              <a:rPr lang="en-US" b="1" u="sng" dirty="0" smtClean="0"/>
              <a:t>Principles-based framework</a:t>
            </a:r>
          </a:p>
          <a:p>
            <a:endParaRPr lang="en-US" dirty="0"/>
          </a:p>
          <a:p>
            <a:r>
              <a:rPr lang="en-US" dirty="0" smtClean="0"/>
              <a:t>Based upon a conceptual framework such as the IASB’s framework</a:t>
            </a:r>
          </a:p>
          <a:p>
            <a:r>
              <a:rPr lang="en-US" dirty="0" smtClean="0"/>
              <a:t>Accounting standards are set on the basis of the conceptual framework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                       </a:t>
            </a:r>
            <a:r>
              <a:rPr lang="en-US" b="1" u="sng" dirty="0" smtClean="0"/>
              <a:t>Rules-based framework</a:t>
            </a:r>
          </a:p>
          <a:p>
            <a:endParaRPr lang="en-US" dirty="0"/>
          </a:p>
          <a:p>
            <a:r>
              <a:rPr lang="en-US" dirty="0" smtClean="0"/>
              <a:t>‘Cookbook’ approach</a:t>
            </a:r>
          </a:p>
          <a:p>
            <a:endParaRPr lang="en-US" dirty="0"/>
          </a:p>
          <a:p>
            <a:r>
              <a:rPr lang="en-US" dirty="0" smtClean="0"/>
              <a:t>Accounting standards are a set of rules which companies must follow</a:t>
            </a:r>
          </a:p>
          <a:p>
            <a:pPr>
              <a:buNone/>
            </a:pPr>
            <a:r>
              <a:rPr lang="en-US" dirty="0" smtClean="0"/>
              <a:t>    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In the UK there is a principles-based framework in terms of the statement of principles and accounting standards and a rules-based framework in terms of the companies Acts, EU directives and stock exchange rulings.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b="1" u="sng" dirty="0" err="1" smtClean="0"/>
              <a:t>Harmonisation</a:t>
            </a:r>
            <a:r>
              <a:rPr lang="en-US" b="1" u="sng" dirty="0" smtClean="0"/>
              <a:t> of accounting standards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There are a number of reasons why the </a:t>
            </a:r>
            <a:r>
              <a:rPr lang="en-US" dirty="0" err="1" smtClean="0"/>
              <a:t>harmonisation</a:t>
            </a:r>
            <a:r>
              <a:rPr lang="en-US" dirty="0" smtClean="0"/>
              <a:t> of accounting standards would be beneficial.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Businesses operate on a </a:t>
            </a:r>
            <a:r>
              <a:rPr lang="en-US" b="1" dirty="0" smtClean="0"/>
              <a:t>global scale </a:t>
            </a:r>
            <a:r>
              <a:rPr lang="en-US" dirty="0" smtClean="0"/>
              <a:t>and investors make investment decisions on a worldwide basis. There is thus a need for financial information to be presented on a </a:t>
            </a:r>
            <a:r>
              <a:rPr lang="en-US" b="1" dirty="0" smtClean="0"/>
              <a:t>consistent basis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400" b="1" u="sng" dirty="0"/>
              <a:t> </a:t>
            </a:r>
            <a:r>
              <a:rPr lang="en-US" sz="2400" b="1" u="sng" dirty="0" err="1" smtClean="0"/>
              <a:t>Harmonisation</a:t>
            </a:r>
            <a:r>
              <a:rPr lang="en-US" sz="2400" b="1" u="sng" dirty="0" smtClean="0"/>
              <a:t> of accounting standards - </a:t>
            </a:r>
            <a:r>
              <a:rPr lang="en-US" sz="3600" b="1" u="sng" dirty="0" smtClean="0"/>
              <a:t>Advantages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For Multinational companies</a:t>
            </a:r>
            <a:r>
              <a:rPr lang="en-US" dirty="0" smtClean="0"/>
              <a:t>;</a:t>
            </a:r>
          </a:p>
          <a:p>
            <a:r>
              <a:rPr lang="en-US" dirty="0" smtClean="0"/>
              <a:t>Access to International finance would be easier as financial information is more </a:t>
            </a:r>
            <a:r>
              <a:rPr lang="en-US" b="1" dirty="0" smtClean="0"/>
              <a:t>understandable</a:t>
            </a:r>
            <a:r>
              <a:rPr lang="en-US" dirty="0" smtClean="0"/>
              <a:t> if it is prepared  on a consistent basis.</a:t>
            </a:r>
          </a:p>
          <a:p>
            <a:r>
              <a:rPr lang="en-US" dirty="0" smtClean="0"/>
              <a:t>There would be greater efficiency in accounting departments</a:t>
            </a:r>
          </a:p>
          <a:p>
            <a:r>
              <a:rPr lang="en-US" b="1" dirty="0" smtClean="0"/>
              <a:t>Consolidation</a:t>
            </a:r>
            <a:r>
              <a:rPr lang="en-US" dirty="0" smtClean="0"/>
              <a:t> of FS would be easier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err="1" smtClean="0"/>
              <a:t>Harmonisation</a:t>
            </a:r>
            <a:r>
              <a:rPr lang="en-US" sz="2800" b="1" u="sng" dirty="0" smtClean="0"/>
              <a:t> of accounting standards – Advantages</a:t>
            </a:r>
          </a:p>
          <a:p>
            <a:pPr>
              <a:buNone/>
            </a:pPr>
            <a:r>
              <a:rPr lang="en-US" sz="2800" b="1" dirty="0" smtClean="0"/>
              <a:t>For Investors;</a:t>
            </a:r>
          </a:p>
          <a:p>
            <a:r>
              <a:rPr lang="en-US" sz="2800" dirty="0" smtClean="0"/>
              <a:t>If investors whish to make decisions based on the worldwide availability of investments, then </a:t>
            </a:r>
            <a:r>
              <a:rPr lang="en-US" sz="2800" b="1" dirty="0" smtClean="0"/>
              <a:t>bette</a:t>
            </a:r>
            <a:r>
              <a:rPr lang="en-US" sz="2800" dirty="0" smtClean="0"/>
              <a:t>r </a:t>
            </a:r>
            <a:r>
              <a:rPr lang="en-US" sz="2800" b="1" dirty="0" smtClean="0"/>
              <a:t>comparisons</a:t>
            </a:r>
            <a:r>
              <a:rPr lang="en-US" sz="2800" dirty="0" smtClean="0"/>
              <a:t> between entities are required. </a:t>
            </a:r>
          </a:p>
          <a:p>
            <a:r>
              <a:rPr lang="en-US" sz="2800" dirty="0" err="1" smtClean="0"/>
              <a:t>Harmonisation</a:t>
            </a:r>
            <a:r>
              <a:rPr lang="en-US" sz="2800" dirty="0" smtClean="0"/>
              <a:t> assists this process, as financial information would be </a:t>
            </a:r>
            <a:r>
              <a:rPr lang="en-US" sz="2800" b="1" dirty="0" smtClean="0"/>
              <a:t>consistent</a:t>
            </a:r>
            <a:r>
              <a:rPr lang="en-US" sz="2800" dirty="0" smtClean="0"/>
              <a:t> between different entities from different region.  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b="1" u="sng" dirty="0" err="1" smtClean="0"/>
              <a:t>Harmonisation</a:t>
            </a:r>
            <a:r>
              <a:rPr lang="en-US" sz="2800" b="1" u="sng" dirty="0" smtClean="0"/>
              <a:t> of accounting standards – Advantages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b="1" dirty="0"/>
              <a:t> </a:t>
            </a:r>
            <a:r>
              <a:rPr lang="en-US" b="1" dirty="0" smtClean="0"/>
              <a:t>   Tax authorities </a:t>
            </a:r>
            <a:r>
              <a:rPr lang="en-US" dirty="0" smtClean="0"/>
              <a:t>– Tax liabilities of investor’s should be easier to calculate</a:t>
            </a:r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Large International accounting firms – </a:t>
            </a:r>
            <a:r>
              <a:rPr lang="en-US" dirty="0" smtClean="0"/>
              <a:t>Accounting firms would benefit as accounting and auditing would be easier if similar accounting practices existed on a global basis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b="1" u="sng" dirty="0" err="1" smtClean="0"/>
              <a:t>Harmonisation</a:t>
            </a:r>
            <a:r>
              <a:rPr lang="en-US" sz="2400" b="1" u="sng" dirty="0" smtClean="0"/>
              <a:t> of accounting standards – Disadvantages</a:t>
            </a:r>
          </a:p>
          <a:p>
            <a:r>
              <a:rPr lang="en-US" b="1" dirty="0" smtClean="0"/>
              <a:t>Difficult to introduce</a:t>
            </a:r>
            <a:r>
              <a:rPr lang="en-US" dirty="0" smtClean="0"/>
              <a:t>, apply and maintain or enforce in different countries, each of which has a range of social, political, economic and business factors to consider</a:t>
            </a:r>
          </a:p>
          <a:p>
            <a:r>
              <a:rPr lang="en-US" b="1" dirty="0" smtClean="0"/>
              <a:t>Different legal systems </a:t>
            </a:r>
            <a:r>
              <a:rPr lang="en-US" dirty="0" smtClean="0"/>
              <a:t>may prevent the application of certain accounting practices and restrict the options available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</a:t>
            </a:r>
            <a:r>
              <a:rPr lang="en-US" b="1" u="sng" dirty="0" smtClean="0"/>
              <a:t>The Standard Setting Process</a:t>
            </a:r>
          </a:p>
          <a:p>
            <a:endParaRPr lang="en-US" dirty="0"/>
          </a:p>
          <a:p>
            <a:r>
              <a:rPr lang="en-US" dirty="0" smtClean="0"/>
              <a:t>IFRS Foundation</a:t>
            </a:r>
          </a:p>
          <a:p>
            <a:endParaRPr lang="en-US" dirty="0"/>
          </a:p>
          <a:p>
            <a:r>
              <a:rPr lang="en-US" dirty="0" smtClean="0"/>
              <a:t>IASB</a:t>
            </a:r>
          </a:p>
          <a:p>
            <a:endParaRPr lang="en-US" dirty="0"/>
          </a:p>
          <a:p>
            <a:r>
              <a:rPr lang="en-US" dirty="0" smtClean="0"/>
              <a:t>IFRS Interpretations Committee</a:t>
            </a:r>
          </a:p>
          <a:p>
            <a:endParaRPr lang="en-US" dirty="0" smtClean="0"/>
          </a:p>
          <a:p>
            <a:r>
              <a:rPr lang="en-US" dirty="0" smtClean="0"/>
              <a:t>IFRS Advisory Council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IFRS Foundation</a:t>
            </a:r>
          </a:p>
          <a:p>
            <a:pPr>
              <a:buNone/>
            </a:pPr>
            <a:r>
              <a:rPr lang="en-US" dirty="0" smtClean="0"/>
              <a:t>    The IFRS foundation (</a:t>
            </a:r>
            <a:r>
              <a:rPr lang="en-US" dirty="0" err="1" smtClean="0"/>
              <a:t>Formely</a:t>
            </a:r>
            <a:r>
              <a:rPr lang="en-US" dirty="0" smtClean="0"/>
              <a:t> known as the International Accounting standard committee foundation IASC)</a:t>
            </a:r>
          </a:p>
          <a:p>
            <a:r>
              <a:rPr lang="en-US" dirty="0" smtClean="0"/>
              <a:t>Is the supervisory body for the IASB</a:t>
            </a:r>
          </a:p>
          <a:p>
            <a:r>
              <a:rPr lang="en-US" dirty="0" smtClean="0"/>
              <a:t>Is responsible for governance issues and ensuring each body is properly funded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</a:t>
            </a:r>
            <a:r>
              <a:rPr lang="en-US" b="1" u="sng" dirty="0" smtClean="0"/>
              <a:t>The objectives of the IFRS foundation are to;</a:t>
            </a:r>
          </a:p>
          <a:p>
            <a:endParaRPr lang="en-US" dirty="0"/>
          </a:p>
          <a:p>
            <a:r>
              <a:rPr lang="en-US" dirty="0" smtClean="0"/>
              <a:t>Develop a set of global accounting standards which are of high quality, are understandable and are enforceable</a:t>
            </a:r>
          </a:p>
          <a:p>
            <a:r>
              <a:rPr lang="en-US" dirty="0" smtClean="0"/>
              <a:t>Which require high quality, transparent and comparable information in FS to help those in the world’s capital markets and other users make economic decisions</a:t>
            </a:r>
          </a:p>
          <a:p>
            <a:r>
              <a:rPr lang="en-US" dirty="0" smtClean="0"/>
              <a:t>Promote using and applying these standards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b="1" u="sng" dirty="0" smtClean="0"/>
              <a:t> International Accounting Standard Board (IASB)</a:t>
            </a:r>
          </a:p>
          <a:p>
            <a:endParaRPr lang="en-US" sz="2800" b="1" u="sng" dirty="0"/>
          </a:p>
          <a:p>
            <a:r>
              <a:rPr lang="en-US" sz="2800" dirty="0" smtClean="0"/>
              <a:t>Is solely responsible for issuing International Accounting Standards</a:t>
            </a:r>
          </a:p>
          <a:p>
            <a:endParaRPr lang="en-US" sz="2800" dirty="0" smtClean="0"/>
          </a:p>
          <a:p>
            <a:r>
              <a:rPr lang="en-US" sz="2800" dirty="0" smtClean="0"/>
              <a:t>Standards now called International Financial Reporting Standards (IFRSs)</a:t>
            </a:r>
          </a:p>
          <a:p>
            <a:endParaRPr lang="en-US" sz="2800" dirty="0" smtClean="0"/>
          </a:p>
          <a:p>
            <a:r>
              <a:rPr lang="en-US" sz="2800" dirty="0" smtClean="0"/>
              <a:t>Has the same objectives as the IFRS foundations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</a:t>
            </a:r>
            <a:r>
              <a:rPr lang="en-US" b="1" u="sng" dirty="0" smtClean="0"/>
              <a:t>IFRS Interpretations Committee</a:t>
            </a:r>
          </a:p>
          <a:p>
            <a:r>
              <a:rPr lang="en-US" dirty="0" smtClean="0"/>
              <a:t>Issues rapid guidance on accounting matters where divergent interpretations of IFRSs have arisen</a:t>
            </a:r>
          </a:p>
          <a:p>
            <a:r>
              <a:rPr lang="en-US" dirty="0" smtClean="0"/>
              <a:t>Issues interpretations called IFRIC 1, IFRIC 2 etc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			 </a:t>
            </a:r>
            <a:r>
              <a:rPr lang="en-US" b="1" u="sng" dirty="0" smtClean="0"/>
              <a:t>IFRS Interpretations Committee</a:t>
            </a:r>
          </a:p>
          <a:p>
            <a:r>
              <a:rPr lang="en-US" dirty="0" smtClean="0"/>
              <a:t>The IFRIC addresses issues of reasonably widespread importance, not issues that are of concern to only a small minority of entities. The interpretations cover both;</a:t>
            </a:r>
          </a:p>
          <a:p>
            <a:endParaRPr lang="en-US" dirty="0" smtClean="0"/>
          </a:p>
          <a:p>
            <a:r>
              <a:rPr lang="en-US" dirty="0" smtClean="0"/>
              <a:t>Newly identified financial reporting issues not specifically dealt with in IFRSs or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Issues where unsatisfactory or conflicting interpretation have developed or seem likely to develop in the absence of authoritative guidance, with a view to reaching a consensus on the appropriate treatment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</a:t>
            </a:r>
            <a:r>
              <a:rPr lang="en-US" b="1" u="sng" dirty="0" smtClean="0"/>
              <a:t>The IFRS Advisory Council</a:t>
            </a:r>
          </a:p>
          <a:p>
            <a:r>
              <a:rPr lang="en-US" dirty="0" smtClean="0"/>
              <a:t>The IFRS advisory council (</a:t>
            </a:r>
            <a:r>
              <a:rPr lang="en-US" dirty="0" err="1" smtClean="0"/>
              <a:t>formely</a:t>
            </a:r>
            <a:r>
              <a:rPr lang="en-US" dirty="0" smtClean="0"/>
              <a:t> known as the standards advisory council) provides a forum for the IASB to consult a wide range of interested parties affected by the IASB’s work, with the objective of;</a:t>
            </a:r>
          </a:p>
          <a:p>
            <a:r>
              <a:rPr lang="en-US" dirty="0" smtClean="0"/>
              <a:t>Advising the board on agenda decisions and priorities in the board’s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 Concept and Regulatory Framework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</a:t>
            </a:r>
            <a:r>
              <a:rPr lang="en-US" b="1" u="sng" dirty="0" smtClean="0"/>
              <a:t>The IFRS Advisory Council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Informing the board of the views of the </a:t>
            </a:r>
            <a:r>
              <a:rPr lang="en-US" dirty="0" err="1" smtClean="0"/>
              <a:t>organisations</a:t>
            </a:r>
            <a:r>
              <a:rPr lang="en-US" dirty="0" smtClean="0"/>
              <a:t> and individuals on the council on major standard-setting projects</a:t>
            </a:r>
          </a:p>
          <a:p>
            <a:endParaRPr lang="en-US" dirty="0"/>
          </a:p>
          <a:p>
            <a:r>
              <a:rPr lang="en-US" dirty="0" smtClean="0"/>
              <a:t>Giving other advice to the board or to the trustees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9A8C0-20B7-44B3-8879-A7A9133B4F9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844</Words>
  <Application>Microsoft Office PowerPoint</Application>
  <PresentationFormat>On-screen Show (4:3)</PresentationFormat>
  <Paragraphs>161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Revise Lecture 1</vt:lpstr>
      <vt:lpstr> Framework of Financial Reporting 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  <vt:lpstr>A Concept and Regulatory Framework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23</cp:revision>
  <dcterms:created xsi:type="dcterms:W3CDTF">2013-06-30T18:03:51Z</dcterms:created>
  <dcterms:modified xsi:type="dcterms:W3CDTF">2013-07-01T07:00:15Z</dcterms:modified>
</cp:coreProperties>
</file>