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6" r:id="rId2"/>
    <p:sldId id="281" r:id="rId3"/>
    <p:sldId id="282" r:id="rId4"/>
    <p:sldId id="283" r:id="rId5"/>
    <p:sldId id="286" r:id="rId6"/>
    <p:sldId id="287" r:id="rId7"/>
    <p:sldId id="288" r:id="rId8"/>
    <p:sldId id="289" r:id="rId9"/>
    <p:sldId id="290" r:id="rId10"/>
    <p:sldId id="293" r:id="rId11"/>
    <p:sldId id="294" r:id="rId12"/>
    <p:sldId id="295" r:id="rId13"/>
    <p:sldId id="296" r:id="rId14"/>
    <p:sldId id="297" r:id="rId15"/>
    <p:sldId id="298" r:id="rId16"/>
    <p:sldId id="299" r:id="rId17"/>
    <p:sldId id="300" r:id="rId18"/>
    <p:sldId id="301" r:id="rId19"/>
    <p:sldId id="302" r:id="rId20"/>
    <p:sldId id="303" r:id="rId21"/>
    <p:sldId id="304" r:id="rId22"/>
    <p:sldId id="305" r:id="rId23"/>
    <p:sldId id="306" r:id="rId24"/>
    <p:sldId id="307" r:id="rId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693072A-F4E3-4BCD-9DD0-61F9F76CBE16}" type="datetimeFigureOut">
              <a:rPr lang="en-US" smtClean="0"/>
              <a:pPr/>
              <a:t>7/12/2013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4785BBA0-886B-4DDF-9C30-14B24A1232D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CE93EEAC-E7D2-47B8-AA90-EA6CC7F3C147}" type="datetime1">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C9B30CA-0782-4DFF-8664-D20E7DC3DDD3}" type="datetime1">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E9640C2B-EF20-40C6-8E19-275A8DC34EAB}" type="datetime1">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614D6C9-D8F8-4188-9DCE-7B876D3E70BF}" type="datetime1">
              <a:rPr lang="en-US" smtClean="0"/>
              <a:pPr/>
              <a:t>7/12/2013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93D2A4A7-A8BC-4D4D-8E7B-8874E3334D3D}" type="datetime1">
              <a:rPr lang="en-US" smtClean="0"/>
              <a:pPr/>
              <a:t>7/12/2013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5B83006-37C2-40C7-8966-A59FE59E900C}" type="datetime1">
              <a:rPr lang="en-US" smtClean="0"/>
              <a:pPr/>
              <a:t>7/12/2013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9B46FB-D525-4CE5-8822-32416832507A}" type="datetime1">
              <a:rPr lang="en-US" smtClean="0"/>
              <a:pPr/>
              <a:t>7/12/2013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633CBAD-54A3-47B2-8140-FFA5859E9D8C}" type="datetime1">
              <a:rPr lang="en-US" smtClean="0"/>
              <a:pPr/>
              <a:t>7/12/2013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620A126-9112-4821-97BD-293A79C8481A}" type="datetime1">
              <a:rPr lang="en-US" smtClean="0"/>
              <a:pPr/>
              <a:t>7/12/2013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E5A61AD-690F-43D9-A53E-23C0AB90DABA}" type="datetime1">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339864DB-FB8A-40B5-AA99-4F637E60BF59}" type="datetime1">
              <a:rPr lang="en-US" smtClean="0"/>
              <a:pPr/>
              <a:t>7/12/2013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22D2669-CBA4-492F-A62B-F882D84A920D}"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2EF8816-2959-4430-B6C9-5BB0E2226C03}" type="datetime1">
              <a:rPr lang="en-US" smtClean="0"/>
              <a:pPr/>
              <a:t>7/12/2013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22D2669-CBA4-492F-A62B-F882D84A920D}"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v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Revise lecture 18</a:t>
            </a:r>
            <a:endParaRPr lang="en-US" dirty="0"/>
          </a:p>
        </p:txBody>
      </p:sp>
      <p:sp>
        <p:nvSpPr>
          <p:cNvPr id="3" name="Subtitle 2"/>
          <p:cNvSpPr>
            <a:spLocks noGrp="1"/>
          </p:cNvSpPr>
          <p:nvPr>
            <p:ph type="subTitle" idx="1"/>
          </p:nvPr>
        </p:nvSpPr>
        <p:spPr/>
        <p:txBody>
          <a:bodyPr/>
          <a:lstStyle/>
          <a:p>
            <a:endParaRPr lang="en-US"/>
          </a:p>
        </p:txBody>
      </p:sp>
      <p:sp>
        <p:nvSpPr>
          <p:cNvPr id="4" name="Slide Number Placeholder 3"/>
          <p:cNvSpPr>
            <a:spLocks noGrp="1"/>
          </p:cNvSpPr>
          <p:nvPr>
            <p:ph type="sldNum" sz="quarter" idx="12"/>
          </p:nvPr>
        </p:nvSpPr>
        <p:spPr/>
        <p:txBody>
          <a:bodyPr/>
          <a:lstStyle/>
          <a:p>
            <a:fld id="{E22D2669-CBA4-492F-A62B-F882D84A920D}" type="slidenum">
              <a:rPr lang="en-US" smtClean="0"/>
              <a:pPr/>
              <a:t>1</a:t>
            </a:fld>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normAutofit/>
          </a:bodyPr>
          <a:lstStyle/>
          <a:p>
            <a:pPr>
              <a:buNone/>
            </a:pPr>
            <a:r>
              <a:rPr lang="en-US" b="1" u="sng" dirty="0" smtClean="0"/>
              <a:t>Introduction</a:t>
            </a:r>
          </a:p>
          <a:p>
            <a:pPr>
              <a:buNone/>
            </a:pPr>
            <a:r>
              <a:rPr lang="en-US" dirty="0" smtClean="0"/>
              <a:t>    A warranty is often given in manufacturing and retailing businesses.</a:t>
            </a:r>
          </a:p>
          <a:p>
            <a:pPr>
              <a:buNone/>
            </a:pPr>
            <a:r>
              <a:rPr lang="en-US" dirty="0" smtClean="0"/>
              <a:t>It is either an:</a:t>
            </a:r>
          </a:p>
          <a:p>
            <a:pPr marL="514350" indent="-514350">
              <a:buFont typeface="+mj-lt"/>
              <a:buAutoNum type="arabicPeriod"/>
            </a:pPr>
            <a:r>
              <a:rPr lang="en-US" dirty="0" smtClean="0"/>
              <a:t>Express (legal) or</a:t>
            </a:r>
          </a:p>
          <a:p>
            <a:pPr marL="514350" indent="-514350">
              <a:buFont typeface="+mj-lt"/>
              <a:buAutoNum type="arabicPeriod"/>
            </a:pPr>
            <a:r>
              <a:rPr lang="en-US" dirty="0" smtClean="0"/>
              <a:t>Implied (constructive)</a:t>
            </a:r>
          </a:p>
          <a:p>
            <a:pPr>
              <a:buNone/>
            </a:pPr>
            <a:r>
              <a:rPr lang="en-US" dirty="0" smtClean="0"/>
              <a:t>   Obligation to make good or replace faulty products.</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lstStyle/>
          <a:p>
            <a:pPr algn="just">
              <a:buNone/>
            </a:pPr>
            <a:r>
              <a:rPr lang="en-US" dirty="0" smtClean="0"/>
              <a:t>    </a:t>
            </a:r>
          </a:p>
          <a:p>
            <a:pPr algn="just">
              <a:buNone/>
            </a:pPr>
            <a:r>
              <a:rPr lang="en-US" dirty="0" smtClean="0"/>
              <a:t>    A provision is required at the time of the sale rather than the time of the repair/replacement as the making of the sale is the past event which gives rise to an obligation.</a:t>
            </a:r>
          </a:p>
          <a:p>
            <a:pPr>
              <a:buNone/>
            </a:pP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3</a:t>
            </a:fld>
            <a:endParaRPr lang="en-US"/>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Warranty provisions</a:t>
            </a:r>
            <a:endParaRPr lang="en-US" dirty="0"/>
          </a:p>
        </p:txBody>
      </p:sp>
      <p:sp>
        <p:nvSpPr>
          <p:cNvPr id="3" name="Content Placeholder 2"/>
          <p:cNvSpPr>
            <a:spLocks noGrp="1"/>
          </p:cNvSpPr>
          <p:nvPr>
            <p:ph idx="1"/>
          </p:nvPr>
        </p:nvSpPr>
        <p:spPr/>
        <p:txBody>
          <a:bodyPr>
            <a:normAutofit fontScale="92500" lnSpcReduction="20000"/>
          </a:bodyPr>
          <a:lstStyle/>
          <a:p>
            <a:pPr>
              <a:buNone/>
            </a:pPr>
            <a:r>
              <a:rPr lang="en-US" dirty="0" smtClean="0"/>
              <a:t>    This requires the seller to </a:t>
            </a:r>
            <a:r>
              <a:rPr lang="en-US" dirty="0" err="1" smtClean="0"/>
              <a:t>analyse</a:t>
            </a:r>
            <a:r>
              <a:rPr lang="en-US" dirty="0" smtClean="0"/>
              <a:t> past experience so that they can estimate:</a:t>
            </a:r>
          </a:p>
          <a:p>
            <a:endParaRPr lang="en-US" dirty="0" smtClean="0"/>
          </a:p>
          <a:p>
            <a:r>
              <a:rPr lang="en-US" dirty="0" smtClean="0"/>
              <a:t>How many </a:t>
            </a:r>
            <a:r>
              <a:rPr lang="en-US" b="1" dirty="0" smtClean="0"/>
              <a:t>claims</a:t>
            </a:r>
            <a:r>
              <a:rPr lang="en-US" dirty="0" smtClean="0"/>
              <a:t> will be made. If manufacturing techniques improve, there may be fewer claims in the future than there have been in the past.</a:t>
            </a:r>
          </a:p>
          <a:p>
            <a:endParaRPr lang="en-US" dirty="0" smtClean="0"/>
          </a:p>
          <a:p>
            <a:r>
              <a:rPr lang="en-US" dirty="0" smtClean="0"/>
              <a:t>How much each </a:t>
            </a:r>
            <a:r>
              <a:rPr lang="en-US" b="1" dirty="0" smtClean="0"/>
              <a:t>repair</a:t>
            </a:r>
            <a:r>
              <a:rPr lang="en-US" dirty="0" smtClean="0"/>
              <a:t> will cost. As technology becomes more complex, each repair may cost more.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4</a:t>
            </a:fld>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Guarantees</a:t>
            </a:r>
            <a:endParaRPr lang="en-US" dirty="0"/>
          </a:p>
        </p:txBody>
      </p:sp>
      <p:sp>
        <p:nvSpPr>
          <p:cNvPr id="3" name="Content Placeholder 2"/>
          <p:cNvSpPr>
            <a:spLocks noGrp="1"/>
          </p:cNvSpPr>
          <p:nvPr>
            <p:ph idx="1"/>
          </p:nvPr>
        </p:nvSpPr>
        <p:spPr/>
        <p:txBody>
          <a:bodyPr>
            <a:normAutofit lnSpcReduction="10000"/>
          </a:bodyPr>
          <a:lstStyle/>
          <a:p>
            <a:r>
              <a:rPr lang="en-US" dirty="0" smtClean="0"/>
              <a:t>In some instances (particularly in groups) one company will make a guarantee to another to pay off a loan, etc. if the other company is unable to do so.</a:t>
            </a:r>
          </a:p>
          <a:p>
            <a:r>
              <a:rPr lang="en-US" dirty="0" smtClean="0"/>
              <a:t>This guarantee should be provided for if it is probable that the payment will have to be made.</a:t>
            </a:r>
          </a:p>
          <a:p>
            <a:r>
              <a:rPr lang="en-US" dirty="0" smtClean="0"/>
              <a:t>It may otherwise require disclosure as a contingent liability.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Future operating losses</a:t>
            </a:r>
            <a:endParaRPr lang="en-US" dirty="0"/>
          </a:p>
        </p:txBody>
      </p:sp>
      <p:sp>
        <p:nvSpPr>
          <p:cNvPr id="3" name="Content Placeholder 2"/>
          <p:cNvSpPr>
            <a:spLocks noGrp="1"/>
          </p:cNvSpPr>
          <p:nvPr>
            <p:ph idx="1"/>
          </p:nvPr>
        </p:nvSpPr>
        <p:spPr/>
        <p:txBody>
          <a:bodyPr/>
          <a:lstStyle/>
          <a:p>
            <a:pPr>
              <a:buNone/>
            </a:pPr>
            <a:endParaRPr lang="en-US" dirty="0" smtClean="0"/>
          </a:p>
          <a:p>
            <a:r>
              <a:rPr lang="en-US" dirty="0" smtClean="0"/>
              <a:t>No provision may be made for future operating losses because they arise in the future and therefore do not meet the criterion of a liability.</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Onerous contracts</a:t>
            </a:r>
            <a:endParaRPr lang="en-US" dirty="0"/>
          </a:p>
        </p:txBody>
      </p:sp>
      <p:sp>
        <p:nvSpPr>
          <p:cNvPr id="3" name="Content Placeholder 2"/>
          <p:cNvSpPr>
            <a:spLocks noGrp="1"/>
          </p:cNvSpPr>
          <p:nvPr>
            <p:ph idx="1"/>
          </p:nvPr>
        </p:nvSpPr>
        <p:spPr/>
        <p:txBody>
          <a:bodyPr/>
          <a:lstStyle/>
          <a:p>
            <a:endParaRPr lang="en-US" dirty="0" smtClean="0"/>
          </a:p>
          <a:p>
            <a:r>
              <a:rPr lang="en-US" dirty="0" smtClean="0"/>
              <a:t>An onerous contracts is a contract in which the unavoidable costs of meeting the obligations under the contract exceed the economic benefits expected to be received under it.</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Onerous leases</a:t>
            </a:r>
            <a:endParaRPr lang="en-US" dirty="0"/>
          </a:p>
        </p:txBody>
      </p:sp>
      <p:sp>
        <p:nvSpPr>
          <p:cNvPr id="3" name="Content Placeholder 2"/>
          <p:cNvSpPr>
            <a:spLocks noGrp="1"/>
          </p:cNvSpPr>
          <p:nvPr>
            <p:ph idx="1"/>
          </p:nvPr>
        </p:nvSpPr>
        <p:spPr/>
        <p:txBody>
          <a:bodyPr>
            <a:normAutofit fontScale="92500"/>
          </a:bodyPr>
          <a:lstStyle/>
          <a:p>
            <a:r>
              <a:rPr lang="en-US" dirty="0" smtClean="0"/>
              <a:t>An onerous lease is an onerous contract, i.e. one where the unavoidable costs under the lease exceed the economic benefits expected to be gained from it.</a:t>
            </a:r>
          </a:p>
          <a:p>
            <a:r>
              <a:rPr lang="en-US" dirty="0" smtClean="0"/>
              <a:t>If leased premises have become surplus to requirements but the lessee cannot find anyone to sublet the premises to, the lessee will still have to make the regular lease payments, without being able to use the premises.</a:t>
            </a:r>
          </a:p>
          <a:p>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Onerous leases</a:t>
            </a:r>
            <a:endParaRPr lang="en-US" dirty="0"/>
          </a:p>
        </p:txBody>
      </p:sp>
      <p:sp>
        <p:nvSpPr>
          <p:cNvPr id="3" name="Content Placeholder 2"/>
          <p:cNvSpPr>
            <a:spLocks noGrp="1"/>
          </p:cNvSpPr>
          <p:nvPr>
            <p:ph idx="1"/>
          </p:nvPr>
        </p:nvSpPr>
        <p:spPr/>
        <p:txBody>
          <a:bodyPr/>
          <a:lstStyle/>
          <a:p>
            <a:r>
              <a:rPr lang="en-US" dirty="0" smtClean="0"/>
              <a:t>The signing of the lease is the past event giving rise to the obligation to make the lease payments.</a:t>
            </a:r>
          </a:p>
          <a:p>
            <a:r>
              <a:rPr lang="en-US" dirty="0" smtClean="0"/>
              <a:t>A payment for this payment should be </a:t>
            </a:r>
            <a:r>
              <a:rPr lang="en-US" dirty="0" err="1" smtClean="0"/>
              <a:t>recognised</a:t>
            </a:r>
            <a:r>
              <a:rPr lang="en-US" dirty="0" smtClean="0"/>
              <a:t> as an expense in the income statement in the period when the lease becomes onerous.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Environmental provisions</a:t>
            </a:r>
            <a:endParaRPr lang="en-US" dirty="0"/>
          </a:p>
        </p:txBody>
      </p:sp>
      <p:sp>
        <p:nvSpPr>
          <p:cNvPr id="3" name="Content Placeholder 2"/>
          <p:cNvSpPr>
            <a:spLocks noGrp="1"/>
          </p:cNvSpPr>
          <p:nvPr>
            <p:ph idx="1"/>
          </p:nvPr>
        </p:nvSpPr>
        <p:spPr/>
        <p:txBody>
          <a:bodyPr/>
          <a:lstStyle/>
          <a:p>
            <a:r>
              <a:rPr lang="en-US" dirty="0" smtClean="0"/>
              <a:t>A provision will be made for future environmental costs if there is either a legal or co constructive obligation to carry out the work.</a:t>
            </a:r>
          </a:p>
          <a:p>
            <a:endParaRPr lang="en-US" dirty="0" smtClean="0"/>
          </a:p>
          <a:p>
            <a:r>
              <a:rPr lang="en-US" dirty="0" smtClean="0"/>
              <a:t>This will be discounted to present value at a pre-tax market rate.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Restructuring provisions</a:t>
            </a:r>
            <a:endParaRPr lang="en-US" dirty="0"/>
          </a:p>
        </p:txBody>
      </p:sp>
      <p:sp>
        <p:nvSpPr>
          <p:cNvPr id="3" name="Content Placeholder 2"/>
          <p:cNvSpPr>
            <a:spLocks noGrp="1"/>
          </p:cNvSpPr>
          <p:nvPr>
            <p:ph idx="1"/>
          </p:nvPr>
        </p:nvSpPr>
        <p:spPr/>
        <p:txBody>
          <a:bodyPr/>
          <a:lstStyle/>
          <a:p>
            <a:pPr>
              <a:buNone/>
            </a:pPr>
            <a:r>
              <a:rPr lang="en-US" dirty="0" smtClean="0"/>
              <a:t>    A restructuring is a </a:t>
            </a:r>
            <a:r>
              <a:rPr lang="en-US" dirty="0" err="1" smtClean="0"/>
              <a:t>programme</a:t>
            </a:r>
            <a:r>
              <a:rPr lang="en-US" dirty="0" smtClean="0"/>
              <a:t> that is planned and controlled by management and materially changes either:</a:t>
            </a:r>
          </a:p>
          <a:p>
            <a:endParaRPr lang="en-US" dirty="0" smtClean="0"/>
          </a:p>
          <a:p>
            <a:r>
              <a:rPr lang="en-US" dirty="0" smtClean="0"/>
              <a:t>The scope of a business undertaken by an entity, or</a:t>
            </a:r>
          </a:p>
          <a:p>
            <a:r>
              <a:rPr lang="en-US" dirty="0" smtClean="0"/>
              <a:t>The manner in which that business is conducted.</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Restructuring provisions</a:t>
            </a:r>
            <a:endParaRPr lang="en-US" dirty="0"/>
          </a:p>
        </p:txBody>
      </p:sp>
      <p:sp>
        <p:nvSpPr>
          <p:cNvPr id="3" name="Content Placeholder 2"/>
          <p:cNvSpPr>
            <a:spLocks noGrp="1"/>
          </p:cNvSpPr>
          <p:nvPr>
            <p:ph idx="1"/>
          </p:nvPr>
        </p:nvSpPr>
        <p:spPr/>
        <p:txBody>
          <a:bodyPr>
            <a:normAutofit fontScale="92500" lnSpcReduction="10000"/>
          </a:bodyPr>
          <a:lstStyle/>
          <a:p>
            <a:pPr>
              <a:buNone/>
            </a:pPr>
            <a:r>
              <a:rPr lang="en-US" dirty="0" smtClean="0"/>
              <a:t>   A provision may only be made if:</a:t>
            </a:r>
          </a:p>
          <a:p>
            <a:endParaRPr lang="en-US" dirty="0" smtClean="0"/>
          </a:p>
          <a:p>
            <a:r>
              <a:rPr lang="en-US" dirty="0" smtClean="0"/>
              <a:t>A detailed, formal and approved plan exists</a:t>
            </a:r>
          </a:p>
          <a:p>
            <a:r>
              <a:rPr lang="en-US" dirty="0" smtClean="0"/>
              <a:t>The plan has been announced to those affected</a:t>
            </a:r>
          </a:p>
          <a:p>
            <a:endParaRPr lang="en-US" dirty="0" smtClean="0"/>
          </a:p>
          <a:p>
            <a:pPr>
              <a:buNone/>
            </a:pPr>
            <a:r>
              <a:rPr lang="en-US" dirty="0" smtClean="0"/>
              <a:t>    The provision should:</a:t>
            </a:r>
          </a:p>
          <a:p>
            <a:r>
              <a:rPr lang="en-US" dirty="0" smtClean="0"/>
              <a:t>Include direct expenditure arising from restructuring</a:t>
            </a:r>
          </a:p>
          <a:p>
            <a:r>
              <a:rPr lang="en-US" dirty="0" smtClean="0"/>
              <a:t>Exclude costs associated with ongoing activities</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Restructuring provisions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In the context of a restructuring, a </a:t>
            </a:r>
            <a:r>
              <a:rPr lang="en-US" dirty="0" err="1" smtClean="0"/>
              <a:t>detalied</a:t>
            </a:r>
            <a:r>
              <a:rPr lang="en-US" dirty="0" smtClean="0"/>
              <a:t>, formal and approved plan must exist, but this is not enough, because management may change its mind.</a:t>
            </a:r>
          </a:p>
          <a:p>
            <a:endParaRPr lang="en-US" dirty="0" smtClean="0"/>
          </a:p>
          <a:p>
            <a:r>
              <a:rPr lang="en-US" dirty="0" smtClean="0"/>
              <a:t>A provision should only be made if the plan has also been announced to those affected. This creates a constructive obligation, because management is now very unlikely to change its mind.</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smtClean="0"/>
          </a:p>
          <a:p>
            <a:endParaRPr lang="en-US" dirty="0" smtClean="0"/>
          </a:p>
          <a:p>
            <a:r>
              <a:rPr lang="en-US" sz="5400" b="1" dirty="0" smtClean="0"/>
              <a:t>Contingent liabilities and contingent assets</a:t>
            </a:r>
            <a:endParaRPr lang="en-US" sz="5400"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Contingent liabilities</a:t>
            </a:r>
            <a:endParaRPr lang="en-US" dirty="0"/>
          </a:p>
        </p:txBody>
      </p:sp>
      <p:sp>
        <p:nvSpPr>
          <p:cNvPr id="3" name="Content Placeholder 2"/>
          <p:cNvSpPr>
            <a:spLocks noGrp="1"/>
          </p:cNvSpPr>
          <p:nvPr>
            <p:ph idx="1"/>
          </p:nvPr>
        </p:nvSpPr>
        <p:spPr/>
        <p:txBody>
          <a:bodyPr/>
          <a:lstStyle/>
          <a:p>
            <a:pPr>
              <a:buNone/>
            </a:pPr>
            <a:endParaRPr lang="en-US" dirty="0" smtClean="0"/>
          </a:p>
          <a:p>
            <a:pPr>
              <a:buNone/>
            </a:pPr>
            <a:r>
              <a:rPr lang="en-US" dirty="0" smtClean="0"/>
              <a:t>    </a:t>
            </a:r>
            <a:r>
              <a:rPr lang="en-US" b="1" u="sng" dirty="0" smtClean="0"/>
              <a:t>A contingent liability is:</a:t>
            </a:r>
          </a:p>
          <a:p>
            <a:pPr>
              <a:buNone/>
            </a:pPr>
            <a:endParaRPr lang="en-US" b="1" u="sng" dirty="0" smtClean="0"/>
          </a:p>
          <a:p>
            <a:pPr>
              <a:buNone/>
            </a:pPr>
            <a:r>
              <a:rPr lang="en-US" dirty="0" smtClean="0"/>
              <a:t>1. A possible obligation that arises from past events and whose existence will be confirmed only by the occurrence or non-occurrence of one or more uncertain future events not wholly within the control of the enterprise  OR</a:t>
            </a:r>
          </a:p>
          <a:p>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Contingent liabilities</a:t>
            </a:r>
            <a:endParaRPr lang="en-US" dirty="0"/>
          </a:p>
        </p:txBody>
      </p:sp>
      <p:sp>
        <p:nvSpPr>
          <p:cNvPr id="3" name="Content Placeholder 2"/>
          <p:cNvSpPr>
            <a:spLocks noGrp="1"/>
          </p:cNvSpPr>
          <p:nvPr>
            <p:ph idx="1"/>
          </p:nvPr>
        </p:nvSpPr>
        <p:spPr/>
        <p:txBody>
          <a:bodyPr/>
          <a:lstStyle/>
          <a:p>
            <a:pPr>
              <a:buNone/>
            </a:pPr>
            <a:r>
              <a:rPr lang="en-US" dirty="0" smtClean="0"/>
              <a:t>2. A present obligation that arises from past events but is not </a:t>
            </a:r>
            <a:r>
              <a:rPr lang="en-US" dirty="0" err="1" smtClean="0"/>
              <a:t>recognised</a:t>
            </a:r>
            <a:r>
              <a:rPr lang="en-US" dirty="0" smtClean="0"/>
              <a:t> because:</a:t>
            </a:r>
          </a:p>
          <a:p>
            <a:r>
              <a:rPr lang="en-US" dirty="0" smtClean="0"/>
              <a:t>It is not probable that an outflow of resources embodying economic benefits will be required to settle the obligation;  or</a:t>
            </a:r>
          </a:p>
          <a:p>
            <a:r>
              <a:rPr lang="en-US" dirty="0" smtClean="0"/>
              <a:t>The amount of the obligation cannot be measured with sufficient reliability.</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Contingent assets</a:t>
            </a:r>
            <a:endParaRPr lang="en-US" dirty="0"/>
          </a:p>
        </p:txBody>
      </p:sp>
      <p:sp>
        <p:nvSpPr>
          <p:cNvPr id="3" name="Content Placeholder 2"/>
          <p:cNvSpPr>
            <a:spLocks noGrp="1"/>
          </p:cNvSpPr>
          <p:nvPr>
            <p:ph idx="1"/>
          </p:nvPr>
        </p:nvSpPr>
        <p:spPr/>
        <p:txBody>
          <a:bodyPr>
            <a:normAutofit lnSpcReduction="10000"/>
          </a:bodyPr>
          <a:lstStyle/>
          <a:p>
            <a:pPr>
              <a:buNone/>
            </a:pPr>
            <a:endParaRPr lang="en-US" dirty="0" smtClean="0"/>
          </a:p>
          <a:p>
            <a:pPr>
              <a:buNone/>
            </a:pPr>
            <a:r>
              <a:rPr lang="en-US" dirty="0" smtClean="0"/>
              <a:t>    </a:t>
            </a:r>
            <a:r>
              <a:rPr lang="en-US" b="1" u="sng" dirty="0" smtClean="0"/>
              <a:t>A contingent assets is:</a:t>
            </a:r>
          </a:p>
          <a:p>
            <a:pPr>
              <a:buNone/>
            </a:pPr>
            <a:endParaRPr lang="en-US" b="1" u="sng" dirty="0" smtClean="0"/>
          </a:p>
          <a:p>
            <a:r>
              <a:rPr lang="en-US" dirty="0" smtClean="0"/>
              <a:t>A contingent assets is a possible asset that arises from past events and whose existence will be confirmed only by the occurrence or non-occurrence of one or more uncertain future events not wholly within the control of the enterprise.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contingencies</a:t>
            </a:r>
            <a:endParaRPr lang="en-US" dirty="0"/>
          </a:p>
        </p:txBody>
      </p:sp>
      <p:sp>
        <p:nvSpPr>
          <p:cNvPr id="3" name="Content Placeholder 2"/>
          <p:cNvSpPr>
            <a:spLocks noGrp="1"/>
          </p:cNvSpPr>
          <p:nvPr>
            <p:ph idx="1"/>
          </p:nvPr>
        </p:nvSpPr>
        <p:spPr/>
        <p:txBody>
          <a:bodyPr>
            <a:normAutofit lnSpcReduction="10000"/>
          </a:bodyPr>
          <a:lstStyle/>
          <a:p>
            <a:endParaRPr lang="en-US" dirty="0" smtClean="0"/>
          </a:p>
          <a:p>
            <a:r>
              <a:rPr lang="en-US" dirty="0" smtClean="0"/>
              <a:t>A common example of contingencies arises in connection with legal action. If company A sues company B because it believes that it has incurred losses as a result of company B’s fault products, then company B may be liable for damages. Whether or not the damages will actually be paid depends on the outcome of the case.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Example of  contingencies</a:t>
            </a:r>
            <a:endParaRPr lang="en-US" dirty="0"/>
          </a:p>
        </p:txBody>
      </p:sp>
      <p:sp>
        <p:nvSpPr>
          <p:cNvPr id="3" name="Content Placeholder 2"/>
          <p:cNvSpPr>
            <a:spLocks noGrp="1"/>
          </p:cNvSpPr>
          <p:nvPr>
            <p:ph idx="1"/>
          </p:nvPr>
        </p:nvSpPr>
        <p:spPr/>
        <p:txBody>
          <a:bodyPr/>
          <a:lstStyle/>
          <a:p>
            <a:endParaRPr lang="en-US" dirty="0" smtClean="0"/>
          </a:p>
          <a:p>
            <a:pPr>
              <a:buNone/>
            </a:pPr>
            <a:r>
              <a:rPr lang="en-US" b="1" u="sng" dirty="0" smtClean="0"/>
              <a:t>Solution:</a:t>
            </a:r>
          </a:p>
          <a:p>
            <a:endParaRPr lang="en-US" dirty="0" smtClean="0"/>
          </a:p>
          <a:p>
            <a:r>
              <a:rPr lang="en-US" dirty="0" smtClean="0"/>
              <a:t>Until this is known, company B has a contingent </a:t>
            </a:r>
            <a:r>
              <a:rPr lang="en-US" b="1" dirty="0" smtClean="0"/>
              <a:t>liability</a:t>
            </a:r>
            <a:r>
              <a:rPr lang="en-US" dirty="0" smtClean="0"/>
              <a:t> and company A has a contingent </a:t>
            </a:r>
            <a:r>
              <a:rPr lang="en-US" b="1" dirty="0" smtClean="0"/>
              <a:t>asset.</a:t>
            </a:r>
            <a:endParaRPr lang="en-US" b="1"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contingent liabilities</a:t>
            </a:r>
            <a:endParaRPr lang="en-US" dirty="0"/>
          </a:p>
        </p:txBody>
      </p:sp>
      <p:sp>
        <p:nvSpPr>
          <p:cNvPr id="3" name="Content Placeholder 2"/>
          <p:cNvSpPr>
            <a:spLocks noGrp="1"/>
          </p:cNvSpPr>
          <p:nvPr>
            <p:ph idx="1"/>
          </p:nvPr>
        </p:nvSpPr>
        <p:spPr/>
        <p:txBody>
          <a:bodyPr/>
          <a:lstStyle/>
          <a:p>
            <a:pPr>
              <a:buNone/>
            </a:pPr>
            <a:r>
              <a:rPr lang="en-US" b="1" u="sng" dirty="0" smtClean="0"/>
              <a:t>Contingent liabilities:</a:t>
            </a:r>
          </a:p>
          <a:p>
            <a:endParaRPr lang="en-US" dirty="0" smtClean="0"/>
          </a:p>
          <a:p>
            <a:r>
              <a:rPr lang="en-US" dirty="0" smtClean="0"/>
              <a:t>Should not be </a:t>
            </a:r>
            <a:r>
              <a:rPr lang="en-US" dirty="0" err="1" smtClean="0"/>
              <a:t>recognised</a:t>
            </a:r>
            <a:r>
              <a:rPr lang="en-US" dirty="0" smtClean="0"/>
              <a:t> in the statement of financial position itself.</a:t>
            </a:r>
          </a:p>
          <a:p>
            <a:endParaRPr lang="en-US" dirty="0" smtClean="0"/>
          </a:p>
          <a:p>
            <a:r>
              <a:rPr lang="en-US" dirty="0" smtClean="0"/>
              <a:t>Should be disclosed in a note unless the possibility of a transfer of economic benefits is remote.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Accounting for contingent assets</a:t>
            </a:r>
            <a:endParaRPr lang="en-US" dirty="0"/>
          </a:p>
        </p:txBody>
      </p:sp>
      <p:sp>
        <p:nvSpPr>
          <p:cNvPr id="3" name="Content Placeholder 2"/>
          <p:cNvSpPr>
            <a:spLocks noGrp="1"/>
          </p:cNvSpPr>
          <p:nvPr>
            <p:ph idx="1"/>
          </p:nvPr>
        </p:nvSpPr>
        <p:spPr/>
        <p:txBody>
          <a:bodyPr>
            <a:normAutofit lnSpcReduction="10000"/>
          </a:bodyPr>
          <a:lstStyle/>
          <a:p>
            <a:pPr>
              <a:buNone/>
            </a:pPr>
            <a:r>
              <a:rPr lang="en-US" b="1" u="sng" dirty="0" smtClean="0"/>
              <a:t>Contingent assets:</a:t>
            </a:r>
          </a:p>
          <a:p>
            <a:endParaRPr lang="en-US" dirty="0" smtClean="0"/>
          </a:p>
          <a:p>
            <a:r>
              <a:rPr lang="en-US" dirty="0" smtClean="0"/>
              <a:t>Should not generally be </a:t>
            </a:r>
            <a:r>
              <a:rPr lang="en-US" dirty="0" err="1" smtClean="0"/>
              <a:t>recognised</a:t>
            </a:r>
            <a:r>
              <a:rPr lang="en-US" dirty="0" smtClean="0"/>
              <a:t>, but if the possibility of inflows of economic benefits is probable, they should be disclosed.</a:t>
            </a:r>
          </a:p>
          <a:p>
            <a:endParaRPr lang="en-US" dirty="0" smtClean="0"/>
          </a:p>
          <a:p>
            <a:r>
              <a:rPr lang="en-US" dirty="0" smtClean="0"/>
              <a:t>If a gain is virtually certain, it falls within the definition of an asset and should be </a:t>
            </a:r>
            <a:r>
              <a:rPr lang="en-US" dirty="0" err="1" smtClean="0"/>
              <a:t>recognised</a:t>
            </a:r>
            <a:r>
              <a:rPr lang="en-US" dirty="0" smtClean="0"/>
              <a:t> as such, not as a contingent assets. </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Accounting for contingent liabilities and assets</a:t>
            </a:r>
            <a:endParaRPr lang="en-US" dirty="0"/>
          </a:p>
        </p:txBody>
      </p:sp>
      <p:sp>
        <p:nvSpPr>
          <p:cNvPr id="3" name="Content Placeholder 2"/>
          <p:cNvSpPr>
            <a:spLocks noGrp="1"/>
          </p:cNvSpPr>
          <p:nvPr>
            <p:ph idx="1"/>
          </p:nvPr>
        </p:nvSpPr>
        <p:spPr/>
        <p:txBody>
          <a:bodyPr/>
          <a:lstStyle/>
          <a:p>
            <a:pPr>
              <a:buNone/>
            </a:pPr>
            <a:endParaRPr lang="en-US" dirty="0" smtClean="0"/>
          </a:p>
          <a:p>
            <a:endParaRPr lang="en-US" dirty="0" smtClean="0"/>
          </a:p>
          <a:p>
            <a:r>
              <a:rPr lang="en-US" dirty="0" smtClean="0"/>
              <a:t>The requirements of </a:t>
            </a:r>
            <a:r>
              <a:rPr lang="en-US" b="1" dirty="0" smtClean="0"/>
              <a:t>IAS 37 </a:t>
            </a:r>
            <a:r>
              <a:rPr lang="en-US" dirty="0" smtClean="0"/>
              <a:t>as regards contingent liabilities and assets are </a:t>
            </a:r>
            <a:r>
              <a:rPr lang="en-US" dirty="0" err="1" smtClean="0"/>
              <a:t>summarised</a:t>
            </a:r>
            <a:r>
              <a:rPr lang="en-US" dirty="0" smtClean="0"/>
              <a:t> in the following table:</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Table</a:t>
            </a:r>
            <a:endParaRPr lang="en-US" dirty="0"/>
          </a:p>
        </p:txBody>
      </p:sp>
      <p:sp>
        <p:nvSpPr>
          <p:cNvPr id="3" name="Content Placeholder 2"/>
          <p:cNvSpPr>
            <a:spLocks noGrp="1"/>
          </p:cNvSpPr>
          <p:nvPr>
            <p:ph idx="1"/>
          </p:nvPr>
        </p:nvSpPr>
        <p:spPr/>
        <p:txBody>
          <a:bodyPr/>
          <a:lstStyle/>
          <a:p>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normAutofit fontScale="77500" lnSpcReduction="20000"/>
          </a:bodyPr>
          <a:lstStyle/>
          <a:p>
            <a:pPr>
              <a:buNone/>
            </a:pPr>
            <a:r>
              <a:rPr lang="en-US" dirty="0" smtClean="0"/>
              <a:t>     Note that the standard gives </a:t>
            </a:r>
            <a:r>
              <a:rPr lang="en-US" b="1" dirty="0" smtClean="0"/>
              <a:t>no guidance </a:t>
            </a:r>
            <a:r>
              <a:rPr lang="en-US" dirty="0" smtClean="0"/>
              <a:t>as the meaning of the terms in the left-hand column (probable, possible, remote). One possible interpretation is as follows:</a:t>
            </a:r>
          </a:p>
          <a:p>
            <a:endParaRPr lang="en-US" dirty="0" smtClean="0"/>
          </a:p>
          <a:p>
            <a:r>
              <a:rPr lang="en-US" dirty="0" smtClean="0"/>
              <a:t>Virtually certain  &gt; 95%</a:t>
            </a:r>
          </a:p>
          <a:p>
            <a:endParaRPr lang="en-US" dirty="0" smtClean="0"/>
          </a:p>
          <a:p>
            <a:r>
              <a:rPr lang="en-US" dirty="0" smtClean="0"/>
              <a:t>Probable 51% - 95%</a:t>
            </a:r>
          </a:p>
          <a:p>
            <a:pPr>
              <a:buNone/>
            </a:pPr>
            <a:endParaRPr lang="en-US" dirty="0" smtClean="0"/>
          </a:p>
          <a:p>
            <a:r>
              <a:rPr lang="en-US" dirty="0" smtClean="0"/>
              <a:t>Possible 5% - 50%</a:t>
            </a:r>
          </a:p>
          <a:p>
            <a:endParaRPr lang="en-US" dirty="0" smtClean="0"/>
          </a:p>
          <a:p>
            <a:r>
              <a:rPr lang="en-US" dirty="0" smtClean="0"/>
              <a:t>Remote  &lt; 5%</a:t>
            </a:r>
            <a:endParaRPr lang="en-US" dirty="0"/>
          </a:p>
        </p:txBody>
      </p:sp>
      <p:sp>
        <p:nvSpPr>
          <p:cNvPr id="4" name="Slide Number Placeholder 3"/>
          <p:cNvSpPr>
            <a:spLocks noGrp="1"/>
          </p:cNvSpPr>
          <p:nvPr>
            <p:ph type="sldNum" sz="quarter" idx="12"/>
          </p:nvPr>
        </p:nvSpPr>
        <p:spPr/>
        <p:txBody>
          <a:bodyPr/>
          <a:lstStyle/>
          <a:p>
            <a:fld id="{E22D2669-CBA4-492F-A62B-F882D84A920D}" type="slidenum">
              <a:rPr lang="en-US" smtClean="0"/>
              <a:pPr/>
              <a:t>24</a:t>
            </a:fld>
            <a:endParaRPr lang="en-US"/>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368</TotalTime>
  <Words>1010</Words>
  <Application>Microsoft Office PowerPoint</Application>
  <PresentationFormat>On-screen Show (4:3)</PresentationFormat>
  <Paragraphs>130</Paragraphs>
  <Slides>24</Slides>
  <Notes>0</Notes>
  <HiddenSlides>0</HiddenSlides>
  <MMClips>0</MMClips>
  <ScaleCrop>false</ScaleCrop>
  <HeadingPairs>
    <vt:vector size="4" baseType="variant">
      <vt:variant>
        <vt:lpstr>Theme</vt:lpstr>
      </vt:variant>
      <vt:variant>
        <vt:i4>1</vt:i4>
      </vt:variant>
      <vt:variant>
        <vt:lpstr>Slide Titles</vt:lpstr>
      </vt:variant>
      <vt:variant>
        <vt:i4>24</vt:i4>
      </vt:variant>
    </vt:vector>
  </HeadingPairs>
  <TitlesOfParts>
    <vt:vector size="25" baseType="lpstr">
      <vt:lpstr>Office Theme</vt:lpstr>
      <vt:lpstr>Revise lecture 18</vt:lpstr>
      <vt:lpstr>Warranty provisions</vt:lpstr>
      <vt:lpstr>Warranty provisions</vt:lpstr>
      <vt:lpstr>Warranty provisions</vt:lpstr>
      <vt:lpstr>Guarantees</vt:lpstr>
      <vt:lpstr>Future operating losses</vt:lpstr>
      <vt:lpstr>Onerous contracts</vt:lpstr>
      <vt:lpstr>Onerous leases</vt:lpstr>
      <vt:lpstr>Onerous leases</vt:lpstr>
      <vt:lpstr>Environmental provisions</vt:lpstr>
      <vt:lpstr>Restructuring provisions</vt:lpstr>
      <vt:lpstr>Restructuring provisions</vt:lpstr>
      <vt:lpstr>Restructuring provisions</vt:lpstr>
      <vt:lpstr>Slide 14</vt:lpstr>
      <vt:lpstr>Contingent liabilities</vt:lpstr>
      <vt:lpstr>Contingent liabilities</vt:lpstr>
      <vt:lpstr>Contingent assets</vt:lpstr>
      <vt:lpstr>Example of  contingencies</vt:lpstr>
      <vt:lpstr>Example of  contingencies</vt:lpstr>
      <vt:lpstr>Accounting for contingent liabilities</vt:lpstr>
      <vt:lpstr>Accounting for contingent assets</vt:lpstr>
      <vt:lpstr>Accounting for contingent liabilities and assets</vt:lpstr>
      <vt:lpstr>Table</vt:lpstr>
      <vt:lpstr>Slide 24</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Revise lecture 15</dc:title>
  <dc:creator>CCCF10</dc:creator>
  <cp:lastModifiedBy>NTS</cp:lastModifiedBy>
  <cp:revision>43</cp:revision>
  <dcterms:created xsi:type="dcterms:W3CDTF">2013-07-10T02:52:46Z</dcterms:created>
  <dcterms:modified xsi:type="dcterms:W3CDTF">2013-07-12T06:18:19Z</dcterms:modified>
</cp:coreProperties>
</file>