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73" r:id="rId3"/>
    <p:sldId id="274" r:id="rId4"/>
    <p:sldId id="281" r:id="rId5"/>
    <p:sldId id="282" r:id="rId6"/>
    <p:sldId id="283" r:id="rId7"/>
    <p:sldId id="284" r:id="rId8"/>
    <p:sldId id="286" r:id="rId9"/>
    <p:sldId id="287" r:id="rId10"/>
    <p:sldId id="288" r:id="rId11"/>
    <p:sldId id="289" r:id="rId12"/>
    <p:sldId id="290" r:id="rId13"/>
    <p:sldId id="291" r:id="rId14"/>
    <p:sldId id="292" r:id="rId15"/>
    <p:sldId id="293" r:id="rId16"/>
    <p:sldId id="294" r:id="rId17"/>
    <p:sldId id="295" r:id="rId18"/>
    <p:sldId id="296" r:id="rId19"/>
    <p:sldId id="297" r:id="rId20"/>
    <p:sldId id="298" r:id="rId21"/>
    <p:sldId id="299" r:id="rId22"/>
    <p:sldId id="30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93072A-F4E3-4BCD-9DD0-61F9F76CBE16}" type="datetimeFigureOut">
              <a:rPr lang="en-US" smtClean="0"/>
              <a:pPr/>
              <a:t>7/11/2013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85BBA0-886B-4DDF-9C30-14B24A1232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93EEAC-E7D2-47B8-AA90-EA6CC7F3C147}" type="datetime1">
              <a:rPr lang="en-US" smtClean="0"/>
              <a:pPr/>
              <a:t>7/11/2013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B30CA-0782-4DFF-8664-D20E7DC3DDD3}" type="datetime1">
              <a:rPr lang="en-US" smtClean="0"/>
              <a:pPr/>
              <a:t>7/11/2013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640C2B-EF20-40C6-8E19-275A8DC34EAB}" type="datetime1">
              <a:rPr lang="en-US" smtClean="0"/>
              <a:pPr/>
              <a:t>7/11/2013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14D6C9-D8F8-4188-9DCE-7B876D3E70BF}" type="datetime1">
              <a:rPr lang="en-US" smtClean="0"/>
              <a:pPr/>
              <a:t>7/11/2013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D2A4A7-A8BC-4D4D-8E7B-8874E3334D3D}" type="datetime1">
              <a:rPr lang="en-US" smtClean="0"/>
              <a:pPr/>
              <a:t>7/11/2013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B83006-37C2-40C7-8966-A59FE59E900C}" type="datetime1">
              <a:rPr lang="en-US" smtClean="0"/>
              <a:pPr/>
              <a:t>7/11/2013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9B46FB-D525-4CE5-8822-32416832507A}" type="datetime1">
              <a:rPr lang="en-US" smtClean="0"/>
              <a:pPr/>
              <a:t>7/11/2013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3CBAD-54A3-47B2-8140-FFA5859E9D8C}" type="datetime1">
              <a:rPr lang="en-US" smtClean="0"/>
              <a:pPr/>
              <a:t>7/11/2013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20A126-9112-4821-97BD-293A79C8481A}" type="datetime1">
              <a:rPr lang="en-US" smtClean="0"/>
              <a:pPr/>
              <a:t>7/11/2013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5A61AD-690F-43D9-A53E-23C0AB90DABA}" type="datetime1">
              <a:rPr lang="en-US" smtClean="0"/>
              <a:pPr/>
              <a:t>7/11/2013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9864DB-FB8A-40B5-AA99-4F637E60BF59}" type="datetime1">
              <a:rPr lang="en-US" smtClean="0"/>
              <a:pPr/>
              <a:t>7/11/2013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EF8816-2959-4430-B6C9-5BB0E2226C03}" type="datetime1">
              <a:rPr lang="en-US" smtClean="0"/>
              <a:pPr/>
              <a:t>7/11/2013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D2669-CBA4-492F-A62B-F882D84A92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17</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22D2669-CBA4-492F-A62B-F882D84A920D}"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provisions</a:t>
            </a:r>
            <a:endParaRPr lang="en-US" dirty="0"/>
          </a:p>
        </p:txBody>
      </p:sp>
      <p:sp>
        <p:nvSpPr>
          <p:cNvPr id="3" name="Content Placeholder 2"/>
          <p:cNvSpPr>
            <a:spLocks noGrp="1"/>
          </p:cNvSpPr>
          <p:nvPr>
            <p:ph idx="1"/>
          </p:nvPr>
        </p:nvSpPr>
        <p:spPr/>
        <p:txBody>
          <a:bodyPr/>
          <a:lstStyle/>
          <a:p>
            <a:pPr>
              <a:buNone/>
            </a:pPr>
            <a:r>
              <a:rPr lang="en-US" dirty="0" smtClean="0"/>
              <a:t>   The amount </a:t>
            </a:r>
            <a:r>
              <a:rPr lang="en-US" dirty="0" err="1" smtClean="0"/>
              <a:t>recognised</a:t>
            </a:r>
            <a:r>
              <a:rPr lang="en-US" dirty="0" smtClean="0"/>
              <a:t> as a provision should be:</a:t>
            </a:r>
          </a:p>
          <a:p>
            <a:r>
              <a:rPr lang="en-US" dirty="0" smtClean="0"/>
              <a:t>A realistic-estimate</a:t>
            </a:r>
          </a:p>
          <a:p>
            <a:r>
              <a:rPr lang="en-US" dirty="0" smtClean="0"/>
              <a:t>A prudent estimate of the expenditure needed to settle the obligation existing at the reporting date</a:t>
            </a:r>
          </a:p>
          <a:p>
            <a:r>
              <a:rPr lang="en-US" dirty="0" smtClean="0"/>
              <a:t>Discounted whenever the effect of this is material</a:t>
            </a:r>
          </a:p>
          <a:p>
            <a:pPr>
              <a:buNone/>
            </a:pP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Methods of measuring uncertainties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Methods of measuring uncertainties include:</a:t>
            </a:r>
          </a:p>
          <a:p>
            <a:endParaRPr lang="en-US" dirty="0" smtClean="0"/>
          </a:p>
          <a:p>
            <a:r>
              <a:rPr lang="en-US" dirty="0" smtClean="0"/>
              <a:t>Weighting the cost of all probable outcomes according to their probabilities (expected values)</a:t>
            </a:r>
          </a:p>
          <a:p>
            <a:endParaRPr lang="en-US" dirty="0" smtClean="0"/>
          </a:p>
          <a:p>
            <a:r>
              <a:rPr lang="en-US" dirty="0" smtClean="0"/>
              <a:t>Considering a range of possible outcomes</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Warranty provisions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Introduction</a:t>
            </a:r>
          </a:p>
          <a:p>
            <a:pPr>
              <a:buNone/>
            </a:pPr>
            <a:r>
              <a:rPr lang="en-US" dirty="0" smtClean="0"/>
              <a:t>    A warranty is often given in manufacturing and retailing businesses.</a:t>
            </a:r>
          </a:p>
          <a:p>
            <a:pPr>
              <a:buNone/>
            </a:pPr>
            <a:r>
              <a:rPr lang="en-US" dirty="0" smtClean="0"/>
              <a:t>It is either an:</a:t>
            </a:r>
          </a:p>
          <a:p>
            <a:pPr marL="514350" indent="-514350">
              <a:buFont typeface="+mj-lt"/>
              <a:buAutoNum type="arabicPeriod"/>
            </a:pPr>
            <a:r>
              <a:rPr lang="en-US" dirty="0" smtClean="0"/>
              <a:t>Express (legal) or</a:t>
            </a:r>
          </a:p>
          <a:p>
            <a:pPr marL="514350" indent="-514350">
              <a:buFont typeface="+mj-lt"/>
              <a:buAutoNum type="arabicPeriod"/>
            </a:pPr>
            <a:r>
              <a:rPr lang="en-US" dirty="0" smtClean="0"/>
              <a:t>Implied (constructive)</a:t>
            </a:r>
          </a:p>
          <a:p>
            <a:pPr>
              <a:buNone/>
            </a:pPr>
            <a:r>
              <a:rPr lang="en-US" dirty="0" smtClean="0"/>
              <a:t>   Obligation to make good or replace faulty products.</a:t>
            </a:r>
          </a:p>
          <a:p>
            <a:pPr>
              <a:buNone/>
            </a:pP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Warranty provisions</a:t>
            </a:r>
            <a:endParaRPr lang="en-US" dirty="0"/>
          </a:p>
        </p:txBody>
      </p:sp>
      <p:sp>
        <p:nvSpPr>
          <p:cNvPr id="3" name="Content Placeholder 2"/>
          <p:cNvSpPr>
            <a:spLocks noGrp="1"/>
          </p:cNvSpPr>
          <p:nvPr>
            <p:ph idx="1"/>
          </p:nvPr>
        </p:nvSpPr>
        <p:spPr/>
        <p:txBody>
          <a:bodyPr/>
          <a:lstStyle/>
          <a:p>
            <a:pPr algn="just">
              <a:buNone/>
            </a:pPr>
            <a:r>
              <a:rPr lang="en-US" dirty="0" smtClean="0"/>
              <a:t>    </a:t>
            </a:r>
          </a:p>
          <a:p>
            <a:pPr algn="just">
              <a:buNone/>
            </a:pPr>
            <a:r>
              <a:rPr lang="en-US" dirty="0" smtClean="0"/>
              <a:t>    A provision is required at the time of the sale rather than the time of the repair/replacement as the making of the sale is the past event which gives rise to an obligation.</a:t>
            </a:r>
          </a:p>
          <a:p>
            <a:pPr>
              <a:buNone/>
            </a:pP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Warranty provisions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This requires the seller to </a:t>
            </a:r>
            <a:r>
              <a:rPr lang="en-US" dirty="0" err="1" smtClean="0"/>
              <a:t>analyse</a:t>
            </a:r>
            <a:r>
              <a:rPr lang="en-US" dirty="0" smtClean="0"/>
              <a:t> past experience so that they can estimate:</a:t>
            </a:r>
          </a:p>
          <a:p>
            <a:endParaRPr lang="en-US" dirty="0" smtClean="0"/>
          </a:p>
          <a:p>
            <a:r>
              <a:rPr lang="en-US" dirty="0" smtClean="0"/>
              <a:t>How many </a:t>
            </a:r>
            <a:r>
              <a:rPr lang="en-US" b="1" dirty="0" smtClean="0"/>
              <a:t>claims</a:t>
            </a:r>
            <a:r>
              <a:rPr lang="en-US" dirty="0" smtClean="0"/>
              <a:t> will be made. If manufacturing techniques improve, there may be fewer claims in the future than there have been in the past.</a:t>
            </a:r>
          </a:p>
          <a:p>
            <a:endParaRPr lang="en-US" dirty="0" smtClean="0"/>
          </a:p>
          <a:p>
            <a:r>
              <a:rPr lang="en-US" dirty="0" smtClean="0"/>
              <a:t>How much each </a:t>
            </a:r>
            <a:r>
              <a:rPr lang="en-US" b="1" dirty="0" smtClean="0"/>
              <a:t>repair</a:t>
            </a:r>
            <a:r>
              <a:rPr lang="en-US" dirty="0" smtClean="0"/>
              <a:t> will cost. As technology becomes more complex, each repair may cost more.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Warranty provisions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b="1" u="sng" dirty="0" smtClean="0"/>
              <a:t>The provision set up at the time of sale:</a:t>
            </a:r>
          </a:p>
          <a:p>
            <a:pPr>
              <a:buNone/>
            </a:pPr>
            <a:endParaRPr lang="en-US" dirty="0" smtClean="0"/>
          </a:p>
          <a:p>
            <a:r>
              <a:rPr lang="en-US" dirty="0" smtClean="0"/>
              <a:t>Is the number of repairs expected in the future times at the expected cost of each repair.</a:t>
            </a:r>
          </a:p>
          <a:p>
            <a:endParaRPr lang="en-US" dirty="0" smtClean="0"/>
          </a:p>
          <a:p>
            <a:r>
              <a:rPr lang="en-US" dirty="0" smtClean="0"/>
              <a:t>Should be reviewed at the end of each accounting period in the light of further experience.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Guarantees</a:t>
            </a:r>
            <a:endParaRPr lang="en-US" dirty="0"/>
          </a:p>
        </p:txBody>
      </p:sp>
      <p:sp>
        <p:nvSpPr>
          <p:cNvPr id="3" name="Content Placeholder 2"/>
          <p:cNvSpPr>
            <a:spLocks noGrp="1"/>
          </p:cNvSpPr>
          <p:nvPr>
            <p:ph idx="1"/>
          </p:nvPr>
        </p:nvSpPr>
        <p:spPr/>
        <p:txBody>
          <a:bodyPr>
            <a:normAutofit lnSpcReduction="10000"/>
          </a:bodyPr>
          <a:lstStyle/>
          <a:p>
            <a:r>
              <a:rPr lang="en-US" dirty="0" smtClean="0"/>
              <a:t>In some instances (particularly in groups) one company will make a guarantee to another to pay off a loan, etc. if the other company is unable to do so.</a:t>
            </a:r>
          </a:p>
          <a:p>
            <a:r>
              <a:rPr lang="en-US" dirty="0" smtClean="0"/>
              <a:t>This guarantee should be provided for if it is probable that the payment will have to be made.</a:t>
            </a:r>
          </a:p>
          <a:p>
            <a:r>
              <a:rPr lang="en-US" dirty="0" smtClean="0"/>
              <a:t>It may otherwise require disclosure as a contingent liability. </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operating losses</a:t>
            </a:r>
            <a:endParaRPr lang="en-US" dirty="0"/>
          </a:p>
        </p:txBody>
      </p:sp>
      <p:sp>
        <p:nvSpPr>
          <p:cNvPr id="3" name="Content Placeholder 2"/>
          <p:cNvSpPr>
            <a:spLocks noGrp="1"/>
          </p:cNvSpPr>
          <p:nvPr>
            <p:ph idx="1"/>
          </p:nvPr>
        </p:nvSpPr>
        <p:spPr/>
        <p:txBody>
          <a:bodyPr/>
          <a:lstStyle/>
          <a:p>
            <a:pPr>
              <a:buNone/>
            </a:pPr>
            <a:endParaRPr lang="en-US" dirty="0" smtClean="0"/>
          </a:p>
          <a:p>
            <a:r>
              <a:rPr lang="en-US" dirty="0" smtClean="0"/>
              <a:t>No provision may be made for future operating losses because they arise in the future and therefore do not meet the criterion of a liability.</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Onerous contracts</a:t>
            </a:r>
            <a:endParaRPr lang="en-US" dirty="0"/>
          </a:p>
        </p:txBody>
      </p:sp>
      <p:sp>
        <p:nvSpPr>
          <p:cNvPr id="3" name="Content Placeholder 2"/>
          <p:cNvSpPr>
            <a:spLocks noGrp="1"/>
          </p:cNvSpPr>
          <p:nvPr>
            <p:ph idx="1"/>
          </p:nvPr>
        </p:nvSpPr>
        <p:spPr/>
        <p:txBody>
          <a:bodyPr/>
          <a:lstStyle/>
          <a:p>
            <a:endParaRPr lang="en-US" dirty="0" smtClean="0"/>
          </a:p>
          <a:p>
            <a:r>
              <a:rPr lang="en-US" dirty="0" smtClean="0"/>
              <a:t>An onerous contracts is a contract in which the unavoidable costs of meeting the obligations under the contract exceed the economic benefits expected to be received under it.</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Onerous leases</a:t>
            </a:r>
            <a:endParaRPr lang="en-US" dirty="0"/>
          </a:p>
        </p:txBody>
      </p:sp>
      <p:sp>
        <p:nvSpPr>
          <p:cNvPr id="3" name="Content Placeholder 2"/>
          <p:cNvSpPr>
            <a:spLocks noGrp="1"/>
          </p:cNvSpPr>
          <p:nvPr>
            <p:ph idx="1"/>
          </p:nvPr>
        </p:nvSpPr>
        <p:spPr/>
        <p:txBody>
          <a:bodyPr>
            <a:normAutofit fontScale="92500"/>
          </a:bodyPr>
          <a:lstStyle/>
          <a:p>
            <a:r>
              <a:rPr lang="en-US" dirty="0" smtClean="0"/>
              <a:t>An onerous lease is an onerous contract, i.e. one where the unavoidable costs under the lease exceed the economic benefits expected to be gained from it.</a:t>
            </a:r>
          </a:p>
          <a:p>
            <a:r>
              <a:rPr lang="en-US" dirty="0" smtClean="0"/>
              <a:t>If leased premises have become surplus to requirements but the lessee cannot find anyone to sublet the premises to, the lessee will still have to make the regular lease payments, without being able to use the premises.</a:t>
            </a:r>
          </a:p>
          <a:p>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Onerous leases</a:t>
            </a:r>
            <a:endParaRPr lang="en-US" dirty="0"/>
          </a:p>
        </p:txBody>
      </p:sp>
      <p:sp>
        <p:nvSpPr>
          <p:cNvPr id="3" name="Content Placeholder 2"/>
          <p:cNvSpPr>
            <a:spLocks noGrp="1"/>
          </p:cNvSpPr>
          <p:nvPr>
            <p:ph idx="1"/>
          </p:nvPr>
        </p:nvSpPr>
        <p:spPr/>
        <p:txBody>
          <a:bodyPr/>
          <a:lstStyle/>
          <a:p>
            <a:r>
              <a:rPr lang="en-US" dirty="0" smtClean="0"/>
              <a:t>The signing of the lease is the past event giving rise to the obligation to make the lease payments.</a:t>
            </a:r>
          </a:p>
          <a:p>
            <a:r>
              <a:rPr lang="en-US" dirty="0" smtClean="0"/>
              <a:t>A payment for this payment should be </a:t>
            </a:r>
            <a:r>
              <a:rPr lang="en-US" dirty="0" err="1" smtClean="0"/>
              <a:t>recognised</a:t>
            </a:r>
            <a:r>
              <a:rPr lang="en-US" dirty="0" smtClean="0"/>
              <a:t> as an expense in the income statement in the period when the lease becomes onerous.</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 – Onerous contracts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 company has 10 years left to run on the lease of a property that is currently unoccupied. The present value of the future rentals at the reporting date is Rs50,000. Subletting possibilities are limited but the directors feel that likely future subletting rental could have a present value of Rs10,000.</a:t>
            </a:r>
          </a:p>
          <a:p>
            <a:endParaRPr lang="en-US" dirty="0" smtClean="0"/>
          </a:p>
          <a:p>
            <a:r>
              <a:rPr lang="en-US" b="1" dirty="0" smtClean="0"/>
              <a:t>What is the accounting treatment?</a:t>
            </a:r>
            <a:endParaRPr lang="en-US" b="1"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1 - Answer</a:t>
            </a:r>
            <a:endParaRPr lang="en-US" dirty="0"/>
          </a:p>
        </p:txBody>
      </p:sp>
      <p:sp>
        <p:nvSpPr>
          <p:cNvPr id="3" name="Content Placeholder 2"/>
          <p:cNvSpPr>
            <a:spLocks noGrp="1"/>
          </p:cNvSpPr>
          <p:nvPr>
            <p:ph idx="1"/>
          </p:nvPr>
        </p:nvSpPr>
        <p:spPr/>
        <p:txBody>
          <a:bodyPr/>
          <a:lstStyle/>
          <a:p>
            <a:r>
              <a:rPr lang="en-US" dirty="0" smtClean="0"/>
              <a:t>A provision of Rs 50,000 would be required in respect of this onerous contract.</a:t>
            </a:r>
          </a:p>
          <a:p>
            <a:endParaRPr lang="en-US" dirty="0" smtClean="0"/>
          </a:p>
          <a:p>
            <a:pPr>
              <a:buNone/>
            </a:pPr>
            <a:r>
              <a:rPr lang="en-US" dirty="0" smtClean="0"/>
              <a:t>The Rs10,000 should be:</a:t>
            </a:r>
          </a:p>
          <a:p>
            <a:pPr marL="514350" indent="-514350">
              <a:buFont typeface="+mj-lt"/>
              <a:buAutoNum type="arabicPeriod"/>
            </a:pPr>
            <a:r>
              <a:rPr lang="en-US" dirty="0" smtClean="0"/>
              <a:t>Disclosed if possible</a:t>
            </a:r>
          </a:p>
          <a:p>
            <a:pPr marL="514350" indent="-514350">
              <a:buFont typeface="+mj-lt"/>
              <a:buAutoNum type="arabicPeriod"/>
            </a:pPr>
            <a:r>
              <a:rPr lang="en-US" dirty="0" smtClean="0"/>
              <a:t>Booked as an asset if virtually certain</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provisions</a:t>
            </a:r>
            <a:endParaRPr lang="en-US" dirty="0"/>
          </a:p>
        </p:txBody>
      </p:sp>
      <p:sp>
        <p:nvSpPr>
          <p:cNvPr id="3" name="Content Placeholder 2"/>
          <p:cNvSpPr>
            <a:spLocks noGrp="1"/>
          </p:cNvSpPr>
          <p:nvPr>
            <p:ph idx="1"/>
          </p:nvPr>
        </p:nvSpPr>
        <p:spPr/>
        <p:txBody>
          <a:bodyPr/>
          <a:lstStyle/>
          <a:p>
            <a:r>
              <a:rPr lang="en-US" dirty="0" smtClean="0"/>
              <a:t>A provision will be made for future environmental costs if there is either a legal or co constructive obligation to carry out the work.</a:t>
            </a:r>
          </a:p>
          <a:p>
            <a:endParaRPr lang="en-US" dirty="0" smtClean="0"/>
          </a:p>
          <a:p>
            <a:r>
              <a:rPr lang="en-US" dirty="0" smtClean="0"/>
              <a:t>This will be discounted to present value at a pre-tax market rate.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Restructuring provisions</a:t>
            </a:r>
            <a:endParaRPr lang="en-US" dirty="0"/>
          </a:p>
        </p:txBody>
      </p:sp>
      <p:sp>
        <p:nvSpPr>
          <p:cNvPr id="3" name="Content Placeholder 2"/>
          <p:cNvSpPr>
            <a:spLocks noGrp="1"/>
          </p:cNvSpPr>
          <p:nvPr>
            <p:ph idx="1"/>
          </p:nvPr>
        </p:nvSpPr>
        <p:spPr/>
        <p:txBody>
          <a:bodyPr/>
          <a:lstStyle/>
          <a:p>
            <a:pPr>
              <a:buNone/>
            </a:pPr>
            <a:r>
              <a:rPr lang="en-US" dirty="0" smtClean="0"/>
              <a:t>    A restructuring is a </a:t>
            </a:r>
            <a:r>
              <a:rPr lang="en-US" dirty="0" err="1" smtClean="0"/>
              <a:t>programme</a:t>
            </a:r>
            <a:r>
              <a:rPr lang="en-US" dirty="0" smtClean="0"/>
              <a:t> that is planned and controlled by management and materially changes either:</a:t>
            </a:r>
          </a:p>
          <a:p>
            <a:endParaRPr lang="en-US" dirty="0" smtClean="0"/>
          </a:p>
          <a:p>
            <a:r>
              <a:rPr lang="en-US" dirty="0" smtClean="0"/>
              <a:t>The scope of a business undertaken by an entity, or</a:t>
            </a:r>
          </a:p>
          <a:p>
            <a:r>
              <a:rPr lang="en-US" dirty="0" smtClean="0"/>
              <a:t>The manner in which that business is conducted.</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Restructuring provisions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 provision may only be made if:</a:t>
            </a:r>
          </a:p>
          <a:p>
            <a:endParaRPr lang="en-US" dirty="0" smtClean="0"/>
          </a:p>
          <a:p>
            <a:r>
              <a:rPr lang="en-US" dirty="0" smtClean="0"/>
              <a:t>A detailed, formal and approved plan exists</a:t>
            </a:r>
          </a:p>
          <a:p>
            <a:r>
              <a:rPr lang="en-US" dirty="0" smtClean="0"/>
              <a:t>The plan has been announced to those affected</a:t>
            </a:r>
          </a:p>
          <a:p>
            <a:endParaRPr lang="en-US" dirty="0" smtClean="0"/>
          </a:p>
          <a:p>
            <a:pPr>
              <a:buNone/>
            </a:pPr>
            <a:r>
              <a:rPr lang="en-US" dirty="0" smtClean="0"/>
              <a:t>    The provision should:</a:t>
            </a:r>
          </a:p>
          <a:p>
            <a:r>
              <a:rPr lang="en-US" dirty="0" smtClean="0"/>
              <a:t>Include direct expenditure arising from restructuring</a:t>
            </a:r>
          </a:p>
          <a:p>
            <a:r>
              <a:rPr lang="en-US" dirty="0" smtClean="0"/>
              <a:t>Exclude costs associated with ongoing activities</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Restructuring provisions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 the context of a restructuring, a </a:t>
            </a:r>
            <a:r>
              <a:rPr lang="en-US" dirty="0" err="1" smtClean="0"/>
              <a:t>detalied</a:t>
            </a:r>
            <a:r>
              <a:rPr lang="en-US" dirty="0" smtClean="0"/>
              <a:t>, formal and approved plan must exist, but this is not enough, because management may change its mind.</a:t>
            </a:r>
          </a:p>
          <a:p>
            <a:endParaRPr lang="en-US" dirty="0" smtClean="0"/>
          </a:p>
          <a:p>
            <a:r>
              <a:rPr lang="en-US" dirty="0" smtClean="0"/>
              <a:t>A provision should only be made if the plan has also been announced to those affected. This creates a constructive obligation, because management is now very unlikely to change its mind.</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Question 2 – Restructuring provisions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On 14</a:t>
            </a:r>
            <a:r>
              <a:rPr lang="en-US" baseline="30000" dirty="0" smtClean="0"/>
              <a:t>th</a:t>
            </a:r>
            <a:r>
              <a:rPr lang="en-US" dirty="0" smtClean="0"/>
              <a:t> June 2005 a decision was made by the board of an entity to close down a division. The decision was not communicated at that time to any of those affected and no other steps were taken to implement the decision by the year end of 30</a:t>
            </a:r>
            <a:r>
              <a:rPr lang="en-US" baseline="30000" dirty="0" smtClean="0"/>
              <a:t>th</a:t>
            </a:r>
            <a:r>
              <a:rPr lang="en-US" dirty="0" smtClean="0"/>
              <a:t> June 2005. the division was closed in September 2005.</a:t>
            </a:r>
          </a:p>
          <a:p>
            <a:r>
              <a:rPr lang="en-US" b="1" dirty="0" smtClean="0"/>
              <a:t>Should a provision be made at 30</a:t>
            </a:r>
            <a:r>
              <a:rPr lang="en-US" b="1" baseline="30000" dirty="0" smtClean="0"/>
              <a:t>th</a:t>
            </a:r>
            <a:r>
              <a:rPr lang="en-US" b="1" dirty="0" smtClean="0"/>
              <a:t> June 2005 for the cost of closing down the division?</a:t>
            </a:r>
            <a:endParaRPr lang="en-US" b="1"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Question 2 – Answer</a:t>
            </a:r>
            <a:br>
              <a:rPr lang="en-US"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No constructive obligation exists.</a:t>
            </a:r>
          </a:p>
          <a:p>
            <a:endParaRPr lang="en-US" dirty="0" smtClean="0"/>
          </a:p>
          <a:p>
            <a:r>
              <a:rPr lang="en-US" dirty="0" smtClean="0"/>
              <a:t>This is a board decision, which can be reversed.</a:t>
            </a:r>
          </a:p>
          <a:p>
            <a:endParaRPr lang="en-US" dirty="0" smtClean="0"/>
          </a:p>
          <a:p>
            <a:r>
              <a:rPr lang="en-US" dirty="0" smtClean="0"/>
              <a:t>No provision can be made</a:t>
            </a:r>
          </a:p>
          <a:p>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Question 2 – Restructuring provisions</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    On 14 June 2005 a decision was made by the board of an entity to close down a division. On 28 June 2005 a detailed plan for closing down the division was agreed by the board. Redundancy notices were also sent out to the staff of the affected division. The division was closed in September 2005.</a:t>
            </a:r>
          </a:p>
          <a:p>
            <a:r>
              <a:rPr lang="en-US" dirty="0" smtClean="0"/>
              <a:t> </a:t>
            </a:r>
            <a:r>
              <a:rPr lang="en-US" b="1" dirty="0" smtClean="0"/>
              <a:t>Should a provision be made at 30</a:t>
            </a:r>
            <a:r>
              <a:rPr lang="en-US" b="1" baseline="30000" dirty="0" smtClean="0"/>
              <a:t>th</a:t>
            </a:r>
            <a:r>
              <a:rPr lang="en-US" b="1" dirty="0" smtClean="0"/>
              <a:t> June 2005 for the cost of closing down the division?</a:t>
            </a:r>
          </a:p>
          <a:p>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2 - Answer</a:t>
            </a:r>
            <a:endParaRPr lang="en-US" dirty="0"/>
          </a:p>
        </p:txBody>
      </p:sp>
      <p:sp>
        <p:nvSpPr>
          <p:cNvPr id="3" name="Content Placeholder 2"/>
          <p:cNvSpPr>
            <a:spLocks noGrp="1"/>
          </p:cNvSpPr>
          <p:nvPr>
            <p:ph idx="1"/>
          </p:nvPr>
        </p:nvSpPr>
        <p:spPr/>
        <p:txBody>
          <a:bodyPr/>
          <a:lstStyle/>
          <a:p>
            <a:endParaRPr lang="en-US" dirty="0" smtClean="0"/>
          </a:p>
          <a:p>
            <a:r>
              <a:rPr lang="en-US" dirty="0" smtClean="0"/>
              <a:t>The detailed plan and the redundancy notices create a valid expectation and therefore a constructive obligation.</a:t>
            </a:r>
          </a:p>
          <a:p>
            <a:endParaRPr lang="en-US" dirty="0" smtClean="0"/>
          </a:p>
          <a:p>
            <a:r>
              <a:rPr lang="en-US" dirty="0" smtClean="0"/>
              <a:t>Yes, a provision is required.</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22</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333</TotalTime>
  <Words>1033</Words>
  <Application>Microsoft Office PowerPoint</Application>
  <PresentationFormat>On-screen Show (4:3)</PresentationFormat>
  <Paragraphs>122</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Revise lecture 17</vt:lpstr>
      <vt:lpstr>Measuring provisions</vt:lpstr>
      <vt:lpstr>Methods of measuring uncertainties</vt:lpstr>
      <vt:lpstr>Warranty provisions</vt:lpstr>
      <vt:lpstr>Warranty provisions</vt:lpstr>
      <vt:lpstr>Warranty provisions</vt:lpstr>
      <vt:lpstr>Warranty provisions</vt:lpstr>
      <vt:lpstr>Guarantees</vt:lpstr>
      <vt:lpstr>Future operating losses</vt:lpstr>
      <vt:lpstr>Onerous contracts</vt:lpstr>
      <vt:lpstr>Onerous leases</vt:lpstr>
      <vt:lpstr>Onerous leases</vt:lpstr>
      <vt:lpstr>Question 1 – Onerous contracts</vt:lpstr>
      <vt:lpstr>Question 1 - Answer</vt:lpstr>
      <vt:lpstr>Environmental provisions</vt:lpstr>
      <vt:lpstr>Restructuring provisions</vt:lpstr>
      <vt:lpstr>Restructuring provisions</vt:lpstr>
      <vt:lpstr>Restructuring provisions</vt:lpstr>
      <vt:lpstr>Question 2 – Restructuring provisions</vt:lpstr>
      <vt:lpstr> Question 2 – Answer </vt:lpstr>
      <vt:lpstr>Question 2 – Restructuring provisions</vt:lpstr>
      <vt:lpstr>Question 2 - Answer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15</dc:title>
  <dc:creator>CCCF10</dc:creator>
  <cp:lastModifiedBy>NTS</cp:lastModifiedBy>
  <cp:revision>38</cp:revision>
  <dcterms:created xsi:type="dcterms:W3CDTF">2013-07-10T02:52:46Z</dcterms:created>
  <dcterms:modified xsi:type="dcterms:W3CDTF">2013-07-11T07:21:45Z</dcterms:modified>
</cp:coreProperties>
</file>