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1" r:id="rId6"/>
    <p:sldId id="262" r:id="rId7"/>
    <p:sldId id="263" r:id="rId8"/>
    <p:sldId id="264" r:id="rId9"/>
    <p:sldId id="265"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3072A-F4E3-4BCD-9DD0-61F9F76CBE16}" type="datetimeFigureOut">
              <a:rPr lang="en-US" smtClean="0"/>
              <a:pPr/>
              <a:t>7/11/2013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5BBA0-886B-4DDF-9C30-14B24A1232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3EEAC-E7D2-47B8-AA90-EA6CC7F3C147}"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B30CA-0782-4DFF-8664-D20E7DC3DDD3}"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40C2B-EF20-40C6-8E19-275A8DC34EAB}"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4D6C9-D8F8-4188-9DCE-7B876D3E70BF}" type="datetime1">
              <a:rPr lang="en-US" smtClean="0"/>
              <a:pPr/>
              <a:t>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2A4A7-A8BC-4D4D-8E7B-8874E3334D3D}" type="datetime1">
              <a:rPr lang="en-US" smtClean="0"/>
              <a:pPr/>
              <a:t>7/11/2013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83006-37C2-40C7-8966-A59FE59E900C}" type="datetime1">
              <a:rPr lang="en-US" smtClean="0"/>
              <a:pPr/>
              <a:t>7/11/2013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B46FB-D525-4CE5-8822-32416832507A}" type="datetime1">
              <a:rPr lang="en-US" smtClean="0"/>
              <a:pPr/>
              <a:t>7/11/2013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CBAD-54A3-47B2-8140-FFA5859E9D8C}" type="datetime1">
              <a:rPr lang="en-US" smtClean="0"/>
              <a:pPr/>
              <a:t>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0A126-9112-4821-97BD-293A79C8481A}" type="datetime1">
              <a:rPr lang="en-US" smtClean="0"/>
              <a:pPr/>
              <a:t>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5A61AD-690F-43D9-A53E-23C0AB90DABA}"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864DB-FB8A-40B5-AA99-4F637E60BF59}"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F8816-2959-4430-B6C9-5BB0E2226C03}" type="datetime1">
              <a:rPr lang="en-US" smtClean="0"/>
              <a:pPr/>
              <a:t>7/11/2013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D2669-CBA4-492F-A62B-F882D84A9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16</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sz="4800" b="1" dirty="0" smtClean="0"/>
              <a:t>Provisions, contingent liabilities and assets (IAS 37)</a:t>
            </a:r>
            <a:endParaRPr lang="en-US" sz="48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Provisions </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problem</a:t>
            </a:r>
          </a:p>
          <a:p>
            <a:pPr>
              <a:buNone/>
            </a:pPr>
            <a:endParaRPr lang="en-US" b="1" u="sng" dirty="0" smtClean="0"/>
          </a:p>
          <a:p>
            <a:r>
              <a:rPr lang="en-US" dirty="0" smtClean="0"/>
              <a:t>Until the issue of IAS 37 provisions, contingent liabilities and contingent assets, there was no accounting standard covering the general topic of provisions. This led to various problems.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Provisions </a:t>
            </a:r>
            <a:endParaRPr lang="en-US" dirty="0"/>
          </a:p>
        </p:txBody>
      </p:sp>
      <p:sp>
        <p:nvSpPr>
          <p:cNvPr id="3" name="Content Placeholder 2"/>
          <p:cNvSpPr>
            <a:spLocks noGrp="1"/>
          </p:cNvSpPr>
          <p:nvPr>
            <p:ph idx="1"/>
          </p:nvPr>
        </p:nvSpPr>
        <p:spPr/>
        <p:txBody>
          <a:bodyPr>
            <a:normAutofit fontScale="92500"/>
          </a:bodyPr>
          <a:lstStyle/>
          <a:p>
            <a:r>
              <a:rPr lang="en-US" dirty="0" smtClean="0"/>
              <a:t>Provisions were often </a:t>
            </a:r>
            <a:r>
              <a:rPr lang="en-US" dirty="0" err="1" smtClean="0"/>
              <a:t>recognised</a:t>
            </a:r>
            <a:r>
              <a:rPr lang="en-US" dirty="0" smtClean="0"/>
              <a:t> as a result of an </a:t>
            </a:r>
            <a:r>
              <a:rPr lang="en-US" b="1" dirty="0" smtClean="0"/>
              <a:t>intention</a:t>
            </a:r>
            <a:r>
              <a:rPr lang="en-US" dirty="0" smtClean="0"/>
              <a:t> to make expenditure, rather than an obligation to do so.</a:t>
            </a:r>
          </a:p>
          <a:p>
            <a:r>
              <a:rPr lang="en-US" dirty="0" smtClean="0"/>
              <a:t>Several items could be aggregated into one large provision that was reported as an exceptional item (the ‘big bath’).</a:t>
            </a:r>
          </a:p>
          <a:p>
            <a:r>
              <a:rPr lang="en-US" b="1" dirty="0" smtClean="0"/>
              <a:t>Inadequate disclosure </a:t>
            </a:r>
            <a:r>
              <a:rPr lang="en-US" dirty="0" smtClean="0"/>
              <a:t>meant that in some cases it was difficult to ascertain the significance of the provisions and any movement in the year.</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Provisions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dirty="0" smtClean="0"/>
              <a:t>A common example was on the appointment of a new management team to a business.</a:t>
            </a:r>
          </a:p>
          <a:p>
            <a:endParaRPr lang="en-US" dirty="0"/>
          </a:p>
          <a:p>
            <a:pPr algn="just"/>
            <a:r>
              <a:rPr lang="en-US" dirty="0" smtClean="0"/>
              <a:t>On appointment the new management would set up large provisions for re-</a:t>
            </a:r>
            <a:r>
              <a:rPr lang="en-US" dirty="0" err="1" smtClean="0"/>
              <a:t>organisations</a:t>
            </a:r>
            <a:r>
              <a:rPr lang="en-US" dirty="0" smtClean="0"/>
              <a:t> (depressing profits), saying they were needed as a result of the actions of the previous management. Such depressed profits could therefore be blamed on that previous management team.</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Provisions </a:t>
            </a:r>
            <a:endParaRPr lang="en-US" dirty="0"/>
          </a:p>
        </p:txBody>
      </p:sp>
      <p:sp>
        <p:nvSpPr>
          <p:cNvPr id="3" name="Content Placeholder 2"/>
          <p:cNvSpPr>
            <a:spLocks noGrp="1"/>
          </p:cNvSpPr>
          <p:nvPr>
            <p:ph idx="1"/>
          </p:nvPr>
        </p:nvSpPr>
        <p:spPr/>
        <p:txBody>
          <a:bodyPr>
            <a:normAutofit lnSpcReduction="10000"/>
          </a:bodyPr>
          <a:lstStyle/>
          <a:p>
            <a:r>
              <a:rPr lang="en-US" dirty="0" smtClean="0"/>
              <a:t>One or more years later the new management would ‘discover’ that </a:t>
            </a:r>
            <a:r>
              <a:rPr lang="en-US" b="1" dirty="0" smtClean="0"/>
              <a:t>not all those provisions </a:t>
            </a:r>
            <a:r>
              <a:rPr lang="en-US" dirty="0" smtClean="0"/>
              <a:t>were necessary. </a:t>
            </a:r>
          </a:p>
          <a:p>
            <a:r>
              <a:rPr lang="en-US" dirty="0" smtClean="0"/>
              <a:t>So they would be </a:t>
            </a:r>
            <a:r>
              <a:rPr lang="en-US" b="1" dirty="0" smtClean="0"/>
              <a:t>written back </a:t>
            </a:r>
            <a:r>
              <a:rPr lang="en-US" dirty="0" smtClean="0"/>
              <a:t>(enhancing profits), probably without any disclosure.</a:t>
            </a:r>
          </a:p>
          <a:p>
            <a:r>
              <a:rPr lang="en-US" dirty="0" smtClean="0"/>
              <a:t>So the </a:t>
            </a:r>
            <a:r>
              <a:rPr lang="en-US" b="1" dirty="0" smtClean="0"/>
              <a:t>profits</a:t>
            </a:r>
            <a:r>
              <a:rPr lang="en-US" dirty="0" smtClean="0"/>
              <a:t> under new management would look impressive, when in reality they had been created by the release of provisions charged in an earlier period.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IAS 37</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The objective of IAS 37 </a:t>
            </a:r>
            <a:r>
              <a:rPr lang="en-US" dirty="0" smtClean="0"/>
              <a:t>provisions, contingent liabilities and contingent assets is to ensure that:</a:t>
            </a:r>
          </a:p>
          <a:p>
            <a:pPr>
              <a:buNone/>
            </a:pPr>
            <a:endParaRPr lang="en-US" dirty="0" smtClean="0"/>
          </a:p>
          <a:p>
            <a:r>
              <a:rPr lang="en-US" dirty="0" smtClean="0"/>
              <a:t>Appropriate recognition </a:t>
            </a:r>
            <a:r>
              <a:rPr lang="en-US" b="1" dirty="0" smtClean="0"/>
              <a:t>criteria</a:t>
            </a:r>
            <a:r>
              <a:rPr lang="en-US" dirty="0" smtClean="0"/>
              <a:t> and measurement bases are applied to provisions, contingent liabilities and contingent assets</a:t>
            </a:r>
          </a:p>
          <a:p>
            <a:pPr>
              <a:buNone/>
            </a:pPr>
            <a:endParaRPr lang="en-US" dirty="0" smtClean="0"/>
          </a:p>
          <a:p>
            <a:r>
              <a:rPr lang="en-US" dirty="0" smtClean="0"/>
              <a:t>Sufficient information is </a:t>
            </a:r>
            <a:r>
              <a:rPr lang="en-US" b="1" dirty="0" smtClean="0"/>
              <a:t>disclosed </a:t>
            </a:r>
            <a:r>
              <a:rPr lang="en-US" dirty="0" smtClean="0"/>
              <a:t>in the notes to the financial statements to enable users to understand their nature, timing and amount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Provisions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dirty="0" smtClean="0"/>
              <a:t>What is a provision?</a:t>
            </a:r>
          </a:p>
          <a:p>
            <a:pPr>
              <a:buNone/>
            </a:pPr>
            <a:endParaRPr lang="en-US" dirty="0"/>
          </a:p>
          <a:p>
            <a:r>
              <a:rPr lang="en-US" dirty="0" smtClean="0"/>
              <a:t>A </a:t>
            </a:r>
            <a:r>
              <a:rPr lang="en-US" b="1" dirty="0" smtClean="0"/>
              <a:t>provision</a:t>
            </a:r>
            <a:r>
              <a:rPr lang="en-US" dirty="0" smtClean="0"/>
              <a:t> is a liability of uncertain timing or amount</a:t>
            </a:r>
          </a:p>
          <a:p>
            <a:endParaRPr lang="en-US" dirty="0"/>
          </a:p>
          <a:p>
            <a:r>
              <a:rPr lang="en-US" dirty="0" smtClean="0"/>
              <a:t>A </a:t>
            </a:r>
            <a:r>
              <a:rPr lang="en-US" b="1" dirty="0" smtClean="0"/>
              <a:t>liability</a:t>
            </a:r>
            <a:r>
              <a:rPr lang="en-US" dirty="0" smtClean="0"/>
              <a:t> is a present obligation of the entity arising from past events, the settlement of which is expected to result in an outflow from the entity of resources embodying economic benefits.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Recognition of a provision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smtClean="0"/>
              <a:t>A provision should be </a:t>
            </a:r>
            <a:r>
              <a:rPr lang="en-US" b="1" dirty="0" err="1" smtClean="0"/>
              <a:t>recognised</a:t>
            </a:r>
            <a:r>
              <a:rPr lang="en-US" b="1" dirty="0" smtClean="0"/>
              <a:t> when:</a:t>
            </a:r>
          </a:p>
          <a:p>
            <a:pPr>
              <a:buNone/>
            </a:pPr>
            <a:endParaRPr lang="en-US" b="1" dirty="0" smtClean="0"/>
          </a:p>
          <a:p>
            <a:pPr marL="514350" indent="-514350">
              <a:buFont typeface="+mj-lt"/>
              <a:buAutoNum type="arabicPeriod"/>
            </a:pPr>
            <a:r>
              <a:rPr lang="en-US" dirty="0" smtClean="0"/>
              <a:t>An entity has a present obligation (legal or constructive) as a result of a past event</a:t>
            </a:r>
          </a:p>
          <a:p>
            <a:pPr marL="514350" indent="-514350">
              <a:buFont typeface="+mj-lt"/>
              <a:buAutoNum type="arabicPeriod"/>
            </a:pPr>
            <a:endParaRPr lang="en-US" dirty="0" smtClean="0"/>
          </a:p>
          <a:p>
            <a:pPr marL="514350" indent="-514350">
              <a:buFont typeface="+mj-lt"/>
              <a:buAutoNum type="arabicPeriod"/>
            </a:pPr>
            <a:r>
              <a:rPr lang="en-US" dirty="0" smtClean="0"/>
              <a:t>It is probable that an outflow of resources embodying economic benefits will be required to settle the obligation </a:t>
            </a:r>
          </a:p>
          <a:p>
            <a:pPr marL="514350" indent="-514350">
              <a:buFont typeface="+mj-lt"/>
              <a:buAutoNum type="arabicPeriod"/>
            </a:pPr>
            <a:endParaRPr lang="en-US" dirty="0" smtClean="0"/>
          </a:p>
          <a:p>
            <a:pPr marL="514350" indent="-514350">
              <a:buFont typeface="+mj-lt"/>
              <a:buAutoNum type="arabicPeriod"/>
            </a:pPr>
            <a:r>
              <a:rPr lang="en-US" dirty="0" smtClean="0"/>
              <a:t>A reliable estimate can be made of the amount of the obligation</a:t>
            </a:r>
          </a:p>
          <a:p>
            <a:r>
              <a:rPr lang="en-US" dirty="0" smtClean="0"/>
              <a:t>If any of these conditions is not met, no provision may be </a:t>
            </a:r>
            <a:r>
              <a:rPr lang="en-US" dirty="0" err="1" smtClean="0"/>
              <a:t>recognised</a:t>
            </a:r>
            <a:r>
              <a:rPr lang="en-US" dirty="0" smtClean="0"/>
              <a:t>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Obligations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A provision may be necessary as a result of:</a:t>
            </a:r>
          </a:p>
          <a:p>
            <a:pPr>
              <a:buNone/>
            </a:pPr>
            <a:endParaRPr lang="en-US" dirty="0"/>
          </a:p>
          <a:p>
            <a:r>
              <a:rPr lang="en-US" dirty="0" smtClean="0"/>
              <a:t>A legal or</a:t>
            </a:r>
          </a:p>
          <a:p>
            <a:endParaRPr lang="en-US" dirty="0"/>
          </a:p>
          <a:p>
            <a:r>
              <a:rPr lang="en-US" dirty="0" smtClean="0"/>
              <a:t>A constructive obligation</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Obligations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Legal obligations</a:t>
            </a:r>
          </a:p>
          <a:p>
            <a:pPr>
              <a:buNone/>
            </a:pPr>
            <a:endParaRPr lang="en-US" dirty="0" smtClean="0"/>
          </a:p>
          <a:p>
            <a:pPr>
              <a:buNone/>
            </a:pPr>
            <a:r>
              <a:rPr lang="en-US" dirty="0"/>
              <a:t> </a:t>
            </a:r>
            <a:r>
              <a:rPr lang="en-US" dirty="0" smtClean="0"/>
              <a:t>   A legal obligation is an obligation that derives from:</a:t>
            </a:r>
          </a:p>
          <a:p>
            <a:pPr marL="514350" indent="-514350">
              <a:buFont typeface="+mj-lt"/>
              <a:buAutoNum type="arabicPeriod"/>
            </a:pPr>
            <a:r>
              <a:rPr lang="en-US" dirty="0" smtClean="0"/>
              <a:t>A contract</a:t>
            </a:r>
          </a:p>
          <a:p>
            <a:pPr marL="514350" indent="-514350">
              <a:buFont typeface="+mj-lt"/>
              <a:buAutoNum type="arabicPeriod"/>
            </a:pPr>
            <a:r>
              <a:rPr lang="en-US" dirty="0" smtClean="0"/>
              <a:t>Legislation</a:t>
            </a:r>
          </a:p>
          <a:p>
            <a:pPr marL="514350" indent="-514350">
              <a:buFont typeface="+mj-lt"/>
              <a:buAutoNum type="arabicPeriod"/>
            </a:pPr>
            <a:r>
              <a:rPr lang="en-US" dirty="0" smtClean="0"/>
              <a:t>Other operation of law</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Obligations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smtClean="0"/>
              <a:t>Constructive obligation</a:t>
            </a:r>
          </a:p>
          <a:p>
            <a:pPr>
              <a:buNone/>
            </a:pPr>
            <a:endParaRPr lang="en-US" b="1" u="sng" dirty="0" smtClean="0"/>
          </a:p>
          <a:p>
            <a:pPr>
              <a:buNone/>
            </a:pPr>
            <a:r>
              <a:rPr lang="en-US" dirty="0" smtClean="0"/>
              <a:t>     A constructive obligation is an obligation that derives from an entity’s actions where:</a:t>
            </a:r>
          </a:p>
          <a:p>
            <a:pPr>
              <a:buNone/>
            </a:pPr>
            <a:endParaRPr lang="en-US" dirty="0" smtClean="0"/>
          </a:p>
          <a:p>
            <a:r>
              <a:rPr lang="en-US" dirty="0" smtClean="0"/>
              <a:t>By an established pattern of past practice, published policies or a sufficiently specific current statement, the entity has indicated to other parties that it will accept certain responsibilities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sz="6000" b="1" dirty="0" smtClean="0"/>
              <a:t>Measuring provisions</a:t>
            </a:r>
            <a:endParaRPr lang="en-US" sz="60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provisions</a:t>
            </a:r>
            <a:endParaRPr lang="en-US" dirty="0"/>
          </a:p>
        </p:txBody>
      </p:sp>
      <p:sp>
        <p:nvSpPr>
          <p:cNvPr id="3" name="Content Placeholder 2"/>
          <p:cNvSpPr>
            <a:spLocks noGrp="1"/>
          </p:cNvSpPr>
          <p:nvPr>
            <p:ph idx="1"/>
          </p:nvPr>
        </p:nvSpPr>
        <p:spPr/>
        <p:txBody>
          <a:bodyPr/>
          <a:lstStyle/>
          <a:p>
            <a:pPr>
              <a:buNone/>
            </a:pPr>
            <a:r>
              <a:rPr lang="en-US" dirty="0" smtClean="0"/>
              <a:t>   The amount </a:t>
            </a:r>
            <a:r>
              <a:rPr lang="en-US" dirty="0" err="1" smtClean="0"/>
              <a:t>recognised</a:t>
            </a:r>
            <a:r>
              <a:rPr lang="en-US" dirty="0" smtClean="0"/>
              <a:t> as a provision should be:</a:t>
            </a:r>
          </a:p>
          <a:p>
            <a:r>
              <a:rPr lang="en-US" dirty="0" smtClean="0"/>
              <a:t>A realistic-estimate</a:t>
            </a:r>
          </a:p>
          <a:p>
            <a:r>
              <a:rPr lang="en-US" dirty="0" smtClean="0"/>
              <a:t>A prudent estimate of the expenditure needed to settle the obligation existing at the reporting date</a:t>
            </a:r>
          </a:p>
          <a:p>
            <a:r>
              <a:rPr lang="en-US" dirty="0" smtClean="0"/>
              <a:t>Discounted whenever the effect of this is material</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of measuring uncertainties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Methods of measuring uncertainties include:</a:t>
            </a:r>
          </a:p>
          <a:p>
            <a:endParaRPr lang="en-US" dirty="0" smtClean="0"/>
          </a:p>
          <a:p>
            <a:r>
              <a:rPr lang="en-US" dirty="0" smtClean="0"/>
              <a:t>Weighting the cost of all probable outcomes according to their probabilities (expected values)</a:t>
            </a:r>
          </a:p>
          <a:p>
            <a:endParaRPr lang="en-US" dirty="0" smtClean="0"/>
          </a:p>
          <a:p>
            <a:r>
              <a:rPr lang="en-US" dirty="0" smtClean="0"/>
              <a:t>Considering a range of possible outcomes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 Expected values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 entity sells goods with a warranty covering customers for the cost of repairs of any defect that are discovered within the first 2 months after purchase.</a:t>
            </a:r>
          </a:p>
          <a:p>
            <a:r>
              <a:rPr lang="en-US" dirty="0" smtClean="0"/>
              <a:t>Past experience suggests that 88% of the goods sold will have no defects, 7% will have minor defects and 5% will have major defects. If minor defects were detected in all products sold, the cost of repairs would be Rs24000, if major defects were detected in all products sold, the cost would be Rs200,000.</a:t>
            </a:r>
            <a:endParaRPr lang="en-US" dirty="0"/>
          </a:p>
        </p:txBody>
      </p:sp>
      <p:sp>
        <p:nvSpPr>
          <p:cNvPr id="4" name="Slide Number Placeholder 3"/>
          <p:cNvSpPr>
            <a:spLocks noGrp="1"/>
          </p:cNvSpPr>
          <p:nvPr>
            <p:ph type="sldNum" sz="quarter" idx="12"/>
          </p:nvPr>
        </p:nvSpPr>
        <p:spPr/>
        <p:txBody>
          <a:bodyPr/>
          <a:lstStyle/>
          <a:p>
            <a:r>
              <a:rPr lang="en-US" dirty="0" err="1" smtClean="0"/>
              <a:t>ts</a:t>
            </a:r>
            <a:fld id="{E22D2669-CBA4-492F-A62B-F882D84A920D}"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 Expected values</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Required: </a:t>
            </a:r>
          </a:p>
          <a:p>
            <a:pPr>
              <a:buNone/>
            </a:pPr>
            <a:endParaRPr lang="en-US" b="1" u="sng" dirty="0" smtClean="0"/>
          </a:p>
          <a:p>
            <a:pPr>
              <a:buNone/>
            </a:pPr>
            <a:r>
              <a:rPr lang="en-US" dirty="0" smtClean="0"/>
              <a:t>What amount of provision should be made?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 Expected values</a:t>
            </a:r>
            <a:endParaRPr lang="en-US" dirty="0"/>
          </a:p>
        </p:txBody>
      </p:sp>
      <p:sp>
        <p:nvSpPr>
          <p:cNvPr id="3" name="Content Placeholder 2"/>
          <p:cNvSpPr>
            <a:spLocks noGrp="1"/>
          </p:cNvSpPr>
          <p:nvPr>
            <p:ph idx="1"/>
          </p:nvPr>
        </p:nvSpPr>
        <p:spPr/>
        <p:txBody>
          <a:bodyPr/>
          <a:lstStyle/>
          <a:p>
            <a:pPr>
              <a:buNone/>
            </a:pPr>
            <a:r>
              <a:rPr lang="en-US" b="1" u="sng" dirty="0" smtClean="0"/>
              <a:t>Answer:</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 Best estimate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An entity has to rectify a serious fault in an item of plant that it has constructed for a customer. The most likely outcome is that the repair will succeed at the first attempt at a cost of Rs400,000, but there is a significant chance that a further attempt will be necessary, increasing the total cost to RS500,000.</a:t>
            </a:r>
          </a:p>
          <a:p>
            <a:pPr>
              <a:buNone/>
            </a:pPr>
            <a:endParaRPr lang="en-US" dirty="0" smtClean="0"/>
          </a:p>
          <a:p>
            <a:pPr>
              <a:buNone/>
            </a:pPr>
            <a:r>
              <a:rPr lang="en-US" b="1" dirty="0" smtClean="0"/>
              <a:t>What amount of provision should be </a:t>
            </a:r>
            <a:r>
              <a:rPr lang="en-US" b="1" dirty="0" err="1" smtClean="0"/>
              <a:t>recognised</a:t>
            </a:r>
            <a:r>
              <a:rPr lang="en-US" b="1" dirty="0" smtClean="0"/>
              <a:t>? </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 Answer</a:t>
            </a:r>
            <a:endParaRPr lang="en-US" dirty="0"/>
          </a:p>
        </p:txBody>
      </p:sp>
      <p:sp>
        <p:nvSpPr>
          <p:cNvPr id="3" name="Content Placeholder 2"/>
          <p:cNvSpPr>
            <a:spLocks noGrp="1"/>
          </p:cNvSpPr>
          <p:nvPr>
            <p:ph idx="1"/>
          </p:nvPr>
        </p:nvSpPr>
        <p:spPr>
          <a:xfrm>
            <a:off x="457200" y="1524000"/>
            <a:ext cx="8229600" cy="4602163"/>
          </a:xfrm>
        </p:spPr>
        <p:txBody>
          <a:bodyPr>
            <a:normAutofit fontScale="85000" lnSpcReduction="20000"/>
          </a:bodyPr>
          <a:lstStyle/>
          <a:p>
            <a:endParaRPr lang="en-US" dirty="0" smtClean="0"/>
          </a:p>
          <a:p>
            <a:r>
              <a:rPr lang="en-US" dirty="0" smtClean="0"/>
              <a:t>A provision for Rs500,000 is </a:t>
            </a:r>
            <a:r>
              <a:rPr lang="en-US" dirty="0" err="1" smtClean="0"/>
              <a:t>recognised</a:t>
            </a:r>
            <a:r>
              <a:rPr lang="en-US" dirty="0" smtClean="0"/>
              <a:t>.</a:t>
            </a:r>
          </a:p>
          <a:p>
            <a:endParaRPr lang="en-US" dirty="0" smtClean="0"/>
          </a:p>
          <a:p>
            <a:r>
              <a:rPr lang="en-US" dirty="0" smtClean="0"/>
              <a:t>This is because although the best estimate of the liability may be its most likely outcome, other possible outcomes must be considered. </a:t>
            </a:r>
          </a:p>
          <a:p>
            <a:r>
              <a:rPr lang="en-US" dirty="0" smtClean="0"/>
              <a:t>The ‘significance chance’ makes Rs500,000 the best estimate.</a:t>
            </a:r>
          </a:p>
          <a:p>
            <a:r>
              <a:rPr lang="en-US" dirty="0" smtClean="0"/>
              <a:t>Note that where there is a range of other possible outcomes which are either mostly higher or mostly lower than the most likely outcome, the best estimate will be a higher or lower amount.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sz="6600" b="1" dirty="0" smtClean="0"/>
              <a:t>Warranty provisions</a:t>
            </a:r>
            <a:endParaRPr lang="en-US" sz="66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Introduction</a:t>
            </a:r>
          </a:p>
          <a:p>
            <a:pPr>
              <a:buNone/>
            </a:pPr>
            <a:r>
              <a:rPr lang="en-US" dirty="0" smtClean="0"/>
              <a:t>    A warranty is often given in manufacturing and retailing businesses.</a:t>
            </a:r>
          </a:p>
          <a:p>
            <a:pPr>
              <a:buNone/>
            </a:pPr>
            <a:r>
              <a:rPr lang="en-US" dirty="0" smtClean="0"/>
              <a:t>It is either an:</a:t>
            </a:r>
          </a:p>
          <a:p>
            <a:pPr marL="514350" indent="-514350">
              <a:buFont typeface="+mj-lt"/>
              <a:buAutoNum type="arabicPeriod"/>
            </a:pPr>
            <a:r>
              <a:rPr lang="en-US" dirty="0" smtClean="0"/>
              <a:t>Express (legal) or</a:t>
            </a:r>
          </a:p>
          <a:p>
            <a:pPr marL="514350" indent="-514350">
              <a:buFont typeface="+mj-lt"/>
              <a:buAutoNum type="arabicPeriod"/>
            </a:pPr>
            <a:r>
              <a:rPr lang="en-US" dirty="0" smtClean="0"/>
              <a:t>Implied (constructive)</a:t>
            </a:r>
          </a:p>
          <a:p>
            <a:pPr>
              <a:buNone/>
            </a:pPr>
            <a:r>
              <a:rPr lang="en-US" dirty="0" smtClean="0"/>
              <a:t>   Obligation to make good or replace faulty products.</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lstStyle/>
          <a:p>
            <a:pPr algn="just">
              <a:buNone/>
            </a:pPr>
            <a:r>
              <a:rPr lang="en-US" dirty="0" smtClean="0"/>
              <a:t>    </a:t>
            </a:r>
          </a:p>
          <a:p>
            <a:pPr algn="just">
              <a:buNone/>
            </a:pPr>
            <a:r>
              <a:rPr lang="en-US" dirty="0" smtClean="0"/>
              <a:t>    A provision is required at the time of the sale rather than the time of the repair/replacement as the making of the sale is the past event which gives rise to an obligation.</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This requires the seller to </a:t>
            </a:r>
            <a:r>
              <a:rPr lang="en-US" dirty="0" err="1" smtClean="0"/>
              <a:t>analyse</a:t>
            </a:r>
            <a:r>
              <a:rPr lang="en-US" dirty="0" smtClean="0"/>
              <a:t> past experience so that they can estimate:</a:t>
            </a:r>
          </a:p>
          <a:p>
            <a:endParaRPr lang="en-US" dirty="0" smtClean="0"/>
          </a:p>
          <a:p>
            <a:r>
              <a:rPr lang="en-US" dirty="0" smtClean="0"/>
              <a:t>How many </a:t>
            </a:r>
            <a:r>
              <a:rPr lang="en-US" b="1" dirty="0" smtClean="0"/>
              <a:t>claims</a:t>
            </a:r>
            <a:r>
              <a:rPr lang="en-US" dirty="0" smtClean="0"/>
              <a:t> will be made. If manufacturing techniques improve, there may be fewer claims in the future than there have been in the past.</a:t>
            </a:r>
          </a:p>
          <a:p>
            <a:endParaRPr lang="en-US" dirty="0" smtClean="0"/>
          </a:p>
          <a:p>
            <a:r>
              <a:rPr lang="en-US" dirty="0" smtClean="0"/>
              <a:t>How much each </a:t>
            </a:r>
            <a:r>
              <a:rPr lang="en-US" b="1" dirty="0" smtClean="0"/>
              <a:t>repair</a:t>
            </a:r>
            <a:r>
              <a:rPr lang="en-US" dirty="0" smtClean="0"/>
              <a:t> will cost. As technology becomes more complex, each repair may cost more.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u="sng" dirty="0" smtClean="0"/>
              <a:t>The provision set up at the time of sale:</a:t>
            </a:r>
          </a:p>
          <a:p>
            <a:pPr>
              <a:buNone/>
            </a:pPr>
            <a:endParaRPr lang="en-US" dirty="0" smtClean="0"/>
          </a:p>
          <a:p>
            <a:r>
              <a:rPr lang="en-US" dirty="0" smtClean="0"/>
              <a:t>Is the number of repairs expected in the future times at the expected cost of each repair.</a:t>
            </a:r>
          </a:p>
          <a:p>
            <a:endParaRPr lang="en-US" dirty="0" smtClean="0"/>
          </a:p>
          <a:p>
            <a:r>
              <a:rPr lang="en-US" dirty="0" smtClean="0"/>
              <a:t>Should be reviewed at the end of each accounting period in the light of further experience.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Guarantees</a:t>
            </a:r>
          </a:p>
        </p:txBody>
      </p:sp>
      <p:sp>
        <p:nvSpPr>
          <p:cNvPr id="4" name="Slide Number Placeholder 3"/>
          <p:cNvSpPr>
            <a:spLocks noGrp="1"/>
          </p:cNvSpPr>
          <p:nvPr>
            <p:ph type="sldNum" sz="quarter" idx="12"/>
          </p:nvPr>
        </p:nvSpPr>
        <p:spPr/>
        <p:txBody>
          <a:bodyPr/>
          <a:lstStyle/>
          <a:p>
            <a:fld id="{E22D2669-CBA4-492F-A62B-F882D84A920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Guarantees</a:t>
            </a:r>
            <a:endParaRPr lang="en-US" dirty="0"/>
          </a:p>
        </p:txBody>
      </p:sp>
      <p:sp>
        <p:nvSpPr>
          <p:cNvPr id="3" name="Content Placeholder 2"/>
          <p:cNvSpPr>
            <a:spLocks noGrp="1"/>
          </p:cNvSpPr>
          <p:nvPr>
            <p:ph idx="1"/>
          </p:nvPr>
        </p:nvSpPr>
        <p:spPr/>
        <p:txBody>
          <a:bodyPr>
            <a:normAutofit lnSpcReduction="10000"/>
          </a:bodyPr>
          <a:lstStyle/>
          <a:p>
            <a:r>
              <a:rPr lang="en-US" dirty="0" smtClean="0"/>
              <a:t>In some instances (particularly in groups) one company will make a guarantee to another to pay off a loan, etc. if the other company is unable to do so.</a:t>
            </a:r>
          </a:p>
          <a:p>
            <a:r>
              <a:rPr lang="en-US" dirty="0" smtClean="0"/>
              <a:t>This guarantee should be provided for if it is probable that the payment will have to be made.</a:t>
            </a:r>
          </a:p>
          <a:p>
            <a:r>
              <a:rPr lang="en-US" dirty="0" smtClean="0"/>
              <a:t>It may otherwise require disclosure as a contingent liability.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3 - Guarantees</a:t>
            </a:r>
            <a:endParaRPr lang="en-US" dirty="0"/>
          </a:p>
        </p:txBody>
      </p:sp>
      <p:sp>
        <p:nvSpPr>
          <p:cNvPr id="3" name="Content Placeholder 2"/>
          <p:cNvSpPr>
            <a:spLocks noGrp="1"/>
          </p:cNvSpPr>
          <p:nvPr>
            <p:ph idx="1"/>
          </p:nvPr>
        </p:nvSpPr>
        <p:spPr/>
        <p:txBody>
          <a:bodyPr/>
          <a:lstStyle/>
          <a:p>
            <a:pPr>
              <a:buNone/>
            </a:pPr>
            <a:r>
              <a:rPr lang="en-US" dirty="0" smtClean="0"/>
              <a:t>    During 2005, X guarantees borrowings of Y. At the time of the guarantee, Y’s financial position was good.</a:t>
            </a:r>
          </a:p>
          <a:p>
            <a:endParaRPr lang="en-US" dirty="0" smtClean="0"/>
          </a:p>
          <a:p>
            <a:r>
              <a:rPr lang="en-US" b="1" dirty="0" smtClean="0"/>
              <a:t>How should this be treated in financial statement?</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3 - Answer</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1. </a:t>
            </a:r>
            <a:r>
              <a:rPr lang="en-US" b="1" u="sng" dirty="0" smtClean="0"/>
              <a:t>Present obligation? </a:t>
            </a:r>
          </a:p>
          <a:p>
            <a:r>
              <a:rPr lang="en-US" dirty="0" smtClean="0"/>
              <a:t>Yes. The guarantee has given rise to a legal obligation</a:t>
            </a:r>
          </a:p>
          <a:p>
            <a:pPr>
              <a:buNone/>
            </a:pPr>
            <a:r>
              <a:rPr lang="en-US" dirty="0" smtClean="0"/>
              <a:t>2. </a:t>
            </a:r>
            <a:r>
              <a:rPr lang="en-US" b="1" u="sng" dirty="0" smtClean="0"/>
              <a:t>Transfer of benefits probable?</a:t>
            </a:r>
          </a:p>
          <a:p>
            <a:r>
              <a:rPr lang="en-US" dirty="0" smtClean="0"/>
              <a:t>No.</a:t>
            </a:r>
          </a:p>
          <a:p>
            <a:pPr>
              <a:buNone/>
            </a:pPr>
            <a:r>
              <a:rPr lang="en-US" dirty="0" smtClean="0"/>
              <a:t>3. </a:t>
            </a:r>
            <a:r>
              <a:rPr lang="en-US" b="1" u="sng" dirty="0" smtClean="0"/>
              <a:t>Reliable estimate?</a:t>
            </a:r>
          </a:p>
          <a:p>
            <a:r>
              <a:rPr lang="en-US" dirty="0" smtClean="0"/>
              <a:t>Yes</a:t>
            </a:r>
          </a:p>
          <a:p>
            <a:pPr>
              <a:buNone/>
            </a:pPr>
            <a:r>
              <a:rPr lang="en-US" b="1" dirty="0" smtClean="0"/>
              <a:t>Conclusion: </a:t>
            </a:r>
            <a:r>
              <a:rPr lang="en-US" dirty="0" smtClean="0"/>
              <a:t>Do not </a:t>
            </a:r>
            <a:r>
              <a:rPr lang="en-US" dirty="0" err="1" smtClean="0"/>
              <a:t>recognise</a:t>
            </a:r>
            <a:r>
              <a:rPr lang="en-US" dirty="0" smtClean="0"/>
              <a:t> a provision as not all conditions are met.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1236</Words>
  <Application>Microsoft Office PowerPoint</Application>
  <PresentationFormat>On-screen Show (4:3)</PresentationFormat>
  <Paragraphs>170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Revise lecture 16</vt:lpstr>
      <vt:lpstr>Slide 2</vt:lpstr>
      <vt:lpstr>Provisions </vt:lpstr>
      <vt:lpstr>Provisions </vt:lpstr>
      <vt:lpstr>Provisions </vt:lpstr>
      <vt:lpstr>Provisions </vt:lpstr>
      <vt:lpstr>Objective of IAS 37</vt:lpstr>
      <vt:lpstr>Provisions </vt:lpstr>
      <vt:lpstr>Recognition of a provision</vt:lpstr>
      <vt:lpstr>Obligations</vt:lpstr>
      <vt:lpstr>Obligations</vt:lpstr>
      <vt:lpstr>Obligations</vt:lpstr>
      <vt:lpstr>Slide 13</vt:lpstr>
      <vt:lpstr>Measuring provisions</vt:lpstr>
      <vt:lpstr>Methods of measuring uncertainties</vt:lpstr>
      <vt:lpstr>Question 1 – Expected values</vt:lpstr>
      <vt:lpstr>Question 1 – Expected values</vt:lpstr>
      <vt:lpstr>Question 1 – Expected values</vt:lpstr>
      <vt:lpstr>Question 2 – Best estimate</vt:lpstr>
      <vt:lpstr>Question 2 - Answer</vt:lpstr>
      <vt:lpstr>Slide 21</vt:lpstr>
      <vt:lpstr>Warranty provisions</vt:lpstr>
      <vt:lpstr>Warranty provisions</vt:lpstr>
      <vt:lpstr>Warranty provisions</vt:lpstr>
      <vt:lpstr>Warranty provisions</vt:lpstr>
      <vt:lpstr>Slide 26</vt:lpstr>
      <vt:lpstr>Guarantees</vt:lpstr>
      <vt:lpstr>Question 3 - Guarantees</vt:lpstr>
      <vt:lpstr>Question 3 - Answer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CCCF10</dc:creator>
  <cp:lastModifiedBy>NTS</cp:lastModifiedBy>
  <cp:revision>28</cp:revision>
  <dcterms:created xsi:type="dcterms:W3CDTF">2013-07-10T02:52:46Z</dcterms:created>
  <dcterms:modified xsi:type="dcterms:W3CDTF">2013-07-11T06:10:16Z</dcterms:modified>
</cp:coreProperties>
</file>