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75" r:id="rId3"/>
    <p:sldId id="276" r:id="rId4"/>
    <p:sldId id="277" r:id="rId5"/>
    <p:sldId id="278" r:id="rId6"/>
    <p:sldId id="279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93072A-F4E3-4BCD-9DD0-61F9F76CBE16}" type="datetimeFigureOut">
              <a:rPr lang="en-US" smtClean="0"/>
              <a:pPr/>
              <a:t>7/10/2013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85BBA0-886B-4DDF-9C30-14B24A123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3EEAC-E7D2-47B8-AA90-EA6CC7F3C147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9B30CA-0782-4DFF-8664-D20E7DC3DDD3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40C2B-EF20-40C6-8E19-275A8DC34EAB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4D6C9-D8F8-4188-9DCE-7B876D3E70BF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D2A4A7-A8BC-4D4D-8E7B-8874E3334D3D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3006-37C2-40C7-8966-A59FE59E900C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B46FB-D525-4CE5-8822-32416832507A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3CBAD-54A3-47B2-8140-FFA5859E9D8C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0A126-9112-4821-97BD-293A79C8481A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A61AD-690F-43D9-A53E-23C0AB90DABA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864DB-FB8A-40B5-AA99-4F637E60BF59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F8816-2959-4430-B6C9-5BB0E2226C03}" type="datetime1">
              <a:rPr lang="en-US" smtClean="0"/>
              <a:pPr/>
              <a:t>7/10/2013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D2669-CBA4-492F-A62B-F882D84A92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15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Impairment of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Recognition and measurement of an impairment</a:t>
            </a:r>
          </a:p>
          <a:p>
            <a:r>
              <a:rPr lang="en-US" dirty="0" smtClean="0"/>
              <a:t>Where there is an indication of impairment, an impairment review should be carried out: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recoverable amount should be calculated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asset should be written down to recoverable amount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impairment loss should be immediately </a:t>
            </a:r>
            <a:r>
              <a:rPr lang="en-US" dirty="0" err="1" smtClean="0"/>
              <a:t>recognised</a:t>
            </a:r>
            <a:r>
              <a:rPr lang="en-US" dirty="0" smtClean="0"/>
              <a:t> in the income statement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Impairment of assets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only exception to this is if the impairment reverses a previous gain taken to the revaluation reserve.</a:t>
            </a:r>
          </a:p>
          <a:p>
            <a:endParaRPr lang="en-US" dirty="0" smtClean="0"/>
          </a:p>
          <a:p>
            <a:r>
              <a:rPr lang="en-US" dirty="0" smtClean="0"/>
              <a:t>In this case, the impairment will be taken first to the revaluation reserve until the revaluation gain is reversed and then to the income statement.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generating units (CGUs)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What is a CGU?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When assessing the impairment of assets it will not always be possible to base the impairment review on individual assets.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generating units (CGUs)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value in use calculation will be impossible on a single asset because the asset does not generate distinguishable cash flows.</a:t>
            </a:r>
          </a:p>
          <a:p>
            <a:endParaRPr lang="en-US" dirty="0" smtClean="0"/>
          </a:p>
          <a:p>
            <a:r>
              <a:rPr lang="en-US" dirty="0" smtClean="0"/>
              <a:t>In this case, the impairment calculation should be based on a CGU.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Cash generating units (CGUs)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</a:t>
            </a:r>
            <a:r>
              <a:rPr lang="en-US" b="1" u="sng" dirty="0" smtClean="0"/>
              <a:t>Definition of a CGU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    A CGU is defined as the smallest identifiable group of assets which generates cash inflows independent of those of other assets</a:t>
            </a:r>
          </a:p>
          <a:p>
            <a:r>
              <a:rPr lang="en-US" b="1" dirty="0" smtClean="0"/>
              <a:t>Example:</a:t>
            </a:r>
          </a:p>
          <a:p>
            <a:pPr>
              <a:buNone/>
            </a:pPr>
            <a:r>
              <a:rPr lang="en-US" dirty="0" smtClean="0"/>
              <a:t>    In a restaurant chain, the smallest group of assets might be the assets within a single restaurant, but with a mining company, all the assets of the company might make up a single cash generating unit.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4800" b="1" dirty="0" smtClean="0"/>
              <a:t>Provisions, contingent liabilities and assets (IAS 37)</a:t>
            </a:r>
            <a:endParaRPr lang="en-US" sz="48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u="sng" dirty="0" smtClean="0"/>
              <a:t>The problem</a:t>
            </a:r>
          </a:p>
          <a:p>
            <a:pPr>
              <a:buNone/>
            </a:pPr>
            <a:endParaRPr lang="en-US" b="1" u="sng" dirty="0" smtClean="0"/>
          </a:p>
          <a:p>
            <a:r>
              <a:rPr lang="en-US" dirty="0" smtClean="0"/>
              <a:t>Until the issue of IAS 37 provisions, contingent liabilities and contingent assets, there was no accounting standard covering the general topic of provisions. This led to various problems.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Provisions were often </a:t>
            </a:r>
            <a:r>
              <a:rPr lang="en-US" dirty="0" err="1" smtClean="0"/>
              <a:t>recognised</a:t>
            </a:r>
            <a:r>
              <a:rPr lang="en-US" dirty="0" smtClean="0"/>
              <a:t> as a result of an </a:t>
            </a:r>
            <a:r>
              <a:rPr lang="en-US" b="1" dirty="0" smtClean="0"/>
              <a:t>intention</a:t>
            </a:r>
            <a:r>
              <a:rPr lang="en-US" dirty="0" smtClean="0"/>
              <a:t> to make expenditure, rather than an obligation to do so.</a:t>
            </a:r>
          </a:p>
          <a:p>
            <a:r>
              <a:rPr lang="en-US" dirty="0" smtClean="0"/>
              <a:t>Several items could be aggregated into one large provision that was reported as an exceptional item (the ‘big bath’).</a:t>
            </a:r>
          </a:p>
          <a:p>
            <a:r>
              <a:rPr lang="en-US" b="1" dirty="0" smtClean="0"/>
              <a:t>Inadequate disclosure </a:t>
            </a:r>
            <a:r>
              <a:rPr lang="en-US" dirty="0" smtClean="0"/>
              <a:t>meant that in some cases it was difficult to ascertain the significance of the provisions and any movement in the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        </a:t>
            </a:r>
            <a:r>
              <a:rPr lang="en-US" b="1" u="sng" dirty="0" smtClean="0"/>
              <a:t>The historical problem of provisioning</a:t>
            </a:r>
          </a:p>
          <a:p>
            <a:pPr>
              <a:buNone/>
            </a:pPr>
            <a:endParaRPr lang="en-US" b="1" u="sng" dirty="0" smtClean="0"/>
          </a:p>
          <a:p>
            <a:pPr algn="just"/>
            <a:r>
              <a:rPr lang="en-US" dirty="0" smtClean="0"/>
              <a:t>    The making of provisions was an area of </a:t>
            </a:r>
            <a:r>
              <a:rPr lang="en-US" b="1" dirty="0" smtClean="0"/>
              <a:t>accounting abuse </a:t>
            </a:r>
            <a:r>
              <a:rPr lang="en-US" dirty="0" smtClean="0"/>
              <a:t>prior to the introduction of any relevant accounting standards.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    </a:t>
            </a:r>
            <a:r>
              <a:rPr lang="en-US" b="1" dirty="0" smtClean="0"/>
              <a:t>Users</a:t>
            </a:r>
            <a:r>
              <a:rPr lang="en-US" dirty="0" smtClean="0"/>
              <a:t> of financial statements found it very difficult to understand profit figures arrived at after the </a:t>
            </a:r>
            <a:r>
              <a:rPr lang="en-US" b="1" dirty="0" smtClean="0"/>
              <a:t>charging or releasing </a:t>
            </a:r>
            <a:r>
              <a:rPr lang="en-US" dirty="0" smtClean="0"/>
              <a:t>of provisions at management’s discretion.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A common example was on the appointment of a new management team to a business.</a:t>
            </a:r>
          </a:p>
          <a:p>
            <a:endParaRPr lang="en-US" dirty="0"/>
          </a:p>
          <a:p>
            <a:pPr algn="just"/>
            <a:r>
              <a:rPr lang="en-US" dirty="0" smtClean="0"/>
              <a:t>On appointment the new management would set up large provisions for re-</a:t>
            </a:r>
            <a:r>
              <a:rPr lang="en-US" dirty="0" err="1" smtClean="0"/>
              <a:t>organisations</a:t>
            </a:r>
            <a:r>
              <a:rPr lang="en-US" dirty="0" smtClean="0"/>
              <a:t> (depressing profits), saying they were needed as a result of the actions of the previous management. Such depressed profits could therefore be blamed on that previous management team.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One or more years later the new management would ‘discover’ that </a:t>
            </a:r>
            <a:r>
              <a:rPr lang="en-US" b="1" dirty="0" smtClean="0"/>
              <a:t>not all those provisions </a:t>
            </a:r>
            <a:r>
              <a:rPr lang="en-US" dirty="0" smtClean="0"/>
              <a:t>were necessary. </a:t>
            </a:r>
          </a:p>
          <a:p>
            <a:r>
              <a:rPr lang="en-US" dirty="0" smtClean="0"/>
              <a:t>So they would be </a:t>
            </a:r>
            <a:r>
              <a:rPr lang="en-US" b="1" dirty="0" smtClean="0"/>
              <a:t>written back </a:t>
            </a:r>
            <a:r>
              <a:rPr lang="en-US" dirty="0" smtClean="0"/>
              <a:t>(enhancing profits), probably without any disclosure.</a:t>
            </a:r>
          </a:p>
          <a:p>
            <a:r>
              <a:rPr lang="en-US" dirty="0" smtClean="0"/>
              <a:t>So the </a:t>
            </a:r>
            <a:r>
              <a:rPr lang="en-US" b="1" dirty="0" smtClean="0"/>
              <a:t>profits</a:t>
            </a:r>
            <a:r>
              <a:rPr lang="en-US" dirty="0" smtClean="0"/>
              <a:t> under new management would look impressive, when in reality they had been created by the release of provisions charged in an earlier period.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of IAS 37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The objective of IAS 37 </a:t>
            </a:r>
            <a:r>
              <a:rPr lang="en-US" dirty="0" smtClean="0"/>
              <a:t>provisions, contingent liabilities and contingent assets is to ensure that: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Appropriate recognition </a:t>
            </a:r>
            <a:r>
              <a:rPr lang="en-US" b="1" dirty="0" smtClean="0"/>
              <a:t>criteria</a:t>
            </a:r>
            <a:r>
              <a:rPr lang="en-US" dirty="0" smtClean="0"/>
              <a:t> and measurement bases are applied to provisions, contingent liabilities and contingent assets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Sufficient information is </a:t>
            </a:r>
            <a:r>
              <a:rPr lang="en-US" b="1" dirty="0" smtClean="0"/>
              <a:t>disclosed </a:t>
            </a:r>
            <a:r>
              <a:rPr lang="en-US" dirty="0" smtClean="0"/>
              <a:t>in the notes to the financial statements to enable users to understand their nature, timing and amount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What is a provision?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A </a:t>
            </a:r>
            <a:r>
              <a:rPr lang="en-US" b="1" dirty="0" smtClean="0"/>
              <a:t>provision</a:t>
            </a:r>
            <a:r>
              <a:rPr lang="en-US" dirty="0" smtClean="0"/>
              <a:t> is a liability of uncertain timing or amount</a:t>
            </a:r>
          </a:p>
          <a:p>
            <a:endParaRPr lang="en-US" dirty="0"/>
          </a:p>
          <a:p>
            <a:r>
              <a:rPr lang="en-US" dirty="0" smtClean="0"/>
              <a:t>A </a:t>
            </a:r>
            <a:r>
              <a:rPr lang="en-US" b="1" dirty="0" smtClean="0"/>
              <a:t>liability</a:t>
            </a:r>
            <a:r>
              <a:rPr lang="en-US" dirty="0" smtClean="0"/>
              <a:t> is a present obligation of the entity arising from past events, the settlement of which is expected to result in an outflow from the entity of resources embodying economic benefits.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 of a provision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A provision should be </a:t>
            </a:r>
            <a:r>
              <a:rPr lang="en-US" b="1" dirty="0" err="1" smtClean="0"/>
              <a:t>recognised</a:t>
            </a:r>
            <a:r>
              <a:rPr lang="en-US" b="1" dirty="0" smtClean="0"/>
              <a:t> when:</a:t>
            </a:r>
          </a:p>
          <a:p>
            <a:pPr>
              <a:buNone/>
            </a:pPr>
            <a:endParaRPr lang="en-US" b="1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 entity has a present obligation (legal or constructive) as a result of a past event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It is probable that an outflow of resources embodying economic benefits will be required to settle the obligation </a:t>
            </a:r>
          </a:p>
          <a:p>
            <a:pPr marL="514350" indent="-514350">
              <a:buFont typeface="+mj-lt"/>
              <a:buAutoNum type="arabicPeriod"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reliable estimate can be made of the amount of the obligation</a:t>
            </a:r>
          </a:p>
          <a:p>
            <a:r>
              <a:rPr lang="en-US" dirty="0" smtClean="0"/>
              <a:t>If any of these conditions is not met, no provision may be </a:t>
            </a:r>
            <a:r>
              <a:rPr lang="en-US" dirty="0" err="1" smtClean="0"/>
              <a:t>recognised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 intention to make a payment is not enough on its own to justify a provision. There must be an actual obligation to make a payment.</a:t>
            </a:r>
          </a:p>
          <a:p>
            <a:endParaRPr lang="en-US" dirty="0"/>
          </a:p>
          <a:p>
            <a:r>
              <a:rPr lang="en-US" dirty="0" smtClean="0"/>
              <a:t>This is important in the accounting for repairs or refurbishments known to be required in future.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    If a property lease include a requirement that the premises are repainted every 5 years and the future cost is estimated Rs100,000. The lessee would probably prefer to spread this cost over 5 years, by charging Rs20000 against profits each year. </a:t>
            </a:r>
          </a:p>
          <a:p>
            <a:pPr>
              <a:buNone/>
            </a:pPr>
            <a:r>
              <a:rPr lang="en-US" dirty="0" smtClean="0"/>
              <a:t>    In this way there will be a provision of RS100,000 in 5 years time and profits have been equally affected each year.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Recognition -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IAS 37 does not permit this approach, because there is no obligation to incur this cost until the 5 years have elapsed.</a:t>
            </a:r>
          </a:p>
          <a:p>
            <a:r>
              <a:rPr lang="en-US" dirty="0" smtClean="0"/>
              <a:t>Over the first 4 years this is a future obligation which can be avoided by the simple means of selling the lease to someone else</a:t>
            </a:r>
          </a:p>
          <a:p>
            <a:r>
              <a:rPr lang="en-US" dirty="0" smtClean="0"/>
              <a:t>IAS 37 requires the full cost to be </a:t>
            </a:r>
            <a:r>
              <a:rPr lang="en-US" dirty="0" err="1" smtClean="0"/>
              <a:t>recognised</a:t>
            </a:r>
            <a:r>
              <a:rPr lang="en-US" dirty="0" smtClean="0"/>
              <a:t> in the 5</a:t>
            </a:r>
            <a:r>
              <a:rPr lang="en-US" baseline="30000" dirty="0" smtClean="0"/>
              <a:t>th</a:t>
            </a:r>
            <a:r>
              <a:rPr lang="en-US" dirty="0" smtClean="0"/>
              <a:t> year, the lessee probably will not like the way profits are unaffected by this cost over 4 years but then suffer a major hit in the 5</a:t>
            </a:r>
            <a:r>
              <a:rPr lang="en-US" baseline="30000" dirty="0" smtClean="0"/>
              <a:t>th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Obligations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</a:t>
            </a:r>
            <a:r>
              <a:rPr lang="en-US" b="1" dirty="0" smtClean="0"/>
              <a:t>A provision may be necessary as a result of: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A legal or</a:t>
            </a:r>
          </a:p>
          <a:p>
            <a:endParaRPr lang="en-US" dirty="0"/>
          </a:p>
          <a:p>
            <a:r>
              <a:rPr lang="en-US" dirty="0" smtClean="0"/>
              <a:t>A constructive obligation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Obligations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    </a:t>
            </a:r>
            <a:r>
              <a:rPr lang="en-US" b="1" u="sng" dirty="0" smtClean="0"/>
              <a:t>Legal obligations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/>
              <a:t> </a:t>
            </a:r>
            <a:r>
              <a:rPr lang="en-US" dirty="0" smtClean="0"/>
              <a:t>   A legal obligation is an obligation that derives from: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 contract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Legislation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Other operation of law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Obligations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                         </a:t>
            </a:r>
            <a:r>
              <a:rPr lang="en-US" b="1" u="sng" dirty="0" smtClean="0"/>
              <a:t>Constructive obligation</a:t>
            </a:r>
          </a:p>
          <a:p>
            <a:pPr>
              <a:buNone/>
            </a:pPr>
            <a:endParaRPr lang="en-US" b="1" u="sng" dirty="0" smtClean="0"/>
          </a:p>
          <a:p>
            <a:pPr>
              <a:buNone/>
            </a:pPr>
            <a:r>
              <a:rPr lang="en-US" dirty="0" smtClean="0"/>
              <a:t>     A constructive obligation is an obligation that derives from an entity’s actions where: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By an established pattern of past practice, published policies or a sufficiently specific current statement, the entity has indicated to other parties that it will accept certain responsibilities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Obligations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                        </a:t>
            </a:r>
            <a:r>
              <a:rPr lang="en-US" b="1" u="sng" dirty="0" smtClean="0"/>
              <a:t>Constructive obligation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As a result, the entity has created a valid expectation on the part of those other parties that it will discharge those responsibilities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Question:</a:t>
            </a:r>
          </a:p>
          <a:p>
            <a:pPr>
              <a:buNone/>
            </a:pPr>
            <a:r>
              <a:rPr lang="en-US" dirty="0" smtClean="0"/>
              <a:t>    A retail store has a policy of refunding purchases by dissatisfied customers, even though it is under no legal obligation to do so. Its policy of making refunds is generally known.</a:t>
            </a:r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    </a:t>
            </a:r>
            <a:r>
              <a:rPr lang="en-US" b="1" dirty="0" smtClean="0"/>
              <a:t>Should a provision be made at the year end?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The policy is well known and creates a valid expectation.</a:t>
            </a:r>
          </a:p>
          <a:p>
            <a:r>
              <a:rPr lang="en-US" dirty="0" smtClean="0"/>
              <a:t>There is a constructive obligation.</a:t>
            </a:r>
          </a:p>
          <a:p>
            <a:r>
              <a:rPr lang="en-US" dirty="0" smtClean="0"/>
              <a:t>It is probable some refunds will be made.</a:t>
            </a:r>
          </a:p>
          <a:p>
            <a:r>
              <a:rPr lang="en-US" dirty="0" smtClean="0"/>
              <a:t>These can be measured using expected values.</a:t>
            </a:r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b="1" dirty="0" smtClean="0"/>
              <a:t>Conclusion: A provision is required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D2669-CBA4-492F-A62B-F882D84A920D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1176</Words>
  <Application>Microsoft Office PowerPoint</Application>
  <PresentationFormat>On-screen Show (4:3)</PresentationFormat>
  <Paragraphs>142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Revise lecture 15</vt:lpstr>
      <vt:lpstr>Impairment of assets</vt:lpstr>
      <vt:lpstr>Impairment of assets</vt:lpstr>
      <vt:lpstr>Cash generating units (CGUs)</vt:lpstr>
      <vt:lpstr>Cash generating units (CGUs)</vt:lpstr>
      <vt:lpstr>Cash generating units (CGUs)</vt:lpstr>
      <vt:lpstr>Slide 7</vt:lpstr>
      <vt:lpstr>Provisions </vt:lpstr>
      <vt:lpstr>Provisions </vt:lpstr>
      <vt:lpstr>Provisions </vt:lpstr>
      <vt:lpstr>Provisions </vt:lpstr>
      <vt:lpstr>Provisions </vt:lpstr>
      <vt:lpstr>Objective of IAS 37</vt:lpstr>
      <vt:lpstr>Provisions </vt:lpstr>
      <vt:lpstr>Recognition of a provision</vt:lpstr>
      <vt:lpstr>Recognition</vt:lpstr>
      <vt:lpstr>Recognition - Example</vt:lpstr>
      <vt:lpstr>Recognition - Example</vt:lpstr>
      <vt:lpstr>Obligations</vt:lpstr>
      <vt:lpstr>Obligations</vt:lpstr>
      <vt:lpstr>Obligations</vt:lpstr>
      <vt:lpstr>Obligations</vt:lpstr>
      <vt:lpstr>Example</vt:lpstr>
      <vt:lpstr>Answer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 lecture 15</dc:title>
  <dc:creator>CCCF10</dc:creator>
  <cp:lastModifiedBy>NTS</cp:lastModifiedBy>
  <cp:revision>15</cp:revision>
  <dcterms:created xsi:type="dcterms:W3CDTF">2013-07-10T02:52:46Z</dcterms:created>
  <dcterms:modified xsi:type="dcterms:W3CDTF">2013-07-10T08:22:59Z</dcterms:modified>
</cp:coreProperties>
</file>