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73" r:id="rId3"/>
    <p:sldId id="274" r:id="rId4"/>
    <p:sldId id="275" r:id="rId5"/>
    <p:sldId id="276" r:id="rId6"/>
    <p:sldId id="277" r:id="rId7"/>
    <p:sldId id="278" r:id="rId8"/>
    <p:sldId id="291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95" r:id="rId18"/>
    <p:sldId id="287" r:id="rId19"/>
    <p:sldId id="288" r:id="rId20"/>
    <p:sldId id="289" r:id="rId21"/>
    <p:sldId id="290" r:id="rId22"/>
    <p:sldId id="292" r:id="rId23"/>
    <p:sldId id="293" r:id="rId24"/>
    <p:sldId id="294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37" autoAdjust="0"/>
    <p:restoredTop sz="94660"/>
  </p:normalViewPr>
  <p:slideViewPr>
    <p:cSldViewPr>
      <p:cViewPr varScale="1">
        <p:scale>
          <a:sx n="69" d="100"/>
          <a:sy n="69" d="100"/>
        </p:scale>
        <p:origin x="-12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50F79E-40C8-415C-99D8-8740315C6A77}" type="datetimeFigureOut">
              <a:rPr lang="en-US" smtClean="0"/>
              <a:pPr/>
              <a:t>7/9/2013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D80946-7DB2-414F-98FE-8C36AC82395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A2AE1-0E42-40A1-934D-705D8B94FFBF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FBFDE-8868-47E0-AAAE-59263BF48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A28C1-2CED-4B41-BB9A-820D3DED9AEF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FBFDE-8868-47E0-AAAE-59263BF48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C1231-D7B2-4320-B076-F1862896118D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FBFDE-8868-47E0-AAAE-59263BF48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E0996-4B5D-4A37-9183-B364252225CE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FBFDE-8868-47E0-AAAE-59263BF48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55BB7-F6D6-47E2-8E7E-1582C4824D6E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FBFDE-8868-47E0-AAAE-59263BF48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30C28-4F3F-4704-9780-AE96B47F5809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FBFDE-8868-47E0-AAAE-59263BF48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3C3E6-8865-4303-A428-C52287885CDF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FBFDE-8868-47E0-AAAE-59263BF48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7E5DA-4149-410A-83F4-39F2180FB08D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FBFDE-8868-47E0-AAAE-59263BF48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2AF0D-5A08-4BD4-B6DB-C0AC902EED0C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FBFDE-8868-47E0-AAAE-59263BF48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8FAAB-1077-4512-9CAF-FB14D4CEB9BE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FBFDE-8868-47E0-AAAE-59263BF48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F88BC-AAA8-4A3A-ADF1-A2A7575FE30B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FBFDE-8868-47E0-AAAE-59263BF48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466FEC-7C26-455E-B8B1-AC4CF75F1DDD}" type="datetime1">
              <a:rPr lang="en-US" smtClean="0"/>
              <a:pPr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5FBFDE-8868-47E0-AAAE-59263BF48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Revise lecture </a:t>
            </a:r>
            <a:r>
              <a:rPr lang="en-US" dirty="0" smtClean="0"/>
              <a:t>13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FBFDE-8868-47E0-AAAE-59263BF48D8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IAS 38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Definitions:</a:t>
            </a:r>
          </a:p>
          <a:p>
            <a:endParaRPr lang="en-US" dirty="0" smtClean="0"/>
          </a:p>
          <a:p>
            <a:r>
              <a:rPr lang="en-US" b="1" dirty="0" smtClean="0"/>
              <a:t>Research</a:t>
            </a:r>
            <a:r>
              <a:rPr lang="en-US" dirty="0" smtClean="0"/>
              <a:t> can be defined as </a:t>
            </a:r>
            <a:r>
              <a:rPr lang="en-US" b="1" dirty="0" smtClean="0"/>
              <a:t>original</a:t>
            </a:r>
            <a:r>
              <a:rPr lang="en-US" dirty="0" smtClean="0"/>
              <a:t> and </a:t>
            </a:r>
            <a:r>
              <a:rPr lang="en-US" b="1" dirty="0" smtClean="0"/>
              <a:t>planned</a:t>
            </a:r>
            <a:r>
              <a:rPr lang="en-US" dirty="0" smtClean="0"/>
              <a:t> investigation undertaken with the prospect of gaining new scientific or technical knowledge and understanding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FBFDE-8868-47E0-AAAE-59263BF48D8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IAS 38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u="sng" dirty="0" smtClean="0"/>
              <a:t>Definitions:</a:t>
            </a:r>
          </a:p>
          <a:p>
            <a:endParaRPr lang="en-US" dirty="0" smtClean="0"/>
          </a:p>
          <a:p>
            <a:r>
              <a:rPr lang="en-US" b="1" dirty="0" smtClean="0"/>
              <a:t>Development</a:t>
            </a:r>
            <a:r>
              <a:rPr lang="en-US" dirty="0" smtClean="0"/>
              <a:t> can be defined as the </a:t>
            </a:r>
            <a:r>
              <a:rPr lang="en-US" b="1" dirty="0" smtClean="0"/>
              <a:t>application</a:t>
            </a:r>
            <a:r>
              <a:rPr lang="en-US" dirty="0" smtClean="0"/>
              <a:t> of </a:t>
            </a:r>
            <a:r>
              <a:rPr lang="en-US" b="1" dirty="0" smtClean="0"/>
              <a:t>research findings </a:t>
            </a:r>
            <a:r>
              <a:rPr lang="en-US" dirty="0" smtClean="0"/>
              <a:t>or other knowledge to a plan or design for the production of new or substantially improved materials, devices, products, processes, systems or services before the start of commercial production or use.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FBFDE-8868-47E0-AAAE-59263BF48D8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IAS 38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b="1" u="sng" dirty="0" smtClean="0"/>
              <a:t>Accounting treatment of research</a:t>
            </a:r>
          </a:p>
          <a:p>
            <a:pPr>
              <a:buNone/>
            </a:pPr>
            <a:endParaRPr lang="en-US" dirty="0" smtClean="0"/>
          </a:p>
          <a:p>
            <a:pPr algn="just"/>
            <a:r>
              <a:rPr lang="en-US" dirty="0" smtClean="0"/>
              <a:t>All research expenditure should be written off to the income statement as it is incurred. This is compliance with the prudence concept.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Research expenditure does not directly lead to future benefits and therefore it is not possible to follow the matching concept.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Any capital expenditure on research equipment should be </a:t>
            </a:r>
            <a:r>
              <a:rPr lang="en-US" dirty="0" err="1" smtClean="0"/>
              <a:t>capitalised</a:t>
            </a:r>
            <a:r>
              <a:rPr lang="en-US" dirty="0" smtClean="0"/>
              <a:t> and depreciated as normal.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FBFDE-8868-47E0-AAAE-59263BF48D8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IAS 38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u="sng" dirty="0" smtClean="0"/>
              <a:t>Accounting treatment of development</a:t>
            </a:r>
          </a:p>
          <a:p>
            <a:pPr>
              <a:buNone/>
            </a:pPr>
            <a:r>
              <a:rPr lang="en-US" dirty="0" smtClean="0"/>
              <a:t>     Development expenditure must be </a:t>
            </a:r>
            <a:r>
              <a:rPr lang="en-US" dirty="0" err="1" smtClean="0"/>
              <a:t>capitalised</a:t>
            </a:r>
            <a:r>
              <a:rPr lang="en-US" dirty="0" smtClean="0"/>
              <a:t> as an intangible asset provided that certain criteria are met: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S</a:t>
            </a:r>
            <a:r>
              <a:rPr lang="en-US" dirty="0" smtClean="0"/>
              <a:t>eparate project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E</a:t>
            </a:r>
            <a:r>
              <a:rPr lang="en-US" dirty="0" smtClean="0"/>
              <a:t>xpenditure identifiable and reliably measured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C</a:t>
            </a:r>
            <a:r>
              <a:rPr lang="en-US" dirty="0" smtClean="0"/>
              <a:t>ommercially viable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T</a:t>
            </a:r>
            <a:r>
              <a:rPr lang="en-US" dirty="0" smtClean="0"/>
              <a:t>echnically feasible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O</a:t>
            </a:r>
            <a:r>
              <a:rPr lang="en-US" dirty="0" smtClean="0"/>
              <a:t>verall profitable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R</a:t>
            </a:r>
            <a:r>
              <a:rPr lang="en-US" dirty="0" smtClean="0"/>
              <a:t>esources available to complete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FBFDE-8868-47E0-AAAE-59263BF48D8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IAS 38 (Disclosure)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The financial statements should disclose the following for </a:t>
            </a:r>
            <a:r>
              <a:rPr lang="en-US" dirty="0" err="1" smtClean="0"/>
              <a:t>capitalised</a:t>
            </a:r>
            <a:r>
              <a:rPr lang="en-US" dirty="0" smtClean="0"/>
              <a:t> development costs:</a:t>
            </a:r>
          </a:p>
          <a:p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</a:t>
            </a:r>
            <a:r>
              <a:rPr lang="en-US" dirty="0" err="1" smtClean="0"/>
              <a:t>amortisation</a:t>
            </a:r>
            <a:r>
              <a:rPr lang="en-US" dirty="0" smtClean="0"/>
              <a:t> method used and the expected period of </a:t>
            </a:r>
            <a:r>
              <a:rPr lang="en-US" dirty="0" err="1" smtClean="0"/>
              <a:t>amortisation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 reconciliation of the carrying amounts at the beginning and end of the period, showing new expenditure incurred, </a:t>
            </a:r>
            <a:r>
              <a:rPr lang="en-US" dirty="0" err="1" smtClean="0"/>
              <a:t>amortisation</a:t>
            </a:r>
            <a:r>
              <a:rPr lang="en-US" dirty="0" smtClean="0"/>
              <a:t> and amounts written off because a project no longer qualifies for </a:t>
            </a:r>
            <a:r>
              <a:rPr lang="en-US" dirty="0" err="1" smtClean="0"/>
              <a:t>capitalisation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Amortisation</a:t>
            </a:r>
            <a:r>
              <a:rPr lang="en-US" dirty="0" smtClean="0"/>
              <a:t> during the year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FBFDE-8868-47E0-AAAE-59263BF48D8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4800" b="1" dirty="0" smtClean="0"/>
              <a:t>Impairment of assets – IAS 36</a:t>
            </a:r>
            <a:endParaRPr lang="en-US" sz="4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FBFDE-8868-47E0-AAAE-59263BF48D8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Objective of IAS 36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Definition of impairment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Measurement of recoverable amount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Indication of impairment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Annual impairment reviews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FBFDE-8868-47E0-AAAE-59263BF48D8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Impairment of assets – IAS 36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</a:t>
            </a:r>
            <a:r>
              <a:rPr lang="en-US" b="1" u="sng" dirty="0" smtClean="0"/>
              <a:t>Objective of IAS 36 impairment of assets</a:t>
            </a:r>
          </a:p>
          <a:p>
            <a:pPr>
              <a:buNone/>
            </a:pPr>
            <a:endParaRPr lang="en-US" b="1" u="sng" dirty="0" smtClean="0"/>
          </a:p>
          <a:p>
            <a:r>
              <a:rPr lang="en-US" dirty="0" smtClean="0"/>
              <a:t>The objective is to set rules to ensure that the assets of an entity are carried at no more than their recoverable amount i.e. value to the business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FBFDE-8868-47E0-AAAE-59263BF48D8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Impairment of assets – IAS 36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                                 </a:t>
            </a:r>
            <a:r>
              <a:rPr lang="en-US" b="1" u="sng" dirty="0" smtClean="0"/>
              <a:t>Excluded assets</a:t>
            </a:r>
          </a:p>
          <a:p>
            <a:pPr>
              <a:buNone/>
            </a:pPr>
            <a:r>
              <a:rPr lang="en-US" dirty="0" smtClean="0"/>
              <a:t>    IAS 36 applies to all assets other than: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Inventories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Construction contracts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Deferred tax assets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Assets arising from employee benefits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Financial assets IAS 32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Investment property measured at fair value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Non-current assets classified as held for 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FBFDE-8868-47E0-AAAE-59263BF48D8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Impairment of assets – IAS 36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</a:t>
            </a:r>
            <a:r>
              <a:rPr lang="en-US" b="1" dirty="0" smtClean="0"/>
              <a:t>What is impairment?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dirty="0" smtClean="0"/>
              <a:t>An asset is impaired if its recoverable amount is below the value currently shown on the statement of financial position, the asset’s current carrying value (CV)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FBFDE-8868-47E0-AAAE-59263BF48D8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Impairment of assets – IAS 36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  <a:r>
              <a:rPr lang="en-US" b="1" dirty="0" smtClean="0"/>
              <a:t>Recoverable amount is taken as the higher of: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Fair value less costs to sell (net </a:t>
            </a:r>
            <a:r>
              <a:rPr lang="en-US" dirty="0" err="1" smtClean="0"/>
              <a:t>realisable</a:t>
            </a:r>
            <a:r>
              <a:rPr lang="en-US" dirty="0" smtClean="0"/>
              <a:t> value)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Value in use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FBFDE-8868-47E0-AAAE-59263BF48D8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impairment exists if: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FBFDE-8868-47E0-AAAE-59263BF48D8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Measurement of recoverable amount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Measurement of fair value less costs to sell?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Measurement of value in use?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FBFDE-8868-47E0-AAAE-59263BF48D8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Measurement of recoverable amount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    </a:t>
            </a:r>
            <a:r>
              <a:rPr lang="en-US" b="1" u="sng" dirty="0" smtClean="0"/>
              <a:t>Measurement </a:t>
            </a:r>
            <a:r>
              <a:rPr lang="en-US" b="1" u="sng" dirty="0" smtClean="0"/>
              <a:t>of fair value less costs to sell?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Measurement may be way of: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 binding sale agreement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 current market price less costs of disposal (where an active market exists)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FBFDE-8868-47E0-AAAE-59263BF48D8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Measurement of recoverable amount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                    </a:t>
            </a:r>
            <a:r>
              <a:rPr lang="en-US" b="1" u="sng" dirty="0" smtClean="0"/>
              <a:t>Measurement </a:t>
            </a:r>
            <a:r>
              <a:rPr lang="en-US" b="1" u="sng" dirty="0" smtClean="0"/>
              <a:t>of value in use</a:t>
            </a:r>
            <a:r>
              <a:rPr lang="en-US" b="1" u="sng" dirty="0" smtClean="0"/>
              <a:t>?</a:t>
            </a:r>
          </a:p>
          <a:p>
            <a:pPr>
              <a:buNone/>
            </a:pPr>
            <a:endParaRPr lang="en-US" b="1" u="sng" dirty="0" smtClean="0"/>
          </a:p>
          <a:p>
            <a:r>
              <a:rPr lang="en-US" dirty="0" smtClean="0"/>
              <a:t>Value in use is determined by estimating future cash inflows and outflows to be derived from the use of the asset and its ultimate disposal and applying a suitable discount rate to these cash flows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Cash flows relating to financing activities or income taxes should not be included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FBFDE-8868-47E0-AAAE-59263BF48D85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sz="5400" b="1" dirty="0" smtClean="0"/>
              <a:t>Indication of impairment</a:t>
            </a:r>
            <a:endParaRPr lang="en-US" sz="5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FBFDE-8868-47E0-AAAE-59263BF48D85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Indicators of impairment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IAS 36 requires that at each reporting date, an entity must assess whether there are indication of impairment.</a:t>
            </a:r>
          </a:p>
          <a:p>
            <a:endParaRPr lang="en-US" dirty="0" smtClean="0"/>
          </a:p>
          <a:p>
            <a:r>
              <a:rPr lang="en-US" dirty="0" smtClean="0"/>
              <a:t>Indications may be derived from within the entity itself (internal sources) or the external market (external sources)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FBFDE-8868-47E0-AAAE-59263BF48D85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Indicators of impairment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                    </a:t>
            </a:r>
            <a:r>
              <a:rPr lang="en-US" b="1" u="sng" dirty="0" smtClean="0"/>
              <a:t>External sources of information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asset’s market value has declined more than expected.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Changes in the technological, market, economic or legal environment have had an adverse effect on the entity.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Interest rates have changed, thus increasing the discount rate used in calculating the asset’s value in use.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FBFDE-8868-47E0-AAAE-59263BF48D85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Indicators of impairment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                     </a:t>
            </a:r>
            <a:r>
              <a:rPr lang="en-US" b="1" u="sng" dirty="0" smtClean="0"/>
              <a:t>Internal sources of information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There is evidence of obsolescence of or damage to the asset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Changes in the way the asset is used have occurred or are imminent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Evidence is available from internal reporting indicating that the economic performance of an asset is or will be, worse than expected.</a:t>
            </a:r>
          </a:p>
          <a:p>
            <a:pPr marL="514350" indent="-514350">
              <a:buNone/>
            </a:pPr>
            <a:r>
              <a:rPr lang="en-US" dirty="0" smtClean="0"/>
              <a:t>      If an indicator of an impairment exists then an impairment review must be performed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FBFDE-8868-47E0-AAAE-59263BF48D85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Annual impairment reviews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    </a:t>
            </a:r>
            <a:r>
              <a:rPr lang="en-US" b="1" dirty="0" smtClean="0"/>
              <a:t>Where there is no indication of impairment then no further action need be taken.</a:t>
            </a:r>
            <a:endParaRPr lang="en-US" dirty="0" smtClean="0"/>
          </a:p>
          <a:p>
            <a:r>
              <a:rPr lang="en-US" dirty="0" smtClean="0"/>
              <a:t>An exception to this rule is: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Goodwill acquired in a business combination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An intangible asset with an indefinite useful life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An intangible asset not yet available for use</a:t>
            </a:r>
          </a:p>
          <a:p>
            <a:r>
              <a:rPr lang="en-US" dirty="0" smtClean="0"/>
              <a:t>IAS 36 requires annual impairment reviews for these assets irrespective of whether there is an indication of impairment.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FBFDE-8868-47E0-AAAE-59263BF48D85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– recoverable amount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   The following information relates to 3 assets:</a:t>
            </a:r>
          </a:p>
          <a:p>
            <a:pPr>
              <a:buNone/>
            </a:pPr>
            <a:r>
              <a:rPr lang="en-US" dirty="0" smtClean="0"/>
              <a:t>                                                A           B              C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Carrying value</a:t>
            </a:r>
          </a:p>
          <a:p>
            <a:pPr>
              <a:buNone/>
            </a:pPr>
            <a:r>
              <a:rPr lang="en-US" dirty="0" smtClean="0"/>
              <a:t>                  </a:t>
            </a:r>
          </a:p>
          <a:p>
            <a:pPr>
              <a:buNone/>
            </a:pPr>
            <a:r>
              <a:rPr lang="en-US" dirty="0" smtClean="0"/>
              <a:t>NRV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Value in use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What is the recoverable amount of each asset?</a:t>
            </a:r>
          </a:p>
          <a:p>
            <a:r>
              <a:rPr lang="en-US" dirty="0" smtClean="0"/>
              <a:t>Calculate the impairment loss for each of the 3 assets.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FBFDE-8868-47E0-AAAE-59263BF48D85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The recoverable amounts for each assets are as follows:</a:t>
            </a:r>
          </a:p>
          <a:p>
            <a:r>
              <a:rPr lang="en-US" dirty="0" smtClean="0"/>
              <a:t>A: 120,000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B: 130,000</a:t>
            </a:r>
          </a:p>
          <a:p>
            <a:endParaRPr lang="en-US" dirty="0" smtClean="0"/>
          </a:p>
          <a:p>
            <a:r>
              <a:rPr lang="en-US" dirty="0" smtClean="0"/>
              <a:t>C: 100,000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FBFDE-8868-47E0-AAAE-59263BF48D85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The impairment loss for each asset is as follows:</a:t>
            </a:r>
          </a:p>
          <a:p>
            <a:r>
              <a:rPr lang="en-US" dirty="0" smtClean="0"/>
              <a:t>A: nil</a:t>
            </a:r>
          </a:p>
          <a:p>
            <a:endParaRPr lang="en-US" dirty="0" smtClean="0"/>
          </a:p>
          <a:p>
            <a:r>
              <a:rPr lang="en-US" dirty="0" smtClean="0"/>
              <a:t>B: 20,000</a:t>
            </a:r>
          </a:p>
          <a:p>
            <a:endParaRPr lang="en-US" dirty="0" smtClean="0"/>
          </a:p>
          <a:p>
            <a:r>
              <a:rPr lang="en-US" dirty="0" smtClean="0"/>
              <a:t>C: 20,000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FBFDE-8868-47E0-AAAE-59263BF48D85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</TotalTime>
  <Words>905</Words>
  <Application>Microsoft Office PowerPoint</Application>
  <PresentationFormat>On-screen Show (4:3)</PresentationFormat>
  <Paragraphs>163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Revise lecture 13</vt:lpstr>
      <vt:lpstr>IAS 38</vt:lpstr>
      <vt:lpstr>IAS 38</vt:lpstr>
      <vt:lpstr>IAS 38</vt:lpstr>
      <vt:lpstr>IAS 38</vt:lpstr>
      <vt:lpstr>IAS 38 (Disclosure)</vt:lpstr>
      <vt:lpstr>Slide 7</vt:lpstr>
      <vt:lpstr>Slide 8</vt:lpstr>
      <vt:lpstr>Impairment of assets – IAS 36</vt:lpstr>
      <vt:lpstr>Impairment of assets – IAS 36</vt:lpstr>
      <vt:lpstr>Impairment of assets – IAS 36</vt:lpstr>
      <vt:lpstr>Impairment of assets – IAS 36</vt:lpstr>
      <vt:lpstr>An impairment exists if:</vt:lpstr>
      <vt:lpstr>Measurement of recoverable amount</vt:lpstr>
      <vt:lpstr>Measurement of recoverable amount</vt:lpstr>
      <vt:lpstr>Measurement of recoverable amount</vt:lpstr>
      <vt:lpstr>Slide 17</vt:lpstr>
      <vt:lpstr>Indicators of impairment</vt:lpstr>
      <vt:lpstr>Indicators of impairment</vt:lpstr>
      <vt:lpstr>Indicators of impairment</vt:lpstr>
      <vt:lpstr>Annual impairment reviews</vt:lpstr>
      <vt:lpstr>Question – recoverable amount</vt:lpstr>
      <vt:lpstr>Solution</vt:lpstr>
      <vt:lpstr>Solution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Revise lecture 12</dc:title>
  <dc:creator>CCCF10</dc:creator>
  <cp:lastModifiedBy>Administrator</cp:lastModifiedBy>
  <cp:revision>18</cp:revision>
  <dcterms:created xsi:type="dcterms:W3CDTF">2013-07-09T03:17:33Z</dcterms:created>
  <dcterms:modified xsi:type="dcterms:W3CDTF">2013-07-09T11:56:21Z</dcterms:modified>
</cp:coreProperties>
</file>